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256" r:id="rId2"/>
    <p:sldId id="8053" r:id="rId3"/>
    <p:sldId id="8015" r:id="rId4"/>
    <p:sldId id="8088" r:id="rId5"/>
    <p:sldId id="8019" r:id="rId6"/>
    <p:sldId id="8077" r:id="rId7"/>
    <p:sldId id="8056" r:id="rId8"/>
    <p:sldId id="8083" r:id="rId9"/>
    <p:sldId id="7992" r:id="rId10"/>
    <p:sldId id="8060" r:id="rId11"/>
    <p:sldId id="8086" r:id="rId12"/>
    <p:sldId id="8054" r:id="rId13"/>
    <p:sldId id="8052" r:id="rId14"/>
    <p:sldId id="8055" r:id="rId15"/>
    <p:sldId id="8057" r:id="rId16"/>
    <p:sldId id="8087" r:id="rId17"/>
    <p:sldId id="8064" r:id="rId18"/>
    <p:sldId id="8059" r:id="rId19"/>
    <p:sldId id="8063" r:id="rId20"/>
    <p:sldId id="8078" r:id="rId21"/>
    <p:sldId id="8093" r:id="rId22"/>
    <p:sldId id="8090" r:id="rId23"/>
    <p:sldId id="8061" r:id="rId24"/>
    <p:sldId id="8066" r:id="rId25"/>
    <p:sldId id="8092" r:id="rId26"/>
    <p:sldId id="8067" r:id="rId27"/>
    <p:sldId id="8071" r:id="rId28"/>
    <p:sldId id="8069" r:id="rId29"/>
    <p:sldId id="8075" r:id="rId30"/>
    <p:sldId id="8089" r:id="rId31"/>
    <p:sldId id="8081" r:id="rId32"/>
    <p:sldId id="8080" r:id="rId33"/>
    <p:sldId id="8091" r:id="rId34"/>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Gochnour" initials="NG" lastIdx="1" clrIdx="0">
    <p:extLst>
      <p:ext uri="{19B8F6BF-5375-455C-9EA6-DF929625EA0E}">
        <p15:presenceInfo xmlns:p15="http://schemas.microsoft.com/office/powerpoint/2012/main" userId="a5fee42b2a9b6ef1" providerId="Windows Live"/>
      </p:ext>
    </p:extLst>
  </p:cmAuthor>
  <p:cmAuthor id="2" name="JOSHUA GEORGE SPOLSDOFF" initials="JGS" lastIdx="1" clrIdx="1">
    <p:extLst>
      <p:ext uri="{19B8F6BF-5375-455C-9EA6-DF929625EA0E}">
        <p15:presenceInfo xmlns:p15="http://schemas.microsoft.com/office/powerpoint/2012/main" userId="S-1-5-21-1599696121-1964574698-334091239-74491" providerId="AD"/>
      </p:ext>
    </p:extLst>
  </p:cmAuthor>
  <p:cmAuthor id="3" name="John Downen" initials="JD" lastIdx="1" clrIdx="2">
    <p:extLst>
      <p:ext uri="{19B8F6BF-5375-455C-9EA6-DF929625EA0E}">
        <p15:presenceInfo xmlns:p15="http://schemas.microsoft.com/office/powerpoint/2012/main" userId="S-1-5-21-1599696121-1964574698-334091239-92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41"/>
    <p:restoredTop sz="85160"/>
  </p:normalViewPr>
  <p:slideViewPr>
    <p:cSldViewPr snapToGrid="0" snapToObjects="1">
      <p:cViewPr varScale="1">
        <p:scale>
          <a:sx n="122" d="100"/>
          <a:sy n="122" d="100"/>
        </p:scale>
        <p:origin x="1800" y="184"/>
      </p:cViewPr>
      <p:guideLst/>
    </p:cSldViewPr>
  </p:slideViewPr>
  <p:notesTextViewPr>
    <p:cViewPr>
      <p:scale>
        <a:sx n="1" d="1"/>
        <a:sy n="1" d="1"/>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ACD6E1-17D2-6F41-9980-FBACC034657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6F56CDA5-B22F-B044-80FD-49FF58825C71}"/>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41B44C5-B2D2-A248-9A9D-B2EC11F7B555}" type="datetimeFigureOut">
              <a:rPr lang="en-US" smtClean="0"/>
              <a:t>1/13/22</a:t>
            </a:fld>
            <a:endParaRPr lang="en-US"/>
          </a:p>
        </p:txBody>
      </p:sp>
      <p:sp>
        <p:nvSpPr>
          <p:cNvPr id="4" name="Footer Placeholder 3">
            <a:extLst>
              <a:ext uri="{FF2B5EF4-FFF2-40B4-BE49-F238E27FC236}">
                <a16:creationId xmlns:a16="http://schemas.microsoft.com/office/drawing/2014/main" id="{5258CFEC-A822-6941-B0A3-06C23B6C4FF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2A7C80-F915-C446-84BF-4DBF7A8DB92A}"/>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05DB2D4-3EA5-364E-9411-AA55ED03ADD7}" type="slidenum">
              <a:rPr lang="en-US" smtClean="0"/>
              <a:t>‹#›</a:t>
            </a:fld>
            <a:endParaRPr lang="en-US"/>
          </a:p>
        </p:txBody>
      </p:sp>
    </p:spTree>
    <p:extLst>
      <p:ext uri="{BB962C8B-B14F-4D97-AF65-F5344CB8AC3E}">
        <p14:creationId xmlns:p14="http://schemas.microsoft.com/office/powerpoint/2010/main" val="3984120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4D698F2-F4FA-C54A-A381-CE817B6383DF}" type="datetimeFigureOut">
              <a:rPr lang="en-US" smtClean="0"/>
              <a:t>1/13/22</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A74D68A1-429B-3B42-B55A-C6215A54B029}" type="slidenum">
              <a:rPr lang="en-US" smtClean="0"/>
              <a:t>‹#›</a:t>
            </a:fld>
            <a:endParaRPr lang="en-US"/>
          </a:p>
        </p:txBody>
      </p:sp>
    </p:spTree>
    <p:extLst>
      <p:ext uri="{BB962C8B-B14F-4D97-AF65-F5344CB8AC3E}">
        <p14:creationId xmlns:p14="http://schemas.microsoft.com/office/powerpoint/2010/main" val="2018821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a:t>
            </a:fld>
            <a:endParaRPr lang="en-US"/>
          </a:p>
        </p:txBody>
      </p:sp>
    </p:spTree>
    <p:extLst>
      <p:ext uri="{BB962C8B-B14F-4D97-AF65-F5344CB8AC3E}">
        <p14:creationId xmlns:p14="http://schemas.microsoft.com/office/powerpoint/2010/main" val="240900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13</a:t>
            </a:fld>
            <a:endParaRPr lang="en-US"/>
          </a:p>
        </p:txBody>
      </p:sp>
    </p:spTree>
    <p:extLst>
      <p:ext uri="{BB962C8B-B14F-4D97-AF65-F5344CB8AC3E}">
        <p14:creationId xmlns:p14="http://schemas.microsoft.com/office/powerpoint/2010/main" val="412188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14</a:t>
            </a:fld>
            <a:endParaRPr lang="en-US"/>
          </a:p>
        </p:txBody>
      </p:sp>
    </p:spTree>
    <p:extLst>
      <p:ext uri="{BB962C8B-B14F-4D97-AF65-F5344CB8AC3E}">
        <p14:creationId xmlns:p14="http://schemas.microsoft.com/office/powerpoint/2010/main" val="288514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15</a:t>
            </a:fld>
            <a:endParaRPr lang="en-US"/>
          </a:p>
        </p:txBody>
      </p:sp>
    </p:spTree>
    <p:extLst>
      <p:ext uri="{BB962C8B-B14F-4D97-AF65-F5344CB8AC3E}">
        <p14:creationId xmlns:p14="http://schemas.microsoft.com/office/powerpoint/2010/main" val="128952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16</a:t>
            </a:fld>
            <a:endParaRPr lang="en-US"/>
          </a:p>
        </p:txBody>
      </p:sp>
    </p:spTree>
    <p:extLst>
      <p:ext uri="{BB962C8B-B14F-4D97-AF65-F5344CB8AC3E}">
        <p14:creationId xmlns:p14="http://schemas.microsoft.com/office/powerpoint/2010/main" val="284041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17</a:t>
            </a:fld>
            <a:endParaRPr lang="en-US"/>
          </a:p>
        </p:txBody>
      </p:sp>
    </p:spTree>
    <p:extLst>
      <p:ext uri="{BB962C8B-B14F-4D97-AF65-F5344CB8AC3E}">
        <p14:creationId xmlns:p14="http://schemas.microsoft.com/office/powerpoint/2010/main" val="3214342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18</a:t>
            </a:fld>
            <a:endParaRPr lang="en-US"/>
          </a:p>
        </p:txBody>
      </p:sp>
    </p:spTree>
    <p:extLst>
      <p:ext uri="{BB962C8B-B14F-4D97-AF65-F5344CB8AC3E}">
        <p14:creationId xmlns:p14="http://schemas.microsoft.com/office/powerpoint/2010/main" val="399946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19</a:t>
            </a:fld>
            <a:endParaRPr lang="en-US"/>
          </a:p>
        </p:txBody>
      </p:sp>
    </p:spTree>
    <p:extLst>
      <p:ext uri="{BB962C8B-B14F-4D97-AF65-F5344CB8AC3E}">
        <p14:creationId xmlns:p14="http://schemas.microsoft.com/office/powerpoint/2010/main" val="2636824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20</a:t>
            </a:fld>
            <a:endParaRPr lang="en-US"/>
          </a:p>
        </p:txBody>
      </p:sp>
    </p:spTree>
    <p:extLst>
      <p:ext uri="{BB962C8B-B14F-4D97-AF65-F5344CB8AC3E}">
        <p14:creationId xmlns:p14="http://schemas.microsoft.com/office/powerpoint/2010/main" val="4264474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21</a:t>
            </a:fld>
            <a:endParaRPr lang="en-US"/>
          </a:p>
        </p:txBody>
      </p:sp>
    </p:spTree>
    <p:extLst>
      <p:ext uri="{BB962C8B-B14F-4D97-AF65-F5344CB8AC3E}">
        <p14:creationId xmlns:p14="http://schemas.microsoft.com/office/powerpoint/2010/main" val="43882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22</a:t>
            </a:fld>
            <a:endParaRPr lang="en-US"/>
          </a:p>
        </p:txBody>
      </p:sp>
    </p:spTree>
    <p:extLst>
      <p:ext uri="{BB962C8B-B14F-4D97-AF65-F5344CB8AC3E}">
        <p14:creationId xmlns:p14="http://schemas.microsoft.com/office/powerpoint/2010/main" val="337186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F75447-C21C-4D75-98D6-A518883B186E}" type="slidenum">
              <a:rPr lang="en-US" smtClean="0"/>
              <a:t>3</a:t>
            </a:fld>
            <a:endParaRPr lang="en-US"/>
          </a:p>
        </p:txBody>
      </p:sp>
    </p:spTree>
    <p:extLst>
      <p:ext uri="{BB962C8B-B14F-4D97-AF65-F5344CB8AC3E}">
        <p14:creationId xmlns:p14="http://schemas.microsoft.com/office/powerpoint/2010/main" val="3483219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23</a:t>
            </a:fld>
            <a:endParaRPr lang="en-US"/>
          </a:p>
        </p:txBody>
      </p:sp>
    </p:spTree>
    <p:extLst>
      <p:ext uri="{BB962C8B-B14F-4D97-AF65-F5344CB8AC3E}">
        <p14:creationId xmlns:p14="http://schemas.microsoft.com/office/powerpoint/2010/main" val="997032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24</a:t>
            </a:fld>
            <a:endParaRPr lang="en-US"/>
          </a:p>
        </p:txBody>
      </p:sp>
    </p:spTree>
    <p:extLst>
      <p:ext uri="{BB962C8B-B14F-4D97-AF65-F5344CB8AC3E}">
        <p14:creationId xmlns:p14="http://schemas.microsoft.com/office/powerpoint/2010/main" val="322448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25</a:t>
            </a:fld>
            <a:endParaRPr lang="en-US"/>
          </a:p>
        </p:txBody>
      </p:sp>
    </p:spTree>
    <p:extLst>
      <p:ext uri="{BB962C8B-B14F-4D97-AF65-F5344CB8AC3E}">
        <p14:creationId xmlns:p14="http://schemas.microsoft.com/office/powerpoint/2010/main" val="548443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26</a:t>
            </a:fld>
            <a:endParaRPr lang="en-US"/>
          </a:p>
        </p:txBody>
      </p:sp>
    </p:spTree>
    <p:extLst>
      <p:ext uri="{BB962C8B-B14F-4D97-AF65-F5344CB8AC3E}">
        <p14:creationId xmlns:p14="http://schemas.microsoft.com/office/powerpoint/2010/main" val="3111540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27</a:t>
            </a:fld>
            <a:endParaRPr lang="en-US"/>
          </a:p>
        </p:txBody>
      </p:sp>
    </p:spTree>
    <p:extLst>
      <p:ext uri="{BB962C8B-B14F-4D97-AF65-F5344CB8AC3E}">
        <p14:creationId xmlns:p14="http://schemas.microsoft.com/office/powerpoint/2010/main" val="21883745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28</a:t>
            </a:fld>
            <a:endParaRPr lang="en-US"/>
          </a:p>
        </p:txBody>
      </p:sp>
    </p:spTree>
    <p:extLst>
      <p:ext uri="{BB962C8B-B14F-4D97-AF65-F5344CB8AC3E}">
        <p14:creationId xmlns:p14="http://schemas.microsoft.com/office/powerpoint/2010/main" val="632978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29</a:t>
            </a:fld>
            <a:endParaRPr lang="en-US"/>
          </a:p>
        </p:txBody>
      </p:sp>
    </p:spTree>
    <p:extLst>
      <p:ext uri="{BB962C8B-B14F-4D97-AF65-F5344CB8AC3E}">
        <p14:creationId xmlns:p14="http://schemas.microsoft.com/office/powerpoint/2010/main" val="4253753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about second federal stimulus</a:t>
            </a:r>
          </a:p>
        </p:txBody>
      </p:sp>
      <p:sp>
        <p:nvSpPr>
          <p:cNvPr id="4" name="Slide Number Placeholder 3"/>
          <p:cNvSpPr>
            <a:spLocks noGrp="1"/>
          </p:cNvSpPr>
          <p:nvPr>
            <p:ph type="sldNum" sz="quarter" idx="5"/>
          </p:nvPr>
        </p:nvSpPr>
        <p:spPr/>
        <p:txBody>
          <a:bodyPr/>
          <a:lstStyle/>
          <a:p>
            <a:fld id="{E1F75447-C21C-4D75-98D6-A518883B186E}" type="slidenum">
              <a:rPr lang="en-US" smtClean="0"/>
              <a:t>31</a:t>
            </a:fld>
            <a:endParaRPr lang="en-US"/>
          </a:p>
        </p:txBody>
      </p:sp>
    </p:spTree>
    <p:extLst>
      <p:ext uri="{BB962C8B-B14F-4D97-AF65-F5344CB8AC3E}">
        <p14:creationId xmlns:p14="http://schemas.microsoft.com/office/powerpoint/2010/main" val="224633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0554-B60D-9840-B106-DF6949601CEB}" type="slidenum">
              <a:rPr lang="en-US" smtClean="0"/>
              <a:t>32</a:t>
            </a:fld>
            <a:endParaRPr lang="en-US"/>
          </a:p>
        </p:txBody>
      </p:sp>
    </p:spTree>
    <p:extLst>
      <p:ext uri="{BB962C8B-B14F-4D97-AF65-F5344CB8AC3E}">
        <p14:creationId xmlns:p14="http://schemas.microsoft.com/office/powerpoint/2010/main" val="3916242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070554-B60D-9840-B106-DF6949601CEB}" type="slidenum">
              <a:rPr lang="en-US" smtClean="0"/>
              <a:t>33</a:t>
            </a:fld>
            <a:endParaRPr lang="en-US"/>
          </a:p>
        </p:txBody>
      </p:sp>
    </p:spTree>
    <p:extLst>
      <p:ext uri="{BB962C8B-B14F-4D97-AF65-F5344CB8AC3E}">
        <p14:creationId xmlns:p14="http://schemas.microsoft.com/office/powerpoint/2010/main" val="357424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5</a:t>
            </a:fld>
            <a:endParaRPr lang="en-US"/>
          </a:p>
        </p:txBody>
      </p:sp>
    </p:spTree>
    <p:extLst>
      <p:ext uri="{BB962C8B-B14F-4D97-AF65-F5344CB8AC3E}">
        <p14:creationId xmlns:p14="http://schemas.microsoft.com/office/powerpoint/2010/main" val="220412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6</a:t>
            </a:fld>
            <a:endParaRPr lang="en-US"/>
          </a:p>
        </p:txBody>
      </p:sp>
    </p:spTree>
    <p:extLst>
      <p:ext uri="{BB962C8B-B14F-4D97-AF65-F5344CB8AC3E}">
        <p14:creationId xmlns:p14="http://schemas.microsoft.com/office/powerpoint/2010/main" val="287842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7</a:t>
            </a:fld>
            <a:endParaRPr lang="en-US"/>
          </a:p>
        </p:txBody>
      </p:sp>
    </p:spTree>
    <p:extLst>
      <p:ext uri="{BB962C8B-B14F-4D97-AF65-F5344CB8AC3E}">
        <p14:creationId xmlns:p14="http://schemas.microsoft.com/office/powerpoint/2010/main" val="202785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F75447-C21C-4D75-98D6-A518883B186E}" type="slidenum">
              <a:rPr lang="en-US" smtClean="0"/>
              <a:t>8</a:t>
            </a:fld>
            <a:endParaRPr lang="en-US"/>
          </a:p>
        </p:txBody>
      </p:sp>
    </p:spTree>
    <p:extLst>
      <p:ext uri="{BB962C8B-B14F-4D97-AF65-F5344CB8AC3E}">
        <p14:creationId xmlns:p14="http://schemas.microsoft.com/office/powerpoint/2010/main" val="3174254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10</a:t>
            </a:fld>
            <a:endParaRPr lang="en-US"/>
          </a:p>
        </p:txBody>
      </p:sp>
    </p:spTree>
    <p:extLst>
      <p:ext uri="{BB962C8B-B14F-4D97-AF65-F5344CB8AC3E}">
        <p14:creationId xmlns:p14="http://schemas.microsoft.com/office/powerpoint/2010/main" val="4018060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11</a:t>
            </a:fld>
            <a:endParaRPr lang="en-US"/>
          </a:p>
        </p:txBody>
      </p:sp>
    </p:spTree>
    <p:extLst>
      <p:ext uri="{BB962C8B-B14F-4D97-AF65-F5344CB8AC3E}">
        <p14:creationId xmlns:p14="http://schemas.microsoft.com/office/powerpoint/2010/main" val="164347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D68A1-429B-3B42-B55A-C6215A54B029}" type="slidenum">
              <a:rPr lang="en-US" smtClean="0"/>
              <a:t>12</a:t>
            </a:fld>
            <a:endParaRPr lang="en-US"/>
          </a:p>
        </p:txBody>
      </p:sp>
    </p:spTree>
    <p:extLst>
      <p:ext uri="{BB962C8B-B14F-4D97-AF65-F5344CB8AC3E}">
        <p14:creationId xmlns:p14="http://schemas.microsoft.com/office/powerpoint/2010/main" val="2858612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E04D91-FFD8-B641-8490-BF3B22A576E4}"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3216581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04D91-FFD8-B641-8490-BF3B22A576E4}"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372453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04D91-FFD8-B641-8490-BF3B22A576E4}"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63497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E04D91-FFD8-B641-8490-BF3B22A576E4}"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116398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04D91-FFD8-B641-8490-BF3B22A576E4}" type="datetimeFigureOut">
              <a:rPr lang="en-US" smtClean="0"/>
              <a:t>1/13/22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14563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E04D91-FFD8-B641-8490-BF3B22A576E4}"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1983083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E04D91-FFD8-B641-8490-BF3B22A576E4}" type="datetimeFigureOut">
              <a:rPr lang="en-US" smtClean="0"/>
              <a:t>1/13/22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61602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E04D91-FFD8-B641-8490-BF3B22A576E4}" type="datetimeFigureOut">
              <a:rPr lang="en-US" smtClean="0"/>
              <a:t>1/13/22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5145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04D91-FFD8-B641-8490-BF3B22A576E4}" type="datetimeFigureOut">
              <a:rPr lang="en-US" smtClean="0"/>
              <a:t>1/13/22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2402051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E04D91-FFD8-B641-8490-BF3B22A576E4}"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49108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E04D91-FFD8-B641-8490-BF3B22A576E4}" type="datetimeFigureOut">
              <a:rPr lang="en-US" smtClean="0"/>
              <a:t>1/13/22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9D520C-D9C6-A74A-B1B2-4D702647AB6B}" type="slidenum">
              <a:rPr lang="en-US" smtClean="0"/>
              <a:t>‹#›</a:t>
            </a:fld>
            <a:endParaRPr lang="en-US"/>
          </a:p>
        </p:txBody>
      </p:sp>
    </p:spTree>
    <p:extLst>
      <p:ext uri="{BB962C8B-B14F-4D97-AF65-F5344CB8AC3E}">
        <p14:creationId xmlns:p14="http://schemas.microsoft.com/office/powerpoint/2010/main" val="400840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9E04D91-FFD8-B641-8490-BF3B22A576E4}" type="datetimeFigureOut">
              <a:rPr lang="en-US" smtClean="0"/>
              <a:t>1/13/22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99D520C-D9C6-A74A-B1B2-4D702647AB6B}" type="slidenum">
              <a:rPr lang="en-US" smtClean="0"/>
              <a:t>‹#›</a:t>
            </a:fld>
            <a:endParaRPr lang="en-US"/>
          </a:p>
        </p:txBody>
      </p:sp>
    </p:spTree>
    <p:extLst>
      <p:ext uri="{BB962C8B-B14F-4D97-AF65-F5344CB8AC3E}">
        <p14:creationId xmlns:p14="http://schemas.microsoft.com/office/powerpoint/2010/main" val="2796903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2BD762-AB79-A149-B91D-C56C42307338}"/>
              </a:ext>
            </a:extLst>
          </p:cNvPr>
          <p:cNvSpPr>
            <a:spLocks noGrp="1"/>
          </p:cNvSpPr>
          <p:nvPr>
            <p:ph type="ctrTitle"/>
          </p:nvPr>
        </p:nvSpPr>
        <p:spPr>
          <a:xfrm>
            <a:off x="685799" y="1028060"/>
            <a:ext cx="7772400" cy="1102519"/>
          </a:xfrm>
        </p:spPr>
        <p:txBody>
          <a:bodyPr>
            <a:noAutofit/>
          </a:bodyPr>
          <a:lstStyle/>
          <a:p>
            <a:r>
              <a:rPr lang="en-US" sz="4400" b="1" dirty="0">
                <a:latin typeface="Myriad Pro" panose="020B0503030403020204" pitchFamily="34" charset="0"/>
                <a:cs typeface="Myriad Arabic" panose="01010101010101010101" pitchFamily="50" charset="-78"/>
              </a:rPr>
              <a:t>The Utah Economy in 2022</a:t>
            </a:r>
            <a:br>
              <a:rPr lang="en-US" sz="4400" b="1" dirty="0">
                <a:latin typeface="Myriad Pro" panose="020B0503030403020204" pitchFamily="34" charset="0"/>
                <a:cs typeface="Myriad Arabic" panose="01010101010101010101" pitchFamily="50" charset="-78"/>
              </a:rPr>
            </a:br>
            <a:r>
              <a:rPr lang="en-US" sz="2400" i="1" dirty="0">
                <a:latin typeface="Myriad Pro" panose="020B0503030403020204" pitchFamily="34" charset="0"/>
                <a:cs typeface="Myriad Arabic" panose="01010101010101010101" pitchFamily="50" charset="-78"/>
              </a:rPr>
              <a:t>Fundamentals and Insights</a:t>
            </a:r>
            <a:endParaRPr lang="en-US" sz="4400" b="1" dirty="0">
              <a:latin typeface="Myriad Pro" panose="020B0503030403020204" pitchFamily="34" charset="0"/>
              <a:cs typeface="Myriad Arabic" panose="01010101010101010101" pitchFamily="50" charset="-78"/>
            </a:endParaRPr>
          </a:p>
        </p:txBody>
      </p:sp>
      <p:sp>
        <p:nvSpPr>
          <p:cNvPr id="7" name="Title 1">
            <a:extLst>
              <a:ext uri="{FF2B5EF4-FFF2-40B4-BE49-F238E27FC236}">
                <a16:creationId xmlns:a16="http://schemas.microsoft.com/office/drawing/2014/main" id="{FADEB948-07D9-124A-A45F-BCD7C49B74E6}"/>
              </a:ext>
            </a:extLst>
          </p:cNvPr>
          <p:cNvSpPr txBox="1">
            <a:spLocks/>
          </p:cNvSpPr>
          <p:nvPr/>
        </p:nvSpPr>
        <p:spPr>
          <a:xfrm>
            <a:off x="685799" y="2296016"/>
            <a:ext cx="7772400" cy="841292"/>
          </a:xfrm>
          <a:prstGeom prst="rect">
            <a:avLst/>
          </a:prstGeom>
        </p:spPr>
        <p:txBody>
          <a:bodyPr vert="horz" lIns="91440" tIns="45720" rIns="91440" bIns="45720" rtlCol="0" anchor="b">
            <a:normAutofit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05000"/>
              </a:lnSpc>
            </a:pPr>
            <a:endParaRPr lang="en-US" sz="1600" dirty="0">
              <a:latin typeface="Myriad Pro" panose="020B0503030403020204" pitchFamily="34" charset="0"/>
              <a:cs typeface="Myriad Arabic" panose="01010101010101010101" pitchFamily="50" charset="-78"/>
            </a:endParaRPr>
          </a:p>
          <a:p>
            <a:pPr>
              <a:lnSpc>
                <a:spcPct val="105000"/>
              </a:lnSpc>
            </a:pPr>
            <a:r>
              <a:rPr lang="en-US" sz="1600" dirty="0">
                <a:latin typeface="Myriad Pro" panose="020B0503030403020204" pitchFamily="34" charset="0"/>
                <a:cs typeface="Myriad Arabic" panose="01010101010101010101" pitchFamily="50" charset="-78"/>
              </a:rPr>
              <a:t>Economic Report to the Governor</a:t>
            </a:r>
          </a:p>
          <a:p>
            <a:pPr>
              <a:lnSpc>
                <a:spcPct val="105000"/>
              </a:lnSpc>
            </a:pPr>
            <a:r>
              <a:rPr lang="en-US" sz="1600" dirty="0">
                <a:latin typeface="Myriad Pro" panose="020B0503030403020204" pitchFamily="34" charset="0"/>
                <a:cs typeface="Myriad Arabic" panose="01010101010101010101" pitchFamily="50" charset="-78"/>
              </a:rPr>
              <a:t>January 13, 2022</a:t>
            </a:r>
          </a:p>
        </p:txBody>
      </p:sp>
      <p:pic>
        <p:nvPicPr>
          <p:cNvPr id="5" name="Picture 4">
            <a:extLst>
              <a:ext uri="{FF2B5EF4-FFF2-40B4-BE49-F238E27FC236}">
                <a16:creationId xmlns:a16="http://schemas.microsoft.com/office/drawing/2014/main" id="{AEE44A32-91DD-144F-B376-3D8F862D49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644" y="3747561"/>
            <a:ext cx="2206711" cy="707652"/>
          </a:xfrm>
          <a:prstGeom prst="rect">
            <a:avLst/>
          </a:prstGeom>
        </p:spPr>
      </p:pic>
    </p:spTree>
    <p:extLst>
      <p:ext uri="{BB962C8B-B14F-4D97-AF65-F5344CB8AC3E}">
        <p14:creationId xmlns:p14="http://schemas.microsoft.com/office/powerpoint/2010/main" val="350320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pic>
        <p:nvPicPr>
          <p:cNvPr id="5" name="Picture 4">
            <a:extLst>
              <a:ext uri="{FF2B5EF4-FFF2-40B4-BE49-F238E27FC236}">
                <a16:creationId xmlns:a16="http://schemas.microsoft.com/office/drawing/2014/main" id="{B1C7C5C4-D91D-6F47-A611-65909BAC730B}"/>
              </a:ext>
            </a:extLst>
          </p:cNvPr>
          <p:cNvPicPr>
            <a:picLocks noChangeAspect="1"/>
          </p:cNvPicPr>
          <p:nvPr/>
        </p:nvPicPr>
        <p:blipFill>
          <a:blip r:embed="rId4"/>
          <a:stretch>
            <a:fillRect/>
          </a:stretch>
        </p:blipFill>
        <p:spPr>
          <a:xfrm>
            <a:off x="1679683" y="668613"/>
            <a:ext cx="5784632" cy="3954052"/>
          </a:xfrm>
          <a:prstGeom prst="rect">
            <a:avLst/>
          </a:prstGeom>
        </p:spPr>
      </p:pic>
      <p:sp>
        <p:nvSpPr>
          <p:cNvPr id="7" name="Title 1">
            <a:extLst>
              <a:ext uri="{FF2B5EF4-FFF2-40B4-BE49-F238E27FC236}">
                <a16:creationId xmlns:a16="http://schemas.microsoft.com/office/drawing/2014/main" id="{3D26C4F2-1B4B-AD45-849A-503A0B15DFBC}"/>
              </a:ext>
            </a:extLst>
          </p:cNvPr>
          <p:cNvSpPr txBox="1">
            <a:spLocks/>
          </p:cNvSpPr>
          <p:nvPr/>
        </p:nvSpPr>
        <p:spPr>
          <a:xfrm>
            <a:off x="1" y="8789"/>
            <a:ext cx="9143999" cy="600811"/>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000" b="1" dirty="0">
                <a:latin typeface="Myriad Pro Cond" panose="020B0506030403020204" pitchFamily="34" charset="0"/>
              </a:rPr>
              <a:t>“Unprecedented” Federal Fiscal Support</a:t>
            </a:r>
          </a:p>
        </p:txBody>
      </p:sp>
      <p:sp>
        <p:nvSpPr>
          <p:cNvPr id="8" name="TextBox 7">
            <a:extLst>
              <a:ext uri="{FF2B5EF4-FFF2-40B4-BE49-F238E27FC236}">
                <a16:creationId xmlns:a16="http://schemas.microsoft.com/office/drawing/2014/main" id="{7F159473-67F7-754A-A17C-B8B7068B3A6E}"/>
              </a:ext>
            </a:extLst>
          </p:cNvPr>
          <p:cNvSpPr txBox="1"/>
          <p:nvPr/>
        </p:nvSpPr>
        <p:spPr>
          <a:xfrm>
            <a:off x="4785122" y="4595138"/>
            <a:ext cx="4267515" cy="230832"/>
          </a:xfrm>
          <a:prstGeom prst="rect">
            <a:avLst/>
          </a:prstGeom>
          <a:noFill/>
        </p:spPr>
        <p:txBody>
          <a:bodyPr wrap="none" rtlCol="0">
            <a:spAutoFit/>
          </a:bodyPr>
          <a:lstStyle/>
          <a:p>
            <a:r>
              <a:rPr lang="en-US" sz="900" dirty="0">
                <a:latin typeface="Myriad Pro" panose="020B0503030403020204" pitchFamily="34" charset="0"/>
              </a:rPr>
              <a:t>Source: Congressional Budget Office and National Bureau of Economic Research</a:t>
            </a:r>
          </a:p>
        </p:txBody>
      </p:sp>
    </p:spTree>
    <p:extLst>
      <p:ext uri="{BB962C8B-B14F-4D97-AF65-F5344CB8AC3E}">
        <p14:creationId xmlns:p14="http://schemas.microsoft.com/office/powerpoint/2010/main" val="252160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AFA1B7-B1F4-3842-905E-F1D05A74A6D0}"/>
              </a:ext>
            </a:extLst>
          </p:cNvPr>
          <p:cNvPicPr>
            <a:picLocks noChangeAspect="1"/>
          </p:cNvPicPr>
          <p:nvPr/>
        </p:nvPicPr>
        <p:blipFill>
          <a:blip r:embed="rId3"/>
          <a:stretch>
            <a:fillRect/>
          </a:stretch>
        </p:blipFill>
        <p:spPr>
          <a:xfrm>
            <a:off x="484934" y="700710"/>
            <a:ext cx="5574789" cy="4040294"/>
          </a:xfrm>
          <a:prstGeom prst="rect">
            <a:avLst/>
          </a:prstGeom>
        </p:spPr>
      </p:pic>
      <p:sp>
        <p:nvSpPr>
          <p:cNvPr id="3" name="Title 1">
            <a:extLst>
              <a:ext uri="{FF2B5EF4-FFF2-40B4-BE49-F238E27FC236}">
                <a16:creationId xmlns:a16="http://schemas.microsoft.com/office/drawing/2014/main" id="{19FF47BC-7911-0341-BF8C-30724C1EA9FA}"/>
              </a:ext>
            </a:extLst>
          </p:cNvPr>
          <p:cNvSpPr txBox="1">
            <a:spLocks/>
          </p:cNvSpPr>
          <p:nvPr/>
        </p:nvSpPr>
        <p:spPr>
          <a:xfrm>
            <a:off x="0" y="-73570"/>
            <a:ext cx="9144000" cy="620108"/>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000" b="1" dirty="0">
                <a:latin typeface="Myriad Pro Cond" panose="020B0506030403020204" pitchFamily="34" charset="0"/>
              </a:rPr>
              <a:t>Lower Household Debt Service Payments</a:t>
            </a:r>
          </a:p>
        </p:txBody>
      </p:sp>
      <p:grpSp>
        <p:nvGrpSpPr>
          <p:cNvPr id="4" name="Group 3">
            <a:extLst>
              <a:ext uri="{FF2B5EF4-FFF2-40B4-BE49-F238E27FC236}">
                <a16:creationId xmlns:a16="http://schemas.microsoft.com/office/drawing/2014/main" id="{54D659E7-968A-634E-BAE9-A5B5ABEC273F}"/>
              </a:ext>
            </a:extLst>
          </p:cNvPr>
          <p:cNvGrpSpPr/>
          <p:nvPr/>
        </p:nvGrpSpPr>
        <p:grpSpPr>
          <a:xfrm>
            <a:off x="91361" y="4773595"/>
            <a:ext cx="8993916" cy="258899"/>
            <a:chOff x="141695" y="6456372"/>
            <a:chExt cx="8993916" cy="258899"/>
          </a:xfrm>
        </p:grpSpPr>
        <p:sp>
          <p:nvSpPr>
            <p:cNvPr id="5" name="TextBox 4">
              <a:extLst>
                <a:ext uri="{FF2B5EF4-FFF2-40B4-BE49-F238E27FC236}">
                  <a16:creationId xmlns:a16="http://schemas.microsoft.com/office/drawing/2014/main" id="{8313C125-9BB0-EF4F-B29A-723B1B77159A}"/>
                </a:ext>
              </a:extLst>
            </p:cNvPr>
            <p:cNvSpPr txBox="1"/>
            <p:nvPr/>
          </p:nvSpPr>
          <p:spPr>
            <a:xfrm>
              <a:off x="141695" y="6474660"/>
              <a:ext cx="7126275" cy="215444"/>
            </a:xfrm>
            <a:prstGeom prst="rect">
              <a:avLst/>
            </a:prstGeom>
            <a:noFill/>
          </p:spPr>
          <p:txBody>
            <a:bodyPr wrap="square" rtlCol="0">
              <a:spAutoFit/>
            </a:bodyPr>
            <a:lstStyle/>
            <a:p>
              <a:r>
                <a:rPr lang="en-US" sz="800" b="1" dirty="0" err="1">
                  <a:solidFill>
                    <a:schemeClr val="tx1">
                      <a:lumMod val="50000"/>
                      <a:lumOff val="50000"/>
                    </a:schemeClr>
                  </a:solidFill>
                  <a:latin typeface="Myriad Pro" panose="020B0503030403020204" pitchFamily="34" charset="0"/>
                </a:rPr>
                <a:t>Kem</a:t>
              </a:r>
              <a:r>
                <a:rPr lang="en-US" sz="800" b="1" dirty="0">
                  <a:solidFill>
                    <a:schemeClr val="tx1">
                      <a:lumMod val="50000"/>
                      <a:lumOff val="50000"/>
                    </a:schemeClr>
                  </a:solidFill>
                  <a:latin typeface="Myriad Pro" panose="020B0503030403020204" pitchFamily="34" charset="0"/>
                </a:rPr>
                <a:t> C. Gardner Policy Institute </a:t>
              </a:r>
            </a:p>
          </p:txBody>
        </p:sp>
        <p:sp>
          <p:nvSpPr>
            <p:cNvPr id="6" name="TextBox 5">
              <a:extLst>
                <a:ext uri="{FF2B5EF4-FFF2-40B4-BE49-F238E27FC236}">
                  <a16:creationId xmlns:a16="http://schemas.microsoft.com/office/drawing/2014/main" id="{684D371B-2F01-1447-8C43-5FB2BC5484F2}"/>
                </a:ext>
              </a:extLst>
            </p:cNvPr>
            <p:cNvSpPr txBox="1"/>
            <p:nvPr/>
          </p:nvSpPr>
          <p:spPr>
            <a:xfrm>
              <a:off x="1265622" y="6499827"/>
              <a:ext cx="7869989" cy="215444"/>
            </a:xfrm>
            <a:prstGeom prst="rect">
              <a:avLst/>
            </a:prstGeom>
            <a:noFill/>
          </p:spPr>
          <p:txBody>
            <a:bodyPr wrap="square" rtlCol="0">
              <a:spAutoFit/>
            </a:bodyPr>
            <a:lstStyle/>
            <a:p>
              <a:pPr algn="r"/>
              <a:r>
                <a:rPr lang="en-US" sz="800" spc="350" dirty="0">
                  <a:solidFill>
                    <a:schemeClr val="bg2">
                      <a:lumMod val="50000"/>
                    </a:schemeClr>
                  </a:solidFill>
                  <a:latin typeface="Myriad Pro" panose="020B0503030403020204" pitchFamily="34" charset="0"/>
                </a:rPr>
                <a:t>DAVID ECCLES SCHOOL OF BUSINESS    </a:t>
              </a:r>
              <a:r>
                <a:rPr lang="en-US" sz="800" spc="350" dirty="0">
                  <a:solidFill>
                    <a:srgbClr val="C00000"/>
                  </a:solidFill>
                  <a:latin typeface="Myriad Pro" panose="020B0503030403020204" pitchFamily="34" charset="0"/>
                </a:rPr>
                <a:t> UNIVERSITY OF UTAH </a:t>
              </a:r>
              <a:endParaRPr lang="en-US" sz="800" spc="350" dirty="0">
                <a:solidFill>
                  <a:schemeClr val="bg2">
                    <a:lumMod val="50000"/>
                  </a:schemeClr>
                </a:solidFill>
                <a:latin typeface="Myriad Pro" panose="020B0503030403020204" pitchFamily="34" charset="0"/>
              </a:endParaRPr>
            </a:p>
          </p:txBody>
        </p:sp>
        <p:cxnSp>
          <p:nvCxnSpPr>
            <p:cNvPr id="7" name="Straight Connector 6">
              <a:extLst>
                <a:ext uri="{FF2B5EF4-FFF2-40B4-BE49-F238E27FC236}">
                  <a16:creationId xmlns:a16="http://schemas.microsoft.com/office/drawing/2014/main" id="{D8A4F32E-3093-5647-BBA1-97197E602EA8}"/>
                </a:ext>
              </a:extLst>
            </p:cNvPr>
            <p:cNvCxnSpPr>
              <a:cxnSpLocks/>
            </p:cNvCxnSpPr>
            <p:nvPr/>
          </p:nvCxnSpPr>
          <p:spPr>
            <a:xfrm>
              <a:off x="228600" y="6456372"/>
              <a:ext cx="8772787"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
        <p:nvSpPr>
          <p:cNvPr id="8" name="Text Placeholder 25">
            <a:extLst>
              <a:ext uri="{FF2B5EF4-FFF2-40B4-BE49-F238E27FC236}">
                <a16:creationId xmlns:a16="http://schemas.microsoft.com/office/drawing/2014/main" id="{5FA5306E-5D5E-8444-83DA-96C5D3CA9197}"/>
              </a:ext>
            </a:extLst>
          </p:cNvPr>
          <p:cNvSpPr txBox="1">
            <a:spLocks/>
          </p:cNvSpPr>
          <p:nvPr/>
        </p:nvSpPr>
        <p:spPr>
          <a:xfrm>
            <a:off x="6444344" y="4363943"/>
            <a:ext cx="2560014" cy="387925"/>
          </a:xfrm>
          <a:prstGeom prst="rect">
            <a:avLst/>
          </a:prstGeom>
        </p:spPr>
        <p:txBody>
          <a:bodyPr vert="horz" lIns="68580" tIns="34290" rIns="68580" bIns="34290" rtlCol="0" anchor="b"/>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schemeClr val="tx1"/>
                </a:solidFill>
                <a:cs typeface="Arial" panose="020B0604020202020204" pitchFamily="34" charset="0"/>
              </a:rPr>
              <a:t>Source: Federal Reserve</a:t>
            </a:r>
          </a:p>
        </p:txBody>
      </p:sp>
      <p:sp>
        <p:nvSpPr>
          <p:cNvPr id="14" name="Content Placeholder 13">
            <a:extLst>
              <a:ext uri="{FF2B5EF4-FFF2-40B4-BE49-F238E27FC236}">
                <a16:creationId xmlns:a16="http://schemas.microsoft.com/office/drawing/2014/main" id="{992DE4BA-E464-5448-A3DF-18DF0BF5AD91}"/>
              </a:ext>
            </a:extLst>
          </p:cNvPr>
          <p:cNvSpPr>
            <a:spLocks noGrp="1"/>
          </p:cNvSpPr>
          <p:nvPr>
            <p:ph idx="1"/>
          </p:nvPr>
        </p:nvSpPr>
        <p:spPr>
          <a:xfrm>
            <a:off x="6444344" y="1458800"/>
            <a:ext cx="2560014" cy="2843458"/>
          </a:xfrm>
        </p:spPr>
        <p:txBody>
          <a:bodyPr>
            <a:normAutofit/>
          </a:bodyPr>
          <a:lstStyle/>
          <a:p>
            <a:pPr marL="0" indent="0" algn="ctr">
              <a:lnSpc>
                <a:spcPct val="110000"/>
              </a:lnSpc>
              <a:spcBef>
                <a:spcPct val="0"/>
              </a:spcBef>
              <a:buNone/>
            </a:pPr>
            <a:r>
              <a:rPr lang="en-US" dirty="0">
                <a:latin typeface="Myriad Pro Cond" panose="020B0506030403020204" pitchFamily="34" charset="0"/>
                <a:ea typeface="+mj-ea"/>
                <a:cs typeface="+mj-cs"/>
              </a:rPr>
              <a:t>Lower monthly payments open up sizable spending capacity</a:t>
            </a:r>
          </a:p>
        </p:txBody>
      </p:sp>
    </p:spTree>
    <p:extLst>
      <p:ext uri="{BB962C8B-B14F-4D97-AF65-F5344CB8AC3E}">
        <p14:creationId xmlns:p14="http://schemas.microsoft.com/office/powerpoint/2010/main" val="4063205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BB121B-0541-F34B-BF5E-25460E7AD5F0}"/>
              </a:ext>
            </a:extLst>
          </p:cNvPr>
          <p:cNvPicPr>
            <a:picLocks noChangeAspect="1"/>
          </p:cNvPicPr>
          <p:nvPr/>
        </p:nvPicPr>
        <p:blipFill>
          <a:blip r:embed="rId3"/>
          <a:stretch>
            <a:fillRect/>
          </a:stretch>
        </p:blipFill>
        <p:spPr>
          <a:xfrm>
            <a:off x="2093977" y="838067"/>
            <a:ext cx="5138765" cy="3930869"/>
          </a:xfrm>
          <a:prstGeom prst="rect">
            <a:avLst/>
          </a:prstGeom>
        </p:spPr>
      </p:pic>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4"/>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U.S. Bureau of Labor Statistics</a:t>
            </a:r>
          </a:p>
        </p:txBody>
      </p:sp>
      <p:sp>
        <p:nvSpPr>
          <p:cNvPr id="7" name="Title 1">
            <a:extLst>
              <a:ext uri="{FF2B5EF4-FFF2-40B4-BE49-F238E27FC236}">
                <a16:creationId xmlns:a16="http://schemas.microsoft.com/office/drawing/2014/main" id="{B0939058-6549-A040-B7DD-55E4C98632B5}"/>
              </a:ext>
            </a:extLst>
          </p:cNvPr>
          <p:cNvSpPr txBox="1">
            <a:spLocks/>
          </p:cNvSpPr>
          <p:nvPr/>
        </p:nvSpPr>
        <p:spPr>
          <a:xfrm>
            <a:off x="91361" y="183992"/>
            <a:ext cx="9143999" cy="730141"/>
          </a:xfrm>
          <a:prstGeom prst="rect">
            <a:avLst/>
          </a:prstGeom>
        </p:spPr>
        <p:txBody>
          <a:bodyPr vert="horz" lIns="68580" tIns="34290" rIns="68580" bIns="3429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Job Growth - A Historical Comparison</a:t>
            </a:r>
          </a:p>
          <a:p>
            <a:pPr>
              <a:lnSpc>
                <a:spcPct val="110000"/>
              </a:lnSpc>
            </a:pPr>
            <a:r>
              <a:rPr lang="en-US" sz="2100" dirty="0">
                <a:latin typeface="Myriad Pro Cond" panose="020B0506030403020204" pitchFamily="34" charset="0"/>
              </a:rPr>
              <a:t>Employment Change 2000 – 2021</a:t>
            </a:r>
          </a:p>
        </p:txBody>
      </p:sp>
    </p:spTree>
    <p:extLst>
      <p:ext uri="{BB962C8B-B14F-4D97-AF65-F5344CB8AC3E}">
        <p14:creationId xmlns:p14="http://schemas.microsoft.com/office/powerpoint/2010/main" val="194030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Utah Department of Workforce Services</a:t>
            </a:r>
          </a:p>
        </p:txBody>
      </p:sp>
      <p:pic>
        <p:nvPicPr>
          <p:cNvPr id="7" name="Picture 6">
            <a:extLst>
              <a:ext uri="{FF2B5EF4-FFF2-40B4-BE49-F238E27FC236}">
                <a16:creationId xmlns:a16="http://schemas.microsoft.com/office/drawing/2014/main" id="{2912BD5B-4D56-9F4F-83EC-6E8CAA933726}"/>
              </a:ext>
            </a:extLst>
          </p:cNvPr>
          <p:cNvPicPr>
            <a:picLocks noChangeAspect="1"/>
          </p:cNvPicPr>
          <p:nvPr/>
        </p:nvPicPr>
        <p:blipFill>
          <a:blip r:embed="rId4"/>
          <a:stretch>
            <a:fillRect/>
          </a:stretch>
        </p:blipFill>
        <p:spPr>
          <a:xfrm>
            <a:off x="1279426" y="1131321"/>
            <a:ext cx="6585145" cy="3442235"/>
          </a:xfrm>
          <a:prstGeom prst="rect">
            <a:avLst/>
          </a:prstGeom>
        </p:spPr>
      </p:pic>
      <p:sp>
        <p:nvSpPr>
          <p:cNvPr id="9" name="Title 1">
            <a:extLst>
              <a:ext uri="{FF2B5EF4-FFF2-40B4-BE49-F238E27FC236}">
                <a16:creationId xmlns:a16="http://schemas.microsoft.com/office/drawing/2014/main" id="{390F6B7E-6F5F-AA49-A3AD-6C31ABD91D36}"/>
              </a:ext>
            </a:extLst>
          </p:cNvPr>
          <p:cNvSpPr txBox="1">
            <a:spLocks/>
          </p:cNvSpPr>
          <p:nvPr/>
        </p:nvSpPr>
        <p:spPr>
          <a:xfrm>
            <a:off x="1" y="130081"/>
            <a:ext cx="9143999" cy="730141"/>
          </a:xfrm>
          <a:prstGeom prst="rect">
            <a:avLst/>
          </a:prstGeom>
        </p:spPr>
        <p:txBody>
          <a:bodyPr vert="horz" lIns="68580" tIns="34290" rIns="68580" bIns="3429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A Strong, Broad-Based Jobs Recovery in Utah</a:t>
            </a:r>
          </a:p>
          <a:p>
            <a:pPr>
              <a:lnSpc>
                <a:spcPct val="110000"/>
              </a:lnSpc>
            </a:pPr>
            <a:r>
              <a:rPr lang="en-US" sz="2100" dirty="0">
                <a:latin typeface="Myriad Pro Cond" panose="020B0506030403020204" pitchFamily="34" charset="0"/>
              </a:rPr>
              <a:t>Employment Change 2019 – 2021e</a:t>
            </a:r>
          </a:p>
        </p:txBody>
      </p:sp>
    </p:spTree>
    <p:extLst>
      <p:ext uri="{BB962C8B-B14F-4D97-AF65-F5344CB8AC3E}">
        <p14:creationId xmlns:p14="http://schemas.microsoft.com/office/powerpoint/2010/main" val="352399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Utah Department of Workforce Services</a:t>
            </a:r>
          </a:p>
        </p:txBody>
      </p:sp>
      <p:pic>
        <p:nvPicPr>
          <p:cNvPr id="5" name="Picture 4">
            <a:extLst>
              <a:ext uri="{FF2B5EF4-FFF2-40B4-BE49-F238E27FC236}">
                <a16:creationId xmlns:a16="http://schemas.microsoft.com/office/drawing/2014/main" id="{4D0EF452-F057-3346-AAD4-908EAA8631C6}"/>
              </a:ext>
            </a:extLst>
          </p:cNvPr>
          <p:cNvPicPr>
            <a:picLocks noChangeAspect="1"/>
          </p:cNvPicPr>
          <p:nvPr/>
        </p:nvPicPr>
        <p:blipFill>
          <a:blip r:embed="rId4"/>
          <a:stretch>
            <a:fillRect/>
          </a:stretch>
        </p:blipFill>
        <p:spPr>
          <a:xfrm>
            <a:off x="735724" y="908677"/>
            <a:ext cx="7388772" cy="3694386"/>
          </a:xfrm>
          <a:prstGeom prst="rect">
            <a:avLst/>
          </a:prstGeom>
        </p:spPr>
      </p:pic>
      <p:sp>
        <p:nvSpPr>
          <p:cNvPr id="7" name="Title 1">
            <a:extLst>
              <a:ext uri="{FF2B5EF4-FFF2-40B4-BE49-F238E27FC236}">
                <a16:creationId xmlns:a16="http://schemas.microsoft.com/office/drawing/2014/main" id="{CD1CD209-043C-8240-9ECC-78F3D4DDDA80}"/>
              </a:ext>
            </a:extLst>
          </p:cNvPr>
          <p:cNvSpPr txBox="1">
            <a:spLocks/>
          </p:cNvSpPr>
          <p:nvPr/>
        </p:nvSpPr>
        <p:spPr>
          <a:xfrm>
            <a:off x="1" y="8789"/>
            <a:ext cx="9143999" cy="730141"/>
          </a:xfrm>
          <a:prstGeom prst="rect">
            <a:avLst/>
          </a:prstGeom>
        </p:spPr>
        <p:txBody>
          <a:bodyPr vert="horz" lIns="68580" tIns="34290" rIns="68580" bIns="3429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Utah and Idaho Lead the Nation’s Recovery</a:t>
            </a:r>
          </a:p>
          <a:p>
            <a:pPr>
              <a:lnSpc>
                <a:spcPct val="110000"/>
              </a:lnSpc>
            </a:pPr>
            <a:r>
              <a:rPr lang="en-US" sz="2100" dirty="0">
                <a:latin typeface="Myriad Pro Cond" panose="020B0506030403020204" pitchFamily="34" charset="0"/>
              </a:rPr>
              <a:t>Employment Change 2019 – 2021e</a:t>
            </a:r>
          </a:p>
        </p:txBody>
      </p:sp>
    </p:spTree>
    <p:extLst>
      <p:ext uri="{BB962C8B-B14F-4D97-AF65-F5344CB8AC3E}">
        <p14:creationId xmlns:p14="http://schemas.microsoft.com/office/powerpoint/2010/main" val="2512063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Utah Department of Workforce Services</a:t>
            </a:r>
          </a:p>
        </p:txBody>
      </p:sp>
      <p:pic>
        <p:nvPicPr>
          <p:cNvPr id="5" name="Picture 4">
            <a:extLst>
              <a:ext uri="{FF2B5EF4-FFF2-40B4-BE49-F238E27FC236}">
                <a16:creationId xmlns:a16="http://schemas.microsoft.com/office/drawing/2014/main" id="{5B22C28C-C912-984A-B034-770D1D103587}"/>
              </a:ext>
            </a:extLst>
          </p:cNvPr>
          <p:cNvPicPr>
            <a:picLocks noChangeAspect="1"/>
          </p:cNvPicPr>
          <p:nvPr/>
        </p:nvPicPr>
        <p:blipFill>
          <a:blip r:embed="rId4"/>
          <a:stretch>
            <a:fillRect/>
          </a:stretch>
        </p:blipFill>
        <p:spPr>
          <a:xfrm>
            <a:off x="3047999" y="1113998"/>
            <a:ext cx="3048000" cy="3556000"/>
          </a:xfrm>
          <a:prstGeom prst="rect">
            <a:avLst/>
          </a:prstGeom>
        </p:spPr>
      </p:pic>
      <p:sp>
        <p:nvSpPr>
          <p:cNvPr id="7" name="Title 1">
            <a:extLst>
              <a:ext uri="{FF2B5EF4-FFF2-40B4-BE49-F238E27FC236}">
                <a16:creationId xmlns:a16="http://schemas.microsoft.com/office/drawing/2014/main" id="{3F86223D-B2DC-6B4F-A340-6BFAEC4E7FF1}"/>
              </a:ext>
            </a:extLst>
          </p:cNvPr>
          <p:cNvSpPr txBox="1">
            <a:spLocks/>
          </p:cNvSpPr>
          <p:nvPr/>
        </p:nvSpPr>
        <p:spPr>
          <a:xfrm>
            <a:off x="1" y="108431"/>
            <a:ext cx="9143999" cy="730141"/>
          </a:xfrm>
          <a:prstGeom prst="rect">
            <a:avLst/>
          </a:prstGeom>
        </p:spPr>
        <p:txBody>
          <a:bodyPr vert="horz" lIns="68580" tIns="34290" rIns="68580" bIns="3429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But 2021 Recovery Uneven</a:t>
            </a:r>
          </a:p>
          <a:p>
            <a:pPr>
              <a:lnSpc>
                <a:spcPct val="110000"/>
              </a:lnSpc>
            </a:pPr>
            <a:r>
              <a:rPr lang="en-US" sz="2100" dirty="0">
                <a:latin typeface="Myriad Pro Cond" panose="020B0506030403020204" pitchFamily="34" charset="0"/>
              </a:rPr>
              <a:t>Unemployment Rate, 2021e</a:t>
            </a:r>
          </a:p>
        </p:txBody>
      </p:sp>
    </p:spTree>
    <p:extLst>
      <p:ext uri="{BB962C8B-B14F-4D97-AF65-F5344CB8AC3E}">
        <p14:creationId xmlns:p14="http://schemas.microsoft.com/office/powerpoint/2010/main" val="408990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C9915-DC44-194A-A14B-2AE811712637}"/>
              </a:ext>
            </a:extLst>
          </p:cNvPr>
          <p:cNvPicPr>
            <a:picLocks noChangeAspect="1"/>
          </p:cNvPicPr>
          <p:nvPr/>
        </p:nvPicPr>
        <p:blipFill>
          <a:blip r:embed="rId3"/>
          <a:stretch>
            <a:fillRect/>
          </a:stretch>
        </p:blipFill>
        <p:spPr>
          <a:xfrm>
            <a:off x="2066540" y="801950"/>
            <a:ext cx="5317854" cy="3764951"/>
          </a:xfrm>
          <a:prstGeom prst="rect">
            <a:avLst/>
          </a:prstGeom>
        </p:spPr>
      </p:pic>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4"/>
          <a:stretch>
            <a:fillRect/>
          </a:stretch>
        </p:blipFill>
        <p:spPr>
          <a:xfrm>
            <a:off x="0" y="4566901"/>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166977" y="4365263"/>
            <a:ext cx="8885662" cy="230832"/>
          </a:xfrm>
          <a:prstGeom prst="rect">
            <a:avLst/>
          </a:prstGeom>
          <a:noFill/>
        </p:spPr>
        <p:txBody>
          <a:bodyPr wrap="square" rtlCol="0">
            <a:spAutoFit/>
          </a:bodyPr>
          <a:lstStyle/>
          <a:p>
            <a:pPr algn="r"/>
            <a:r>
              <a:rPr lang="en-US" sz="900" dirty="0"/>
              <a:t>Source: US. Bureau of Labor Statistics</a:t>
            </a:r>
          </a:p>
        </p:txBody>
      </p:sp>
      <p:sp>
        <p:nvSpPr>
          <p:cNvPr id="9" name="Title 1">
            <a:extLst>
              <a:ext uri="{FF2B5EF4-FFF2-40B4-BE49-F238E27FC236}">
                <a16:creationId xmlns:a16="http://schemas.microsoft.com/office/drawing/2014/main" id="{0DE4A92F-F018-7F4C-B169-E9C4EEE4C0A8}"/>
              </a:ext>
            </a:extLst>
          </p:cNvPr>
          <p:cNvSpPr txBox="1">
            <a:spLocks/>
          </p:cNvSpPr>
          <p:nvPr/>
        </p:nvSpPr>
        <p:spPr>
          <a:xfrm>
            <a:off x="1" y="8789"/>
            <a:ext cx="9143999" cy="823819"/>
          </a:xfrm>
          <a:prstGeom prst="rect">
            <a:avLst/>
          </a:prstGeom>
        </p:spPr>
        <p:txBody>
          <a:bodyPr vert="horz" lIns="68580" tIns="34290" rIns="68580" bIns="3429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The Great Resignation and Labor Shortages</a:t>
            </a:r>
          </a:p>
          <a:p>
            <a:pPr>
              <a:lnSpc>
                <a:spcPct val="110000"/>
              </a:lnSpc>
            </a:pPr>
            <a:r>
              <a:rPr lang="en-US" sz="1900" i="1" dirty="0">
                <a:latin typeface="Myriad Pro Cond" panose="020B0506030403020204" pitchFamily="34" charset="0"/>
              </a:rPr>
              <a:t>Quit Rate, Sept 2001-Sept 2021</a:t>
            </a:r>
          </a:p>
        </p:txBody>
      </p:sp>
    </p:spTree>
    <p:extLst>
      <p:ext uri="{BB962C8B-B14F-4D97-AF65-F5344CB8AC3E}">
        <p14:creationId xmlns:p14="http://schemas.microsoft.com/office/powerpoint/2010/main" val="238191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Bureau of Labor Statistics, Moody’s Analytics</a:t>
            </a:r>
          </a:p>
        </p:txBody>
      </p:sp>
      <p:pic>
        <p:nvPicPr>
          <p:cNvPr id="2" name="Picture 1">
            <a:extLst>
              <a:ext uri="{FF2B5EF4-FFF2-40B4-BE49-F238E27FC236}">
                <a16:creationId xmlns:a16="http://schemas.microsoft.com/office/drawing/2014/main" id="{999095F4-D18B-774B-8285-6D3A429FD2C1}"/>
              </a:ext>
            </a:extLst>
          </p:cNvPr>
          <p:cNvPicPr>
            <a:picLocks noChangeAspect="1"/>
          </p:cNvPicPr>
          <p:nvPr/>
        </p:nvPicPr>
        <p:blipFill>
          <a:blip r:embed="rId4"/>
          <a:stretch>
            <a:fillRect/>
          </a:stretch>
        </p:blipFill>
        <p:spPr>
          <a:xfrm>
            <a:off x="1983471" y="977336"/>
            <a:ext cx="5177055" cy="3676378"/>
          </a:xfrm>
          <a:prstGeom prst="rect">
            <a:avLst/>
          </a:prstGeom>
        </p:spPr>
      </p:pic>
      <p:sp>
        <p:nvSpPr>
          <p:cNvPr id="6" name="Title 1">
            <a:extLst>
              <a:ext uri="{FF2B5EF4-FFF2-40B4-BE49-F238E27FC236}">
                <a16:creationId xmlns:a16="http://schemas.microsoft.com/office/drawing/2014/main" id="{BB3742C8-79BD-284C-A4DB-E8520A299860}"/>
              </a:ext>
            </a:extLst>
          </p:cNvPr>
          <p:cNvSpPr txBox="1">
            <a:spLocks/>
          </p:cNvSpPr>
          <p:nvPr/>
        </p:nvSpPr>
        <p:spPr>
          <a:xfrm>
            <a:off x="1" y="8789"/>
            <a:ext cx="9143999" cy="823819"/>
          </a:xfrm>
          <a:prstGeom prst="rect">
            <a:avLst/>
          </a:prstGeom>
        </p:spPr>
        <p:txBody>
          <a:bodyPr vert="horz" lIns="68580" tIns="34290" rIns="68580" bIns="3429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Retiring Boomers</a:t>
            </a:r>
          </a:p>
          <a:p>
            <a:pPr>
              <a:lnSpc>
                <a:spcPct val="110000"/>
              </a:lnSpc>
            </a:pPr>
            <a:r>
              <a:rPr lang="en-US" sz="1900" i="1" dirty="0">
                <a:latin typeface="Myriad Pro Cond" panose="020B0506030403020204" pitchFamily="34" charset="0"/>
              </a:rPr>
              <a:t>Percent of U.S. Labor Force Not in Labor Force and Don’t Want Job (3 month average)</a:t>
            </a:r>
          </a:p>
        </p:txBody>
      </p:sp>
    </p:spTree>
    <p:extLst>
      <p:ext uri="{BB962C8B-B14F-4D97-AF65-F5344CB8AC3E}">
        <p14:creationId xmlns:p14="http://schemas.microsoft.com/office/powerpoint/2010/main" val="4019891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0" y="4566901"/>
            <a:ext cx="9144000" cy="345057"/>
          </a:xfrm>
          <a:prstGeom prst="rect">
            <a:avLst/>
          </a:prstGeom>
        </p:spPr>
      </p:pic>
      <p:sp>
        <p:nvSpPr>
          <p:cNvPr id="9" name="Title 1">
            <a:extLst>
              <a:ext uri="{FF2B5EF4-FFF2-40B4-BE49-F238E27FC236}">
                <a16:creationId xmlns:a16="http://schemas.microsoft.com/office/drawing/2014/main" id="{0DE4A92F-F018-7F4C-B169-E9C4EEE4C0A8}"/>
              </a:ext>
            </a:extLst>
          </p:cNvPr>
          <p:cNvSpPr txBox="1">
            <a:spLocks/>
          </p:cNvSpPr>
          <p:nvPr/>
        </p:nvSpPr>
        <p:spPr>
          <a:xfrm>
            <a:off x="1" y="8789"/>
            <a:ext cx="9143999" cy="676535"/>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Supply and Demand</a:t>
            </a:r>
          </a:p>
        </p:txBody>
      </p:sp>
      <p:sp>
        <p:nvSpPr>
          <p:cNvPr id="26" name="TextBox 25">
            <a:extLst>
              <a:ext uri="{FF2B5EF4-FFF2-40B4-BE49-F238E27FC236}">
                <a16:creationId xmlns:a16="http://schemas.microsoft.com/office/drawing/2014/main" id="{7A7B7297-4005-1A4C-BD33-BE524FE608B6}"/>
              </a:ext>
            </a:extLst>
          </p:cNvPr>
          <p:cNvSpPr txBox="1"/>
          <p:nvPr/>
        </p:nvSpPr>
        <p:spPr>
          <a:xfrm>
            <a:off x="3793851" y="1154372"/>
            <a:ext cx="1072056" cy="369332"/>
          </a:xfrm>
          <a:prstGeom prst="rect">
            <a:avLst/>
          </a:prstGeom>
          <a:noFill/>
        </p:spPr>
        <p:txBody>
          <a:bodyPr wrap="square" rtlCol="0">
            <a:spAutoFit/>
          </a:bodyPr>
          <a:lstStyle/>
          <a:p>
            <a:r>
              <a:rPr lang="en-US" dirty="0"/>
              <a:t>Supply</a:t>
            </a:r>
          </a:p>
        </p:txBody>
      </p:sp>
      <p:sp>
        <p:nvSpPr>
          <p:cNvPr id="27" name="TextBox 26">
            <a:extLst>
              <a:ext uri="{FF2B5EF4-FFF2-40B4-BE49-F238E27FC236}">
                <a16:creationId xmlns:a16="http://schemas.microsoft.com/office/drawing/2014/main" id="{2F582E82-1CE6-9545-ACF2-30C28D5E7E80}"/>
              </a:ext>
            </a:extLst>
          </p:cNvPr>
          <p:cNvSpPr txBox="1"/>
          <p:nvPr/>
        </p:nvSpPr>
        <p:spPr>
          <a:xfrm>
            <a:off x="3757064" y="3558922"/>
            <a:ext cx="1072056" cy="369332"/>
          </a:xfrm>
          <a:prstGeom prst="rect">
            <a:avLst/>
          </a:prstGeom>
          <a:noFill/>
        </p:spPr>
        <p:txBody>
          <a:bodyPr wrap="square" rtlCol="0">
            <a:spAutoFit/>
          </a:bodyPr>
          <a:lstStyle/>
          <a:p>
            <a:r>
              <a:rPr lang="en-US" dirty="0"/>
              <a:t>Demand</a:t>
            </a:r>
          </a:p>
        </p:txBody>
      </p:sp>
      <p:grpSp>
        <p:nvGrpSpPr>
          <p:cNvPr id="32" name="Group 31">
            <a:extLst>
              <a:ext uri="{FF2B5EF4-FFF2-40B4-BE49-F238E27FC236}">
                <a16:creationId xmlns:a16="http://schemas.microsoft.com/office/drawing/2014/main" id="{AE985DCF-3B61-A64A-BBA1-1CD90F6A7362}"/>
              </a:ext>
            </a:extLst>
          </p:cNvPr>
          <p:cNvGrpSpPr/>
          <p:nvPr/>
        </p:nvGrpSpPr>
        <p:grpSpPr>
          <a:xfrm>
            <a:off x="637523" y="883097"/>
            <a:ext cx="3934477" cy="3683804"/>
            <a:chOff x="2908852" y="857852"/>
            <a:chExt cx="3934477" cy="3683804"/>
          </a:xfrm>
        </p:grpSpPr>
        <p:pic>
          <p:nvPicPr>
            <p:cNvPr id="8" name="Picture 7">
              <a:extLst>
                <a:ext uri="{FF2B5EF4-FFF2-40B4-BE49-F238E27FC236}">
                  <a16:creationId xmlns:a16="http://schemas.microsoft.com/office/drawing/2014/main" id="{BCB422E3-2B86-3845-B3B1-9F94E48A0C59}"/>
                </a:ext>
              </a:extLst>
            </p:cNvPr>
            <p:cNvPicPr>
              <a:picLocks noChangeAspect="1"/>
            </p:cNvPicPr>
            <p:nvPr/>
          </p:nvPicPr>
          <p:blipFill>
            <a:blip r:embed="rId4"/>
            <a:stretch>
              <a:fillRect/>
            </a:stretch>
          </p:blipFill>
          <p:spPr>
            <a:xfrm>
              <a:off x="2908852" y="857852"/>
              <a:ext cx="3934477" cy="3683804"/>
            </a:xfrm>
            <a:prstGeom prst="rect">
              <a:avLst/>
            </a:prstGeom>
          </p:spPr>
        </p:pic>
        <p:cxnSp>
          <p:nvCxnSpPr>
            <p:cNvPr id="20" name="Straight Connector 19">
              <a:extLst>
                <a:ext uri="{FF2B5EF4-FFF2-40B4-BE49-F238E27FC236}">
                  <a16:creationId xmlns:a16="http://schemas.microsoft.com/office/drawing/2014/main" id="{CC5CA7C2-FB89-8F4C-A161-8EC3184027DF}"/>
                </a:ext>
              </a:extLst>
            </p:cNvPr>
            <p:cNvCxnSpPr/>
            <p:nvPr/>
          </p:nvCxnSpPr>
          <p:spPr>
            <a:xfrm>
              <a:off x="3689131" y="1313793"/>
              <a:ext cx="2270235" cy="2375338"/>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D5B8FA2-71AC-9142-8761-EDE488F46F82}"/>
                </a:ext>
              </a:extLst>
            </p:cNvPr>
            <p:cNvCxnSpPr>
              <a:cxnSpLocks/>
            </p:cNvCxnSpPr>
            <p:nvPr/>
          </p:nvCxnSpPr>
          <p:spPr>
            <a:xfrm flipV="1">
              <a:off x="3583317" y="1313793"/>
              <a:ext cx="2449621" cy="2258714"/>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68FC2B1-DCC2-D549-B00A-C937C82EAEA3}"/>
                </a:ext>
              </a:extLst>
            </p:cNvPr>
            <p:cNvCxnSpPr>
              <a:cxnSpLocks/>
            </p:cNvCxnSpPr>
            <p:nvPr/>
          </p:nvCxnSpPr>
          <p:spPr>
            <a:xfrm>
              <a:off x="3321269" y="3048000"/>
              <a:ext cx="3132083" cy="0"/>
            </a:xfrm>
            <a:prstGeom prst="line">
              <a:avLst/>
            </a:prstGeom>
            <a:ln w="50800">
              <a:solidFill>
                <a:srgbClr val="FFC000"/>
              </a:solidFill>
              <a:prstDash val="dash"/>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57EDDA0D-B8A6-004D-A498-EE0B9D56CFAA}"/>
              </a:ext>
            </a:extLst>
          </p:cNvPr>
          <p:cNvSpPr txBox="1"/>
          <p:nvPr/>
        </p:nvSpPr>
        <p:spPr>
          <a:xfrm>
            <a:off x="3424187" y="2266418"/>
            <a:ext cx="1515671" cy="369332"/>
          </a:xfrm>
          <a:prstGeom prst="rect">
            <a:avLst/>
          </a:prstGeom>
          <a:noFill/>
        </p:spPr>
        <p:txBody>
          <a:bodyPr wrap="square" rtlCol="0">
            <a:spAutoFit/>
          </a:bodyPr>
          <a:lstStyle/>
          <a:p>
            <a:r>
              <a:rPr lang="en-US" dirty="0"/>
              <a:t>Equilibrium</a:t>
            </a:r>
          </a:p>
        </p:txBody>
      </p:sp>
      <p:cxnSp>
        <p:nvCxnSpPr>
          <p:cNvPr id="35" name="Straight Arrow Connector 34">
            <a:extLst>
              <a:ext uri="{FF2B5EF4-FFF2-40B4-BE49-F238E27FC236}">
                <a16:creationId xmlns:a16="http://schemas.microsoft.com/office/drawing/2014/main" id="{4B769EF9-F7AB-B84E-A4FB-2708E58F4404}"/>
              </a:ext>
            </a:extLst>
          </p:cNvPr>
          <p:cNvCxnSpPr>
            <a:cxnSpLocks/>
            <a:stCxn id="33" idx="1"/>
          </p:cNvCxnSpPr>
          <p:nvPr/>
        </p:nvCxnSpPr>
        <p:spPr>
          <a:xfrm flipH="1">
            <a:off x="2575034" y="2451084"/>
            <a:ext cx="849153" cy="4304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Content Placeholder 38">
            <a:extLst>
              <a:ext uri="{FF2B5EF4-FFF2-40B4-BE49-F238E27FC236}">
                <a16:creationId xmlns:a16="http://schemas.microsoft.com/office/drawing/2014/main" id="{534BBBFB-7DEB-534A-85AC-44324B6D8E59}"/>
              </a:ext>
            </a:extLst>
          </p:cNvPr>
          <p:cNvSpPr>
            <a:spLocks noGrp="1"/>
          </p:cNvSpPr>
          <p:nvPr>
            <p:ph idx="1"/>
          </p:nvPr>
        </p:nvSpPr>
        <p:spPr>
          <a:xfrm>
            <a:off x="5574894" y="1683173"/>
            <a:ext cx="3247699" cy="1687067"/>
          </a:xfrm>
        </p:spPr>
        <p:txBody>
          <a:bodyPr/>
          <a:lstStyle/>
          <a:p>
            <a:pPr marL="0" indent="0">
              <a:buNone/>
            </a:pPr>
            <a:r>
              <a:rPr lang="en-US" dirty="0"/>
              <a:t>Prices below the market equilibrium create shortages</a:t>
            </a:r>
          </a:p>
        </p:txBody>
      </p:sp>
    </p:spTree>
    <p:extLst>
      <p:ext uri="{BB962C8B-B14F-4D97-AF65-F5344CB8AC3E}">
        <p14:creationId xmlns:p14="http://schemas.microsoft.com/office/powerpoint/2010/main" val="133529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C076C-7D5E-804A-A7EC-CE1DD29BE244}"/>
              </a:ext>
            </a:extLst>
          </p:cNvPr>
          <p:cNvPicPr>
            <a:picLocks noChangeAspect="1"/>
          </p:cNvPicPr>
          <p:nvPr/>
        </p:nvPicPr>
        <p:blipFill>
          <a:blip r:embed="rId3"/>
          <a:stretch>
            <a:fillRect/>
          </a:stretch>
        </p:blipFill>
        <p:spPr>
          <a:xfrm>
            <a:off x="1774855" y="674642"/>
            <a:ext cx="5518674" cy="4159253"/>
          </a:xfrm>
          <a:prstGeom prst="rect">
            <a:avLst/>
          </a:prstGeom>
        </p:spPr>
      </p:pic>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4"/>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U.S. Bureau of Labor Statistics, Federal Reserve</a:t>
            </a:r>
          </a:p>
        </p:txBody>
      </p:sp>
      <p:sp>
        <p:nvSpPr>
          <p:cNvPr id="6" name="Title 1">
            <a:extLst>
              <a:ext uri="{FF2B5EF4-FFF2-40B4-BE49-F238E27FC236}">
                <a16:creationId xmlns:a16="http://schemas.microsoft.com/office/drawing/2014/main" id="{4B691F9A-143D-5541-88FE-A480899BCA12}"/>
              </a:ext>
            </a:extLst>
          </p:cNvPr>
          <p:cNvSpPr txBox="1">
            <a:spLocks/>
          </p:cNvSpPr>
          <p:nvPr/>
        </p:nvSpPr>
        <p:spPr>
          <a:xfrm>
            <a:off x="1" y="8789"/>
            <a:ext cx="9143999" cy="676535"/>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Increasing Gen Z Wages</a:t>
            </a:r>
          </a:p>
        </p:txBody>
      </p:sp>
    </p:spTree>
    <p:extLst>
      <p:ext uri="{BB962C8B-B14F-4D97-AF65-F5344CB8AC3E}">
        <p14:creationId xmlns:p14="http://schemas.microsoft.com/office/powerpoint/2010/main" val="14749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6" name="Content Placeholder 5">
            <a:extLst>
              <a:ext uri="{FF2B5EF4-FFF2-40B4-BE49-F238E27FC236}">
                <a16:creationId xmlns:a16="http://schemas.microsoft.com/office/drawing/2014/main" id="{F875834A-197A-0747-A0BE-6D5E5623B453}"/>
              </a:ext>
            </a:extLst>
          </p:cNvPr>
          <p:cNvSpPr>
            <a:spLocks noGrp="1"/>
          </p:cNvSpPr>
          <p:nvPr>
            <p:ph sz="half" idx="2"/>
          </p:nvPr>
        </p:nvSpPr>
        <p:spPr>
          <a:xfrm>
            <a:off x="294290" y="1037054"/>
            <a:ext cx="8849710" cy="3702375"/>
          </a:xfrm>
        </p:spPr>
        <p:txBody>
          <a:bodyPr>
            <a:normAutofit lnSpcReduction="10000"/>
          </a:bodyPr>
          <a:lstStyle/>
          <a:p>
            <a:endParaRPr lang="en-US" dirty="0"/>
          </a:p>
          <a:p>
            <a:r>
              <a:rPr lang="en-US" sz="2400" dirty="0"/>
              <a:t>Economic disruptions from lingering pandemic, particularly impacting supply</a:t>
            </a:r>
          </a:p>
          <a:p>
            <a:endParaRPr lang="en-US" sz="2400" dirty="0"/>
          </a:p>
          <a:p>
            <a:r>
              <a:rPr lang="en-US" sz="2400" dirty="0"/>
              <a:t>Massive fiscal and monetary policy response, primarily geared to demand</a:t>
            </a:r>
          </a:p>
          <a:p>
            <a:endParaRPr lang="en-US" sz="2400" dirty="0"/>
          </a:p>
          <a:p>
            <a:r>
              <a:rPr lang="en-US" sz="2400" dirty="0"/>
              <a:t>Trends</a:t>
            </a:r>
          </a:p>
          <a:p>
            <a:pPr lvl="1"/>
            <a:r>
              <a:rPr lang="en-US" sz="2000" dirty="0"/>
              <a:t>Strong acceleration of some previously-existing trends</a:t>
            </a:r>
          </a:p>
          <a:p>
            <a:pPr lvl="1"/>
            <a:r>
              <a:rPr lang="en-US" sz="2000" dirty="0"/>
              <a:t>Creation of new trends, such as a goods rediscovery</a:t>
            </a:r>
          </a:p>
        </p:txBody>
      </p:sp>
      <p:sp>
        <p:nvSpPr>
          <p:cNvPr id="8" name="Title 1">
            <a:extLst>
              <a:ext uri="{FF2B5EF4-FFF2-40B4-BE49-F238E27FC236}">
                <a16:creationId xmlns:a16="http://schemas.microsoft.com/office/drawing/2014/main" id="{D31BECE2-B346-1941-9990-FE1B0BFA96B6}"/>
              </a:ext>
            </a:extLst>
          </p:cNvPr>
          <p:cNvSpPr>
            <a:spLocks noGrp="1"/>
          </p:cNvSpPr>
          <p:nvPr>
            <p:ph type="title"/>
          </p:nvPr>
        </p:nvSpPr>
        <p:spPr>
          <a:xfrm>
            <a:off x="628649" y="42883"/>
            <a:ext cx="7886700" cy="994172"/>
          </a:xfrm>
        </p:spPr>
        <p:txBody>
          <a:bodyPr>
            <a:normAutofit/>
          </a:bodyPr>
          <a:lstStyle/>
          <a:p>
            <a:pPr algn="ctr"/>
            <a:r>
              <a:rPr lang="en-US" sz="3600" b="1" dirty="0">
                <a:latin typeface="Myriad Pro Cond" panose="020B0506030403020204" pitchFamily="34" charset="0"/>
              </a:rPr>
              <a:t>Setting the Stage</a:t>
            </a:r>
            <a:endParaRPr lang="en-US" sz="3600" i="1" dirty="0">
              <a:latin typeface="Myriad Pro Cond" panose="020B0506030403020204" pitchFamily="34" charset="0"/>
            </a:endParaRPr>
          </a:p>
        </p:txBody>
      </p:sp>
    </p:spTree>
    <p:extLst>
      <p:ext uri="{BB962C8B-B14F-4D97-AF65-F5344CB8AC3E}">
        <p14:creationId xmlns:p14="http://schemas.microsoft.com/office/powerpoint/2010/main" val="150212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U.S. Bureau of Labor Statistics</a:t>
            </a:r>
          </a:p>
        </p:txBody>
      </p:sp>
      <p:pic>
        <p:nvPicPr>
          <p:cNvPr id="2" name="Picture 1">
            <a:extLst>
              <a:ext uri="{FF2B5EF4-FFF2-40B4-BE49-F238E27FC236}">
                <a16:creationId xmlns:a16="http://schemas.microsoft.com/office/drawing/2014/main" id="{C250FBB6-6742-9642-9A55-19D075734F33}"/>
              </a:ext>
            </a:extLst>
          </p:cNvPr>
          <p:cNvPicPr>
            <a:picLocks noChangeAspect="1"/>
          </p:cNvPicPr>
          <p:nvPr/>
        </p:nvPicPr>
        <p:blipFill>
          <a:blip r:embed="rId4"/>
          <a:stretch>
            <a:fillRect/>
          </a:stretch>
        </p:blipFill>
        <p:spPr>
          <a:xfrm>
            <a:off x="1971843" y="1027988"/>
            <a:ext cx="5124698" cy="3714093"/>
          </a:xfrm>
          <a:prstGeom prst="rect">
            <a:avLst/>
          </a:prstGeom>
        </p:spPr>
      </p:pic>
      <p:sp>
        <p:nvSpPr>
          <p:cNvPr id="7" name="Title 1">
            <a:extLst>
              <a:ext uri="{FF2B5EF4-FFF2-40B4-BE49-F238E27FC236}">
                <a16:creationId xmlns:a16="http://schemas.microsoft.com/office/drawing/2014/main" id="{34B4B1B3-E12C-F541-B3A5-8B41CBD05BAE}"/>
              </a:ext>
            </a:extLst>
          </p:cNvPr>
          <p:cNvSpPr txBox="1">
            <a:spLocks/>
          </p:cNvSpPr>
          <p:nvPr/>
        </p:nvSpPr>
        <p:spPr>
          <a:xfrm>
            <a:off x="1" y="8789"/>
            <a:ext cx="9143999" cy="823819"/>
          </a:xfrm>
          <a:prstGeom prst="rect">
            <a:avLst/>
          </a:prstGeom>
        </p:spPr>
        <p:txBody>
          <a:bodyPr vert="horz" lIns="68580" tIns="34290" rIns="68580" bIns="3429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The Sting of Accelerating Inflation</a:t>
            </a:r>
          </a:p>
          <a:p>
            <a:pPr>
              <a:lnSpc>
                <a:spcPct val="110000"/>
              </a:lnSpc>
            </a:pPr>
            <a:r>
              <a:rPr lang="en-US" sz="1900" i="1" dirty="0">
                <a:latin typeface="Myriad Pro Cond" panose="020B0506030403020204" pitchFamily="34" charset="0"/>
              </a:rPr>
              <a:t>Consumer Price Index</a:t>
            </a:r>
          </a:p>
        </p:txBody>
      </p:sp>
    </p:spTree>
    <p:extLst>
      <p:ext uri="{BB962C8B-B14F-4D97-AF65-F5344CB8AC3E}">
        <p14:creationId xmlns:p14="http://schemas.microsoft.com/office/powerpoint/2010/main" val="321631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Federal Reserve Bank of New York</a:t>
            </a:r>
          </a:p>
        </p:txBody>
      </p:sp>
      <p:sp>
        <p:nvSpPr>
          <p:cNvPr id="7" name="Title 1">
            <a:extLst>
              <a:ext uri="{FF2B5EF4-FFF2-40B4-BE49-F238E27FC236}">
                <a16:creationId xmlns:a16="http://schemas.microsoft.com/office/drawing/2014/main" id="{34B4B1B3-E12C-F541-B3A5-8B41CBD05BAE}"/>
              </a:ext>
            </a:extLst>
          </p:cNvPr>
          <p:cNvSpPr txBox="1">
            <a:spLocks/>
          </p:cNvSpPr>
          <p:nvPr/>
        </p:nvSpPr>
        <p:spPr>
          <a:xfrm>
            <a:off x="1" y="8790"/>
            <a:ext cx="9143999" cy="705914"/>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Global Supply Chain Disruptions</a:t>
            </a:r>
            <a:endParaRPr lang="en-US" sz="1900" i="1" dirty="0">
              <a:latin typeface="Myriad Pro Cond" panose="020B0506030403020204" pitchFamily="34" charset="0"/>
            </a:endParaRPr>
          </a:p>
        </p:txBody>
      </p:sp>
      <p:pic>
        <p:nvPicPr>
          <p:cNvPr id="6" name="Picture 5">
            <a:extLst>
              <a:ext uri="{FF2B5EF4-FFF2-40B4-BE49-F238E27FC236}">
                <a16:creationId xmlns:a16="http://schemas.microsoft.com/office/drawing/2014/main" id="{7744FA2A-3357-A248-B150-340CD1810360}"/>
              </a:ext>
            </a:extLst>
          </p:cNvPr>
          <p:cNvPicPr>
            <a:picLocks noChangeAspect="1"/>
          </p:cNvPicPr>
          <p:nvPr/>
        </p:nvPicPr>
        <p:blipFill>
          <a:blip r:embed="rId4"/>
          <a:stretch>
            <a:fillRect/>
          </a:stretch>
        </p:blipFill>
        <p:spPr>
          <a:xfrm>
            <a:off x="1481958" y="841549"/>
            <a:ext cx="5918466" cy="3830049"/>
          </a:xfrm>
          <a:prstGeom prst="rect">
            <a:avLst/>
          </a:prstGeom>
        </p:spPr>
      </p:pic>
    </p:spTree>
    <p:extLst>
      <p:ext uri="{BB962C8B-B14F-4D97-AF65-F5344CB8AC3E}">
        <p14:creationId xmlns:p14="http://schemas.microsoft.com/office/powerpoint/2010/main" val="175678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3492F7-43C3-CB41-A8B0-9714E35586B8}"/>
              </a:ext>
            </a:extLst>
          </p:cNvPr>
          <p:cNvPicPr>
            <a:picLocks noChangeAspect="1"/>
          </p:cNvPicPr>
          <p:nvPr/>
        </p:nvPicPr>
        <p:blipFill>
          <a:blip r:embed="rId3"/>
          <a:stretch>
            <a:fillRect/>
          </a:stretch>
        </p:blipFill>
        <p:spPr>
          <a:xfrm>
            <a:off x="1748726" y="948873"/>
            <a:ext cx="5219633" cy="3775255"/>
          </a:xfrm>
          <a:prstGeom prst="rect">
            <a:avLst/>
          </a:prstGeom>
        </p:spPr>
      </p:pic>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4"/>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Federal Reserve Bank of New York</a:t>
            </a:r>
          </a:p>
        </p:txBody>
      </p:sp>
      <p:sp>
        <p:nvSpPr>
          <p:cNvPr id="7" name="Title 1">
            <a:extLst>
              <a:ext uri="{FF2B5EF4-FFF2-40B4-BE49-F238E27FC236}">
                <a16:creationId xmlns:a16="http://schemas.microsoft.com/office/drawing/2014/main" id="{34B4B1B3-E12C-F541-B3A5-8B41CBD05BAE}"/>
              </a:ext>
            </a:extLst>
          </p:cNvPr>
          <p:cNvSpPr txBox="1">
            <a:spLocks/>
          </p:cNvSpPr>
          <p:nvPr/>
        </p:nvSpPr>
        <p:spPr>
          <a:xfrm>
            <a:off x="1" y="8790"/>
            <a:ext cx="9143999" cy="705914"/>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Changing Inflation Expectations</a:t>
            </a:r>
            <a:endParaRPr lang="en-US" sz="1900" i="1" dirty="0">
              <a:latin typeface="Myriad Pro Cond" panose="020B0506030403020204" pitchFamily="34" charset="0"/>
            </a:endParaRPr>
          </a:p>
        </p:txBody>
      </p:sp>
    </p:spTree>
    <p:extLst>
      <p:ext uri="{BB962C8B-B14F-4D97-AF65-F5344CB8AC3E}">
        <p14:creationId xmlns:p14="http://schemas.microsoft.com/office/powerpoint/2010/main" val="299261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EF01B1-98CE-C04C-A1E7-BC821CC84E0F}"/>
              </a:ext>
            </a:extLst>
          </p:cNvPr>
          <p:cNvPicPr>
            <a:picLocks noChangeAspect="1"/>
          </p:cNvPicPr>
          <p:nvPr/>
        </p:nvPicPr>
        <p:blipFill>
          <a:blip r:embed="rId3"/>
          <a:stretch>
            <a:fillRect/>
          </a:stretch>
        </p:blipFill>
        <p:spPr>
          <a:xfrm>
            <a:off x="1912006" y="794525"/>
            <a:ext cx="5319986" cy="3944905"/>
          </a:xfrm>
          <a:prstGeom prst="rect">
            <a:avLst/>
          </a:prstGeom>
        </p:spPr>
      </p:pic>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4"/>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U.S. Bureau of Labor Statistics</a:t>
            </a:r>
          </a:p>
        </p:txBody>
      </p:sp>
      <p:sp>
        <p:nvSpPr>
          <p:cNvPr id="7" name="Title 1">
            <a:extLst>
              <a:ext uri="{FF2B5EF4-FFF2-40B4-BE49-F238E27FC236}">
                <a16:creationId xmlns:a16="http://schemas.microsoft.com/office/drawing/2014/main" id="{F8AB6744-5CFD-184C-8008-701C94A3B14C}"/>
              </a:ext>
            </a:extLst>
          </p:cNvPr>
          <p:cNvSpPr txBox="1">
            <a:spLocks/>
          </p:cNvSpPr>
          <p:nvPr/>
        </p:nvSpPr>
        <p:spPr>
          <a:xfrm>
            <a:off x="1" y="8790"/>
            <a:ext cx="9143999" cy="579790"/>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Skyrocketing Used Car Prices</a:t>
            </a:r>
          </a:p>
        </p:txBody>
      </p:sp>
    </p:spTree>
    <p:extLst>
      <p:ext uri="{BB962C8B-B14F-4D97-AF65-F5344CB8AC3E}">
        <p14:creationId xmlns:p14="http://schemas.microsoft.com/office/powerpoint/2010/main" val="4286461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Federal Housing Finance Agency Housing Price Index</a:t>
            </a:r>
          </a:p>
        </p:txBody>
      </p:sp>
      <p:pic>
        <p:nvPicPr>
          <p:cNvPr id="5" name="Picture 4">
            <a:extLst>
              <a:ext uri="{FF2B5EF4-FFF2-40B4-BE49-F238E27FC236}">
                <a16:creationId xmlns:a16="http://schemas.microsoft.com/office/drawing/2014/main" id="{F401A27C-B0FE-664C-B7BC-21DBF70D31DC}"/>
              </a:ext>
            </a:extLst>
          </p:cNvPr>
          <p:cNvPicPr>
            <a:picLocks noChangeAspect="1"/>
          </p:cNvPicPr>
          <p:nvPr/>
        </p:nvPicPr>
        <p:blipFill>
          <a:blip r:embed="rId4"/>
          <a:stretch>
            <a:fillRect/>
          </a:stretch>
        </p:blipFill>
        <p:spPr>
          <a:xfrm>
            <a:off x="1727200" y="533400"/>
            <a:ext cx="5689600" cy="4076700"/>
          </a:xfrm>
          <a:prstGeom prst="rect">
            <a:avLst/>
          </a:prstGeom>
        </p:spPr>
      </p:pic>
      <p:sp>
        <p:nvSpPr>
          <p:cNvPr id="7" name="Title 1">
            <a:extLst>
              <a:ext uri="{FF2B5EF4-FFF2-40B4-BE49-F238E27FC236}">
                <a16:creationId xmlns:a16="http://schemas.microsoft.com/office/drawing/2014/main" id="{335B1B60-205B-344D-914A-8350B02C2A63}"/>
              </a:ext>
            </a:extLst>
          </p:cNvPr>
          <p:cNvSpPr txBox="1">
            <a:spLocks/>
          </p:cNvSpPr>
          <p:nvPr/>
        </p:nvSpPr>
        <p:spPr>
          <a:xfrm>
            <a:off x="1" y="8790"/>
            <a:ext cx="9143999" cy="579790"/>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Skyrocketing Home Prices</a:t>
            </a:r>
          </a:p>
        </p:txBody>
      </p:sp>
    </p:spTree>
    <p:extLst>
      <p:ext uri="{BB962C8B-B14F-4D97-AF65-F5344CB8AC3E}">
        <p14:creationId xmlns:p14="http://schemas.microsoft.com/office/powerpoint/2010/main" val="3962654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Freddie Mac</a:t>
            </a:r>
          </a:p>
        </p:txBody>
      </p:sp>
      <p:sp>
        <p:nvSpPr>
          <p:cNvPr id="7" name="Title 1">
            <a:extLst>
              <a:ext uri="{FF2B5EF4-FFF2-40B4-BE49-F238E27FC236}">
                <a16:creationId xmlns:a16="http://schemas.microsoft.com/office/drawing/2014/main" id="{6EABEE62-8111-0D42-94FD-AFCDE592AA3C}"/>
              </a:ext>
            </a:extLst>
          </p:cNvPr>
          <p:cNvSpPr txBox="1">
            <a:spLocks/>
          </p:cNvSpPr>
          <p:nvPr/>
        </p:nvSpPr>
        <p:spPr>
          <a:xfrm>
            <a:off x="1" y="8790"/>
            <a:ext cx="9143999" cy="842548"/>
          </a:xfrm>
          <a:prstGeom prst="rect">
            <a:avLst/>
          </a:prstGeom>
        </p:spPr>
        <p:txBody>
          <a:bodyPr vert="horz" lIns="68580" tIns="34290" rIns="68580" bIns="34290" rtlCol="0" anchor="b">
            <a:normAutofit fontScale="40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7500" b="1" dirty="0">
                <a:latin typeface="Myriad Pro Cond" panose="020B0506030403020204" pitchFamily="34" charset="0"/>
              </a:rPr>
              <a:t>Historic Low Mortgage Interest Rates</a:t>
            </a:r>
          </a:p>
          <a:p>
            <a:pPr>
              <a:lnSpc>
                <a:spcPct val="110000"/>
              </a:lnSpc>
            </a:pPr>
            <a:r>
              <a:rPr lang="en-US" sz="5100" i="1" dirty="0">
                <a:latin typeface="Myriad Pro Cond" panose="020B0506030403020204" pitchFamily="34" charset="0"/>
              </a:rPr>
              <a:t>30-year Fixed Mortgage Interest Rates</a:t>
            </a:r>
          </a:p>
        </p:txBody>
      </p:sp>
      <p:pic>
        <p:nvPicPr>
          <p:cNvPr id="2" name="Picture 1">
            <a:extLst>
              <a:ext uri="{FF2B5EF4-FFF2-40B4-BE49-F238E27FC236}">
                <a16:creationId xmlns:a16="http://schemas.microsoft.com/office/drawing/2014/main" id="{0610E031-33AE-F54B-98DE-1EA8BB5E6431}"/>
              </a:ext>
            </a:extLst>
          </p:cNvPr>
          <p:cNvPicPr>
            <a:picLocks noChangeAspect="1"/>
          </p:cNvPicPr>
          <p:nvPr/>
        </p:nvPicPr>
        <p:blipFill>
          <a:blip r:embed="rId4"/>
          <a:stretch>
            <a:fillRect/>
          </a:stretch>
        </p:blipFill>
        <p:spPr>
          <a:xfrm>
            <a:off x="2158959" y="1046378"/>
            <a:ext cx="4826080" cy="3497672"/>
          </a:xfrm>
          <a:prstGeom prst="rect">
            <a:avLst/>
          </a:prstGeom>
        </p:spPr>
      </p:pic>
    </p:spTree>
    <p:extLst>
      <p:ext uri="{BB962C8B-B14F-4D97-AF65-F5344CB8AC3E}">
        <p14:creationId xmlns:p14="http://schemas.microsoft.com/office/powerpoint/2010/main" val="93804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CoStar</a:t>
            </a:r>
          </a:p>
        </p:txBody>
      </p:sp>
      <p:pic>
        <p:nvPicPr>
          <p:cNvPr id="5" name="Picture 4">
            <a:extLst>
              <a:ext uri="{FF2B5EF4-FFF2-40B4-BE49-F238E27FC236}">
                <a16:creationId xmlns:a16="http://schemas.microsoft.com/office/drawing/2014/main" id="{DA47F76E-22DE-B449-A7EB-0B92DABA7789}"/>
              </a:ext>
            </a:extLst>
          </p:cNvPr>
          <p:cNvPicPr>
            <a:picLocks noChangeAspect="1"/>
          </p:cNvPicPr>
          <p:nvPr/>
        </p:nvPicPr>
        <p:blipFill>
          <a:blip r:embed="rId4"/>
          <a:stretch>
            <a:fillRect/>
          </a:stretch>
        </p:blipFill>
        <p:spPr>
          <a:xfrm>
            <a:off x="2532968" y="647592"/>
            <a:ext cx="4293282" cy="4051407"/>
          </a:xfrm>
          <a:prstGeom prst="rect">
            <a:avLst/>
          </a:prstGeom>
        </p:spPr>
      </p:pic>
      <p:sp>
        <p:nvSpPr>
          <p:cNvPr id="7" name="Title 1">
            <a:extLst>
              <a:ext uri="{FF2B5EF4-FFF2-40B4-BE49-F238E27FC236}">
                <a16:creationId xmlns:a16="http://schemas.microsoft.com/office/drawing/2014/main" id="{349EA707-2635-3844-B8CC-370B3E31396E}"/>
              </a:ext>
            </a:extLst>
          </p:cNvPr>
          <p:cNvSpPr txBox="1">
            <a:spLocks/>
          </p:cNvSpPr>
          <p:nvPr/>
        </p:nvSpPr>
        <p:spPr>
          <a:xfrm>
            <a:off x="1" y="8790"/>
            <a:ext cx="9143999" cy="579790"/>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Skyrocketing Rents</a:t>
            </a:r>
          </a:p>
        </p:txBody>
      </p:sp>
    </p:spTree>
    <p:extLst>
      <p:ext uri="{BB962C8B-B14F-4D97-AF65-F5344CB8AC3E}">
        <p14:creationId xmlns:p14="http://schemas.microsoft.com/office/powerpoint/2010/main" val="1177872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a:t>
            </a:r>
            <a:r>
              <a:rPr lang="en-US" sz="900" dirty="0" err="1"/>
              <a:t>UtahRealEstate.com</a:t>
            </a:r>
            <a:endParaRPr lang="en-US" sz="900" dirty="0"/>
          </a:p>
        </p:txBody>
      </p:sp>
      <p:pic>
        <p:nvPicPr>
          <p:cNvPr id="5" name="Picture 4">
            <a:extLst>
              <a:ext uri="{FF2B5EF4-FFF2-40B4-BE49-F238E27FC236}">
                <a16:creationId xmlns:a16="http://schemas.microsoft.com/office/drawing/2014/main" id="{45B77503-EF3B-6146-8EFB-BBB0051B53FD}"/>
              </a:ext>
            </a:extLst>
          </p:cNvPr>
          <p:cNvPicPr>
            <a:picLocks noChangeAspect="1"/>
          </p:cNvPicPr>
          <p:nvPr/>
        </p:nvPicPr>
        <p:blipFill>
          <a:blip r:embed="rId4"/>
          <a:stretch>
            <a:fillRect/>
          </a:stretch>
        </p:blipFill>
        <p:spPr>
          <a:xfrm>
            <a:off x="1587500" y="539750"/>
            <a:ext cx="5969000" cy="4064000"/>
          </a:xfrm>
          <a:prstGeom prst="rect">
            <a:avLst/>
          </a:prstGeom>
        </p:spPr>
      </p:pic>
      <p:sp>
        <p:nvSpPr>
          <p:cNvPr id="7" name="Title 1">
            <a:extLst>
              <a:ext uri="{FF2B5EF4-FFF2-40B4-BE49-F238E27FC236}">
                <a16:creationId xmlns:a16="http://schemas.microsoft.com/office/drawing/2014/main" id="{5D76F5F9-93BD-FC41-BDC9-67A507734FCB}"/>
              </a:ext>
            </a:extLst>
          </p:cNvPr>
          <p:cNvSpPr txBox="1">
            <a:spLocks/>
          </p:cNvSpPr>
          <p:nvPr/>
        </p:nvSpPr>
        <p:spPr>
          <a:xfrm>
            <a:off x="1" y="8790"/>
            <a:ext cx="9143999" cy="579790"/>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Quick Home Sales</a:t>
            </a:r>
          </a:p>
        </p:txBody>
      </p:sp>
    </p:spTree>
    <p:extLst>
      <p:ext uri="{BB962C8B-B14F-4D97-AF65-F5344CB8AC3E}">
        <p14:creationId xmlns:p14="http://schemas.microsoft.com/office/powerpoint/2010/main" val="1941980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pic>
        <p:nvPicPr>
          <p:cNvPr id="5" name="Picture 4">
            <a:extLst>
              <a:ext uri="{FF2B5EF4-FFF2-40B4-BE49-F238E27FC236}">
                <a16:creationId xmlns:a16="http://schemas.microsoft.com/office/drawing/2014/main" id="{8A439BCD-BA0C-C34C-98C5-B56B8D2A3E43}"/>
              </a:ext>
            </a:extLst>
          </p:cNvPr>
          <p:cNvPicPr>
            <a:picLocks noChangeAspect="1"/>
          </p:cNvPicPr>
          <p:nvPr/>
        </p:nvPicPr>
        <p:blipFill>
          <a:blip r:embed="rId4"/>
          <a:stretch>
            <a:fillRect/>
          </a:stretch>
        </p:blipFill>
        <p:spPr>
          <a:xfrm>
            <a:off x="1966965" y="954784"/>
            <a:ext cx="5210067" cy="3879111"/>
          </a:xfrm>
          <a:prstGeom prst="rect">
            <a:avLst/>
          </a:prstGeom>
        </p:spPr>
      </p:pic>
      <p:sp>
        <p:nvSpPr>
          <p:cNvPr id="7" name="Title 1">
            <a:extLst>
              <a:ext uri="{FF2B5EF4-FFF2-40B4-BE49-F238E27FC236}">
                <a16:creationId xmlns:a16="http://schemas.microsoft.com/office/drawing/2014/main" id="{6EABEE62-8111-0D42-94FD-AFCDE592AA3C}"/>
              </a:ext>
            </a:extLst>
          </p:cNvPr>
          <p:cNvSpPr txBox="1">
            <a:spLocks/>
          </p:cNvSpPr>
          <p:nvPr/>
        </p:nvSpPr>
        <p:spPr>
          <a:xfrm>
            <a:off x="1" y="8789"/>
            <a:ext cx="9143999" cy="851529"/>
          </a:xfrm>
          <a:prstGeom prst="rect">
            <a:avLst/>
          </a:prstGeom>
        </p:spPr>
        <p:txBody>
          <a:bodyPr vert="horz" lIns="68580" tIns="34290" rIns="68580" bIns="34290" rtlCol="0" anchor="b">
            <a:normAutofit fontScale="8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Housing Demand and Supply </a:t>
            </a:r>
          </a:p>
          <a:p>
            <a:pPr>
              <a:lnSpc>
                <a:spcPct val="110000"/>
              </a:lnSpc>
            </a:pPr>
            <a:r>
              <a:rPr lang="en-US" sz="3300" b="1" dirty="0">
                <a:latin typeface="Myriad Pro Cond" panose="020B0506030403020204" pitchFamily="34" charset="0"/>
              </a:rPr>
              <a:t>Mismatch Since 2010</a:t>
            </a:r>
          </a:p>
        </p:txBody>
      </p:sp>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Kem C. Gardner Policy Institute</a:t>
            </a:r>
          </a:p>
        </p:txBody>
      </p:sp>
    </p:spTree>
    <p:extLst>
      <p:ext uri="{BB962C8B-B14F-4D97-AF65-F5344CB8AC3E}">
        <p14:creationId xmlns:p14="http://schemas.microsoft.com/office/powerpoint/2010/main" val="1533057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Utah State Board of Education and National Center for Improvement of Education Assessment</a:t>
            </a:r>
          </a:p>
        </p:txBody>
      </p:sp>
      <p:pic>
        <p:nvPicPr>
          <p:cNvPr id="5" name="Picture 4">
            <a:extLst>
              <a:ext uri="{FF2B5EF4-FFF2-40B4-BE49-F238E27FC236}">
                <a16:creationId xmlns:a16="http://schemas.microsoft.com/office/drawing/2014/main" id="{04DCD084-548F-D545-B1D8-BE83B169CC8E}"/>
              </a:ext>
            </a:extLst>
          </p:cNvPr>
          <p:cNvPicPr>
            <a:picLocks noChangeAspect="1"/>
          </p:cNvPicPr>
          <p:nvPr/>
        </p:nvPicPr>
        <p:blipFill>
          <a:blip r:embed="rId4"/>
          <a:stretch>
            <a:fillRect/>
          </a:stretch>
        </p:blipFill>
        <p:spPr>
          <a:xfrm>
            <a:off x="1954512" y="814615"/>
            <a:ext cx="5423750" cy="3713559"/>
          </a:xfrm>
          <a:prstGeom prst="rect">
            <a:avLst/>
          </a:prstGeom>
        </p:spPr>
      </p:pic>
      <p:sp>
        <p:nvSpPr>
          <p:cNvPr id="7" name="Title 1">
            <a:extLst>
              <a:ext uri="{FF2B5EF4-FFF2-40B4-BE49-F238E27FC236}">
                <a16:creationId xmlns:a16="http://schemas.microsoft.com/office/drawing/2014/main" id="{DFA3CAE1-3496-424D-8F8C-AB616554DA24}"/>
              </a:ext>
            </a:extLst>
          </p:cNvPr>
          <p:cNvSpPr txBox="1">
            <a:spLocks/>
          </p:cNvSpPr>
          <p:nvPr/>
        </p:nvSpPr>
        <p:spPr>
          <a:xfrm>
            <a:off x="1" y="8790"/>
            <a:ext cx="9143999" cy="579790"/>
          </a:xfrm>
          <a:prstGeom prst="rect">
            <a:avLst/>
          </a:prstGeom>
        </p:spPr>
        <p:txBody>
          <a:bodyPr vert="horz" lIns="68580" tIns="34290" rIns="68580" bIns="34290" rtlCol="0" anchor="b">
            <a:normAutofit fontScale="92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300" b="1" dirty="0">
                <a:latin typeface="Myriad Pro Cond" panose="020B0506030403020204" pitchFamily="34" charset="0"/>
              </a:rPr>
              <a:t>Learning Disruptions for Our Future Workforce</a:t>
            </a:r>
          </a:p>
        </p:txBody>
      </p:sp>
    </p:spTree>
    <p:extLst>
      <p:ext uri="{BB962C8B-B14F-4D97-AF65-F5344CB8AC3E}">
        <p14:creationId xmlns:p14="http://schemas.microsoft.com/office/powerpoint/2010/main" val="494265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E411B4-46D5-0F4B-B04F-D901C0A5EC03}"/>
              </a:ext>
            </a:extLst>
          </p:cNvPr>
          <p:cNvSpPr>
            <a:spLocks noGrp="1"/>
          </p:cNvSpPr>
          <p:nvPr>
            <p:ph idx="1"/>
          </p:nvPr>
        </p:nvSpPr>
        <p:spPr>
          <a:xfrm>
            <a:off x="449859" y="1210661"/>
            <a:ext cx="8694141" cy="2722178"/>
          </a:xfrm>
        </p:spPr>
        <p:txBody>
          <a:bodyPr>
            <a:noAutofit/>
          </a:bodyPr>
          <a:lstStyle/>
          <a:p>
            <a:pPr marL="342900" indent="-342900">
              <a:lnSpc>
                <a:spcPct val="100000"/>
              </a:lnSpc>
              <a:buFont typeface="+mj-lt"/>
              <a:buAutoNum type="arabicPeriod"/>
            </a:pPr>
            <a:endParaRPr lang="en-US" sz="1000" dirty="0">
              <a:latin typeface="Myriad Pro Cond" panose="020B0506030403020204" pitchFamily="34" charset="0"/>
            </a:endParaRPr>
          </a:p>
          <a:p>
            <a:pPr marL="342900" indent="-342900">
              <a:lnSpc>
                <a:spcPct val="100000"/>
              </a:lnSpc>
              <a:buFont typeface="+mj-lt"/>
              <a:buAutoNum type="arabicPeriod"/>
            </a:pPr>
            <a:r>
              <a:rPr lang="en-US" sz="3200" dirty="0">
                <a:latin typeface="Myriad Pro Cond" panose="020B0506030403020204" pitchFamily="34" charset="0"/>
              </a:rPr>
              <a:t> Take Care of Your People</a:t>
            </a:r>
          </a:p>
          <a:p>
            <a:pPr marL="342900" indent="-342900">
              <a:lnSpc>
                <a:spcPct val="100000"/>
              </a:lnSpc>
              <a:buFont typeface="+mj-lt"/>
              <a:buAutoNum type="arabicPeriod"/>
            </a:pPr>
            <a:endParaRPr lang="en-US" sz="1600" dirty="0">
              <a:latin typeface="Myriad Pro Cond" panose="020B0506030403020204" pitchFamily="34" charset="0"/>
            </a:endParaRPr>
          </a:p>
          <a:p>
            <a:pPr marL="342900" indent="-342900">
              <a:lnSpc>
                <a:spcPct val="100000"/>
              </a:lnSpc>
              <a:buFont typeface="+mj-lt"/>
              <a:buAutoNum type="arabicPeriod"/>
            </a:pPr>
            <a:r>
              <a:rPr lang="en-US" sz="3200" dirty="0">
                <a:latin typeface="Myriad Pro Cond" panose="020B0506030403020204" pitchFamily="34" charset="0"/>
              </a:rPr>
              <a:t> Be Prepared for Economic Re-sorting</a:t>
            </a:r>
          </a:p>
          <a:p>
            <a:pPr marL="342900" indent="-342900">
              <a:lnSpc>
                <a:spcPct val="100000"/>
              </a:lnSpc>
              <a:buFont typeface="+mj-lt"/>
              <a:buAutoNum type="arabicPeriod"/>
            </a:pPr>
            <a:endParaRPr lang="en-US" sz="1600" dirty="0">
              <a:latin typeface="Myriad Pro Cond" panose="020B0506030403020204" pitchFamily="34" charset="0"/>
            </a:endParaRPr>
          </a:p>
          <a:p>
            <a:pPr marL="342900" indent="-342900">
              <a:lnSpc>
                <a:spcPct val="100000"/>
              </a:lnSpc>
              <a:buFont typeface="+mj-lt"/>
              <a:buAutoNum type="arabicPeriod"/>
            </a:pPr>
            <a:r>
              <a:rPr lang="en-US" sz="3200" dirty="0">
                <a:latin typeface="Myriad Pro Cond" panose="020B0506030403020204" pitchFamily="34" charset="0"/>
              </a:rPr>
              <a:t> Care for Those Left Behind</a:t>
            </a:r>
          </a:p>
          <a:p>
            <a:pPr marL="342900" indent="-342900">
              <a:lnSpc>
                <a:spcPct val="100000"/>
              </a:lnSpc>
              <a:buFont typeface="+mj-lt"/>
              <a:buAutoNum type="arabicPeriod"/>
            </a:pPr>
            <a:endParaRPr lang="en-US" sz="1600" dirty="0">
              <a:latin typeface="Myriad Pro Cond" panose="020B0506030403020204" pitchFamily="34" charset="0"/>
            </a:endParaRPr>
          </a:p>
        </p:txBody>
      </p:sp>
      <p:grpSp>
        <p:nvGrpSpPr>
          <p:cNvPr id="4" name="Group 3">
            <a:extLst>
              <a:ext uri="{FF2B5EF4-FFF2-40B4-BE49-F238E27FC236}">
                <a16:creationId xmlns:a16="http://schemas.microsoft.com/office/drawing/2014/main" id="{0F8D6CAD-7735-3B41-970C-6A8D267B8C5E}"/>
              </a:ext>
            </a:extLst>
          </p:cNvPr>
          <p:cNvGrpSpPr/>
          <p:nvPr/>
        </p:nvGrpSpPr>
        <p:grpSpPr>
          <a:xfrm>
            <a:off x="91361" y="4773595"/>
            <a:ext cx="8993916" cy="258899"/>
            <a:chOff x="141695" y="6456372"/>
            <a:chExt cx="8993916" cy="258899"/>
          </a:xfrm>
        </p:grpSpPr>
        <p:sp>
          <p:nvSpPr>
            <p:cNvPr id="5" name="TextBox 4">
              <a:extLst>
                <a:ext uri="{FF2B5EF4-FFF2-40B4-BE49-F238E27FC236}">
                  <a16:creationId xmlns:a16="http://schemas.microsoft.com/office/drawing/2014/main" id="{CC0A6ED7-305C-264F-91B0-65FC8C5F7AE0}"/>
                </a:ext>
              </a:extLst>
            </p:cNvPr>
            <p:cNvSpPr txBox="1"/>
            <p:nvPr/>
          </p:nvSpPr>
          <p:spPr>
            <a:xfrm>
              <a:off x="141695" y="6474660"/>
              <a:ext cx="7126275" cy="215444"/>
            </a:xfrm>
            <a:prstGeom prst="rect">
              <a:avLst/>
            </a:prstGeom>
            <a:noFill/>
          </p:spPr>
          <p:txBody>
            <a:bodyPr wrap="square" rtlCol="0">
              <a:spAutoFit/>
            </a:bodyPr>
            <a:lstStyle/>
            <a:p>
              <a:r>
                <a:rPr lang="en-US" sz="800" b="1" dirty="0" err="1">
                  <a:solidFill>
                    <a:schemeClr val="tx1">
                      <a:lumMod val="50000"/>
                      <a:lumOff val="50000"/>
                    </a:schemeClr>
                  </a:solidFill>
                  <a:latin typeface="Myriad Pro" panose="020B0503030403020204" pitchFamily="34" charset="0"/>
                </a:rPr>
                <a:t>Kem</a:t>
              </a:r>
              <a:r>
                <a:rPr lang="en-US" sz="800" b="1" dirty="0">
                  <a:solidFill>
                    <a:schemeClr val="tx1">
                      <a:lumMod val="50000"/>
                      <a:lumOff val="50000"/>
                    </a:schemeClr>
                  </a:solidFill>
                  <a:latin typeface="Myriad Pro" panose="020B0503030403020204" pitchFamily="34" charset="0"/>
                </a:rPr>
                <a:t> C. Gardner Policy Institute </a:t>
              </a:r>
            </a:p>
          </p:txBody>
        </p:sp>
        <p:sp>
          <p:nvSpPr>
            <p:cNvPr id="6" name="TextBox 5">
              <a:extLst>
                <a:ext uri="{FF2B5EF4-FFF2-40B4-BE49-F238E27FC236}">
                  <a16:creationId xmlns:a16="http://schemas.microsoft.com/office/drawing/2014/main" id="{0F10CC6E-46F6-3B4E-AA4D-C72B0E616B99}"/>
                </a:ext>
              </a:extLst>
            </p:cNvPr>
            <p:cNvSpPr txBox="1"/>
            <p:nvPr/>
          </p:nvSpPr>
          <p:spPr>
            <a:xfrm>
              <a:off x="1265622" y="6499827"/>
              <a:ext cx="7869989" cy="215444"/>
            </a:xfrm>
            <a:prstGeom prst="rect">
              <a:avLst/>
            </a:prstGeom>
            <a:noFill/>
          </p:spPr>
          <p:txBody>
            <a:bodyPr wrap="square" rtlCol="0">
              <a:spAutoFit/>
            </a:bodyPr>
            <a:lstStyle/>
            <a:p>
              <a:pPr algn="r"/>
              <a:r>
                <a:rPr lang="en-US" sz="800" spc="350" dirty="0">
                  <a:solidFill>
                    <a:schemeClr val="bg2">
                      <a:lumMod val="50000"/>
                    </a:schemeClr>
                  </a:solidFill>
                  <a:latin typeface="Myriad Pro" panose="020B0503030403020204" pitchFamily="34" charset="0"/>
                </a:rPr>
                <a:t>DAVID ECCLES SCHOOL OF BUSINESS    </a:t>
              </a:r>
              <a:r>
                <a:rPr lang="en-US" sz="800" spc="350" dirty="0">
                  <a:solidFill>
                    <a:srgbClr val="C00000"/>
                  </a:solidFill>
                  <a:latin typeface="Myriad Pro" panose="020B0503030403020204" pitchFamily="34" charset="0"/>
                </a:rPr>
                <a:t> UNIVERSITY OF UTAH </a:t>
              </a:r>
              <a:endParaRPr lang="en-US" sz="800" spc="350" dirty="0">
                <a:solidFill>
                  <a:schemeClr val="bg2">
                    <a:lumMod val="50000"/>
                  </a:schemeClr>
                </a:solidFill>
                <a:latin typeface="Myriad Pro" panose="020B0503030403020204" pitchFamily="34" charset="0"/>
              </a:endParaRPr>
            </a:p>
          </p:txBody>
        </p:sp>
        <p:cxnSp>
          <p:nvCxnSpPr>
            <p:cNvPr id="7" name="Straight Connector 6">
              <a:extLst>
                <a:ext uri="{FF2B5EF4-FFF2-40B4-BE49-F238E27FC236}">
                  <a16:creationId xmlns:a16="http://schemas.microsoft.com/office/drawing/2014/main" id="{EEA65CB0-A3AF-044A-AA8A-3F7260ACDE91}"/>
                </a:ext>
              </a:extLst>
            </p:cNvPr>
            <p:cNvCxnSpPr>
              <a:cxnSpLocks/>
            </p:cNvCxnSpPr>
            <p:nvPr/>
          </p:nvCxnSpPr>
          <p:spPr>
            <a:xfrm>
              <a:off x="228600" y="6456372"/>
              <a:ext cx="8772787"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
        <p:nvSpPr>
          <p:cNvPr id="9" name="Title 1">
            <a:extLst>
              <a:ext uri="{FF2B5EF4-FFF2-40B4-BE49-F238E27FC236}">
                <a16:creationId xmlns:a16="http://schemas.microsoft.com/office/drawing/2014/main" id="{67310A24-65D1-AC4A-953D-FA4145C29A96}"/>
              </a:ext>
            </a:extLst>
          </p:cNvPr>
          <p:cNvSpPr>
            <a:spLocks noGrp="1"/>
          </p:cNvSpPr>
          <p:nvPr>
            <p:ph type="title"/>
          </p:nvPr>
        </p:nvSpPr>
        <p:spPr>
          <a:xfrm>
            <a:off x="449859" y="95995"/>
            <a:ext cx="8229600" cy="857250"/>
          </a:xfrm>
        </p:spPr>
        <p:txBody>
          <a:bodyPr>
            <a:normAutofit/>
          </a:bodyPr>
          <a:lstStyle/>
          <a:p>
            <a:pPr algn="ctr"/>
            <a:r>
              <a:rPr lang="en-US" sz="3600" b="1" dirty="0">
                <a:latin typeface="Myriad Pro Cond" panose="020B0506030403020204" pitchFamily="34" charset="0"/>
              </a:rPr>
              <a:t>Three Recurring Takeaways</a:t>
            </a:r>
            <a:endParaRPr lang="en-US" sz="3600" i="1" dirty="0">
              <a:latin typeface="Myriad Pro Cond" panose="020B0506030403020204" pitchFamily="34" charset="0"/>
            </a:endParaRPr>
          </a:p>
        </p:txBody>
      </p:sp>
    </p:spTree>
    <p:extLst>
      <p:ext uri="{BB962C8B-B14F-4D97-AF65-F5344CB8AC3E}">
        <p14:creationId xmlns:p14="http://schemas.microsoft.com/office/powerpoint/2010/main" val="3459488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2BD762-AB79-A149-B91D-C56C42307338}"/>
              </a:ext>
            </a:extLst>
          </p:cNvPr>
          <p:cNvSpPr>
            <a:spLocks noGrp="1"/>
          </p:cNvSpPr>
          <p:nvPr>
            <p:ph type="ctrTitle"/>
          </p:nvPr>
        </p:nvSpPr>
        <p:spPr>
          <a:xfrm>
            <a:off x="337457" y="1198149"/>
            <a:ext cx="8469086" cy="1102519"/>
          </a:xfrm>
        </p:spPr>
        <p:txBody>
          <a:bodyPr>
            <a:noAutofit/>
          </a:bodyPr>
          <a:lstStyle/>
          <a:p>
            <a:r>
              <a:rPr lang="en-US" sz="3600" b="1" dirty="0">
                <a:latin typeface="Myriad Pro" panose="020B0503030403020204" pitchFamily="34" charset="0"/>
                <a:cs typeface="Myriad Arabic" panose="01010101010101010101" pitchFamily="50" charset="-78"/>
              </a:rPr>
              <a:t>Part Two:</a:t>
            </a:r>
            <a:br>
              <a:rPr lang="en-US" sz="3600" b="1" dirty="0">
                <a:latin typeface="Myriad Pro" panose="020B0503030403020204" pitchFamily="34" charset="0"/>
                <a:cs typeface="Myriad Arabic" panose="01010101010101010101" pitchFamily="50" charset="-78"/>
              </a:rPr>
            </a:br>
            <a:r>
              <a:rPr lang="en-US" sz="3600" dirty="0">
                <a:latin typeface="Myriad Pro" panose="020B0503030403020204" pitchFamily="34" charset="0"/>
                <a:cs typeface="Myriad Arabic" panose="01010101010101010101" pitchFamily="50" charset="-78"/>
              </a:rPr>
              <a:t>Economic Forecast</a:t>
            </a:r>
          </a:p>
        </p:txBody>
      </p:sp>
      <p:pic>
        <p:nvPicPr>
          <p:cNvPr id="6" name="Picture 5">
            <a:extLst>
              <a:ext uri="{FF2B5EF4-FFF2-40B4-BE49-F238E27FC236}">
                <a16:creationId xmlns:a16="http://schemas.microsoft.com/office/drawing/2014/main" id="{99549803-3BB4-B447-8A34-111C50477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53" y="4283045"/>
            <a:ext cx="7499604" cy="661729"/>
          </a:xfrm>
          <a:prstGeom prst="rect">
            <a:avLst/>
          </a:prstGeom>
        </p:spPr>
      </p:pic>
    </p:spTree>
    <p:extLst>
      <p:ext uri="{BB962C8B-B14F-4D97-AF65-F5344CB8AC3E}">
        <p14:creationId xmlns:p14="http://schemas.microsoft.com/office/powerpoint/2010/main" val="1879345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F8D6CAD-7735-3B41-970C-6A8D267B8C5E}"/>
              </a:ext>
            </a:extLst>
          </p:cNvPr>
          <p:cNvGrpSpPr/>
          <p:nvPr/>
        </p:nvGrpSpPr>
        <p:grpSpPr>
          <a:xfrm>
            <a:off x="91361" y="4773595"/>
            <a:ext cx="8993916" cy="258899"/>
            <a:chOff x="141695" y="6456372"/>
            <a:chExt cx="8993916" cy="258899"/>
          </a:xfrm>
        </p:grpSpPr>
        <p:sp>
          <p:nvSpPr>
            <p:cNvPr id="5" name="TextBox 4">
              <a:extLst>
                <a:ext uri="{FF2B5EF4-FFF2-40B4-BE49-F238E27FC236}">
                  <a16:creationId xmlns:a16="http://schemas.microsoft.com/office/drawing/2014/main" id="{CC0A6ED7-305C-264F-91B0-65FC8C5F7AE0}"/>
                </a:ext>
              </a:extLst>
            </p:cNvPr>
            <p:cNvSpPr txBox="1"/>
            <p:nvPr/>
          </p:nvSpPr>
          <p:spPr>
            <a:xfrm>
              <a:off x="141695" y="6474660"/>
              <a:ext cx="7126275" cy="215444"/>
            </a:xfrm>
            <a:prstGeom prst="rect">
              <a:avLst/>
            </a:prstGeom>
            <a:noFill/>
          </p:spPr>
          <p:txBody>
            <a:bodyPr wrap="square" rtlCol="0">
              <a:spAutoFit/>
            </a:bodyPr>
            <a:lstStyle/>
            <a:p>
              <a:r>
                <a:rPr lang="en-US" sz="800" b="1" dirty="0" err="1">
                  <a:solidFill>
                    <a:schemeClr val="tx1">
                      <a:lumMod val="50000"/>
                      <a:lumOff val="50000"/>
                    </a:schemeClr>
                  </a:solidFill>
                  <a:latin typeface="Myriad Pro" panose="020B0503030403020204" pitchFamily="34" charset="0"/>
                </a:rPr>
                <a:t>Kem</a:t>
              </a:r>
              <a:r>
                <a:rPr lang="en-US" sz="800" b="1" dirty="0">
                  <a:solidFill>
                    <a:schemeClr val="tx1">
                      <a:lumMod val="50000"/>
                      <a:lumOff val="50000"/>
                    </a:schemeClr>
                  </a:solidFill>
                  <a:latin typeface="Myriad Pro" panose="020B0503030403020204" pitchFamily="34" charset="0"/>
                </a:rPr>
                <a:t> C. Gardner Policy Institute </a:t>
              </a:r>
            </a:p>
          </p:txBody>
        </p:sp>
        <p:sp>
          <p:nvSpPr>
            <p:cNvPr id="6" name="TextBox 5">
              <a:extLst>
                <a:ext uri="{FF2B5EF4-FFF2-40B4-BE49-F238E27FC236}">
                  <a16:creationId xmlns:a16="http://schemas.microsoft.com/office/drawing/2014/main" id="{0F10CC6E-46F6-3B4E-AA4D-C72B0E616B99}"/>
                </a:ext>
              </a:extLst>
            </p:cNvPr>
            <p:cNvSpPr txBox="1"/>
            <p:nvPr/>
          </p:nvSpPr>
          <p:spPr>
            <a:xfrm>
              <a:off x="1265622" y="6499827"/>
              <a:ext cx="7869989" cy="215444"/>
            </a:xfrm>
            <a:prstGeom prst="rect">
              <a:avLst/>
            </a:prstGeom>
            <a:noFill/>
          </p:spPr>
          <p:txBody>
            <a:bodyPr wrap="square" rtlCol="0">
              <a:spAutoFit/>
            </a:bodyPr>
            <a:lstStyle/>
            <a:p>
              <a:pPr algn="r"/>
              <a:r>
                <a:rPr lang="en-US" sz="800" spc="350" dirty="0">
                  <a:solidFill>
                    <a:schemeClr val="bg2">
                      <a:lumMod val="50000"/>
                    </a:schemeClr>
                  </a:solidFill>
                  <a:latin typeface="Myriad Pro" panose="020B0503030403020204" pitchFamily="34" charset="0"/>
                </a:rPr>
                <a:t>DAVID ECCLES SCHOOL OF BUSINESS    </a:t>
              </a:r>
              <a:r>
                <a:rPr lang="en-US" sz="800" spc="350" dirty="0">
                  <a:solidFill>
                    <a:srgbClr val="C00000"/>
                  </a:solidFill>
                  <a:latin typeface="Myriad Pro" panose="020B0503030403020204" pitchFamily="34" charset="0"/>
                </a:rPr>
                <a:t> UNIVERSITY OF UTAH </a:t>
              </a:r>
              <a:endParaRPr lang="en-US" sz="800" spc="350" dirty="0">
                <a:solidFill>
                  <a:schemeClr val="bg2">
                    <a:lumMod val="50000"/>
                  </a:schemeClr>
                </a:solidFill>
                <a:latin typeface="Myriad Pro" panose="020B0503030403020204" pitchFamily="34" charset="0"/>
              </a:endParaRPr>
            </a:p>
          </p:txBody>
        </p:sp>
        <p:cxnSp>
          <p:nvCxnSpPr>
            <p:cNvPr id="7" name="Straight Connector 6">
              <a:extLst>
                <a:ext uri="{FF2B5EF4-FFF2-40B4-BE49-F238E27FC236}">
                  <a16:creationId xmlns:a16="http://schemas.microsoft.com/office/drawing/2014/main" id="{EEA65CB0-A3AF-044A-AA8A-3F7260ACDE91}"/>
                </a:ext>
              </a:extLst>
            </p:cNvPr>
            <p:cNvCxnSpPr>
              <a:cxnSpLocks/>
            </p:cNvCxnSpPr>
            <p:nvPr/>
          </p:nvCxnSpPr>
          <p:spPr>
            <a:xfrm>
              <a:off x="228600" y="6456372"/>
              <a:ext cx="8772787"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
        <p:nvSpPr>
          <p:cNvPr id="9" name="Title 1">
            <a:extLst>
              <a:ext uri="{FF2B5EF4-FFF2-40B4-BE49-F238E27FC236}">
                <a16:creationId xmlns:a16="http://schemas.microsoft.com/office/drawing/2014/main" id="{67310A24-65D1-AC4A-953D-FA4145C29A96}"/>
              </a:ext>
            </a:extLst>
          </p:cNvPr>
          <p:cNvSpPr>
            <a:spLocks noGrp="1"/>
          </p:cNvSpPr>
          <p:nvPr>
            <p:ph type="title"/>
          </p:nvPr>
        </p:nvSpPr>
        <p:spPr>
          <a:xfrm>
            <a:off x="449859" y="210207"/>
            <a:ext cx="8229600" cy="743037"/>
          </a:xfrm>
        </p:spPr>
        <p:txBody>
          <a:bodyPr>
            <a:normAutofit fontScale="90000"/>
          </a:bodyPr>
          <a:lstStyle/>
          <a:p>
            <a:pPr algn="ctr"/>
            <a:r>
              <a:rPr lang="en-US" b="1" dirty="0">
                <a:latin typeface="Myriad Pro Cond" panose="020B0506030403020204" pitchFamily="34" charset="0"/>
              </a:rPr>
              <a:t>Utah Forecast</a:t>
            </a:r>
            <a:br>
              <a:rPr lang="en-US" sz="3600" b="1" dirty="0">
                <a:latin typeface="Myriad Pro Cond" panose="020B0506030403020204" pitchFamily="34" charset="0"/>
              </a:rPr>
            </a:br>
            <a:endParaRPr lang="en-US" sz="3600" i="1" dirty="0">
              <a:latin typeface="Myriad Pro Cond" panose="020B0506030403020204" pitchFamily="34" charset="0"/>
            </a:endParaRPr>
          </a:p>
        </p:txBody>
      </p:sp>
      <p:pic>
        <p:nvPicPr>
          <p:cNvPr id="11" name="Picture 10">
            <a:extLst>
              <a:ext uri="{FF2B5EF4-FFF2-40B4-BE49-F238E27FC236}">
                <a16:creationId xmlns:a16="http://schemas.microsoft.com/office/drawing/2014/main" id="{C03D302D-0219-674E-AAA0-47374EA175FF}"/>
              </a:ext>
            </a:extLst>
          </p:cNvPr>
          <p:cNvPicPr>
            <a:picLocks noChangeAspect="1"/>
          </p:cNvPicPr>
          <p:nvPr/>
        </p:nvPicPr>
        <p:blipFill>
          <a:blip r:embed="rId3"/>
          <a:stretch>
            <a:fillRect/>
          </a:stretch>
        </p:blipFill>
        <p:spPr>
          <a:xfrm>
            <a:off x="1686827" y="602214"/>
            <a:ext cx="5722965" cy="4147683"/>
          </a:xfrm>
          <a:prstGeom prst="rect">
            <a:avLst/>
          </a:prstGeom>
        </p:spPr>
      </p:pic>
      <p:sp>
        <p:nvSpPr>
          <p:cNvPr id="8" name="TextBox 7">
            <a:extLst>
              <a:ext uri="{FF2B5EF4-FFF2-40B4-BE49-F238E27FC236}">
                <a16:creationId xmlns:a16="http://schemas.microsoft.com/office/drawing/2014/main" id="{95E4C75B-E5E9-094E-AB66-F0F79DC184B4}"/>
              </a:ext>
            </a:extLst>
          </p:cNvPr>
          <p:cNvSpPr txBox="1"/>
          <p:nvPr/>
        </p:nvSpPr>
        <p:spPr>
          <a:xfrm>
            <a:off x="5236183" y="4526182"/>
            <a:ext cx="3726302" cy="286670"/>
          </a:xfrm>
          <a:prstGeom prst="rect">
            <a:avLst/>
          </a:prstGeom>
          <a:noFill/>
        </p:spPr>
        <p:txBody>
          <a:bodyPr wrap="square" rtlCol="0">
            <a:noAutofit/>
          </a:bodyPr>
          <a:lstStyle/>
          <a:p>
            <a:pPr algn="r"/>
            <a:r>
              <a:rPr lang="en-US" sz="900" dirty="0">
                <a:ea typeface="Cambria" panose="02040503050406030204" pitchFamily="18" charset="0"/>
                <a:cs typeface="Times New Roman" panose="02020603050405020304" pitchFamily="18" charset="0"/>
              </a:rPr>
              <a:t>Source: Kem C. Gardner Policy Institute</a:t>
            </a:r>
            <a:endParaRPr lang="en-US" sz="900" dirty="0">
              <a:ea typeface="MS Mincho"/>
              <a:cs typeface="Times New Roman" panose="02020603050405020304" pitchFamily="18" charset="0"/>
            </a:endParaRPr>
          </a:p>
        </p:txBody>
      </p:sp>
    </p:spTree>
    <p:extLst>
      <p:ext uri="{BB962C8B-B14F-4D97-AF65-F5344CB8AC3E}">
        <p14:creationId xmlns:p14="http://schemas.microsoft.com/office/powerpoint/2010/main" val="212027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77B23-B83B-D847-8254-A6CED195EB1E}"/>
              </a:ext>
            </a:extLst>
          </p:cNvPr>
          <p:cNvSpPr>
            <a:spLocks noGrp="1"/>
          </p:cNvSpPr>
          <p:nvPr>
            <p:ph type="title"/>
          </p:nvPr>
        </p:nvSpPr>
        <p:spPr/>
        <p:txBody>
          <a:bodyPr>
            <a:normAutofit/>
          </a:bodyPr>
          <a:lstStyle/>
          <a:p>
            <a:pPr algn="ctr"/>
            <a:r>
              <a:rPr lang="en-US" sz="3100" b="1" dirty="0">
                <a:latin typeface="Myriad Pro Cond" panose="020B0506030403020204" pitchFamily="34" charset="0"/>
              </a:rPr>
              <a:t>Forecast Risks</a:t>
            </a:r>
          </a:p>
        </p:txBody>
      </p:sp>
      <p:sp>
        <p:nvSpPr>
          <p:cNvPr id="5" name="Content Placeholder 4">
            <a:extLst>
              <a:ext uri="{FF2B5EF4-FFF2-40B4-BE49-F238E27FC236}">
                <a16:creationId xmlns:a16="http://schemas.microsoft.com/office/drawing/2014/main" id="{097F2DCE-3827-4044-A515-524808A06BD7}"/>
              </a:ext>
            </a:extLst>
          </p:cNvPr>
          <p:cNvSpPr>
            <a:spLocks noGrp="1"/>
          </p:cNvSpPr>
          <p:nvPr>
            <p:ph sz="half" idx="1"/>
          </p:nvPr>
        </p:nvSpPr>
        <p:spPr/>
        <p:txBody>
          <a:bodyPr>
            <a:normAutofit lnSpcReduction="10000"/>
          </a:bodyPr>
          <a:lstStyle/>
          <a:p>
            <a:pPr marL="0" indent="0" algn="ctr">
              <a:buNone/>
            </a:pPr>
            <a:r>
              <a:rPr lang="en-US" b="1" u="sng" dirty="0"/>
              <a:t>Tailwinds</a:t>
            </a:r>
          </a:p>
          <a:p>
            <a:pPr lvl="1"/>
            <a:r>
              <a:rPr lang="en-US" dirty="0"/>
              <a:t>Quality of life</a:t>
            </a:r>
          </a:p>
          <a:p>
            <a:pPr lvl="1"/>
            <a:r>
              <a:rPr lang="en-US" dirty="0"/>
              <a:t>Young, growing population</a:t>
            </a:r>
          </a:p>
          <a:p>
            <a:pPr lvl="1"/>
            <a:r>
              <a:rPr lang="en-US" dirty="0"/>
              <a:t>Overall educational attainment</a:t>
            </a:r>
          </a:p>
          <a:p>
            <a:pPr lvl="1"/>
            <a:r>
              <a:rPr lang="en-US" dirty="0"/>
              <a:t>Strong pandemic recovery</a:t>
            </a:r>
          </a:p>
          <a:p>
            <a:pPr lvl="1"/>
            <a:r>
              <a:rPr lang="en-US" dirty="0"/>
              <a:t>Responsive and responsible government</a:t>
            </a:r>
          </a:p>
          <a:p>
            <a:pPr lvl="1"/>
            <a:r>
              <a:rPr lang="en-US" dirty="0"/>
              <a:t>Outdoor recreation</a:t>
            </a:r>
          </a:p>
          <a:p>
            <a:pPr lvl="1"/>
            <a:r>
              <a:rPr lang="en-US" dirty="0"/>
              <a:t>Infrastructure investments</a:t>
            </a:r>
          </a:p>
          <a:p>
            <a:pPr lvl="1"/>
            <a:r>
              <a:rPr lang="en-US" dirty="0"/>
              <a:t>Social capital</a:t>
            </a:r>
          </a:p>
          <a:p>
            <a:pPr lvl="1"/>
            <a:r>
              <a:rPr lang="en-US" dirty="0"/>
              <a:t>Savings</a:t>
            </a:r>
          </a:p>
          <a:p>
            <a:pPr lvl="1"/>
            <a:endParaRPr lang="en-US" dirty="0"/>
          </a:p>
          <a:p>
            <a:pPr lvl="1"/>
            <a:endParaRPr lang="en-US" dirty="0"/>
          </a:p>
          <a:p>
            <a:pPr lvl="1"/>
            <a:endParaRPr lang="en-US" dirty="0"/>
          </a:p>
        </p:txBody>
      </p:sp>
      <p:sp>
        <p:nvSpPr>
          <p:cNvPr id="6" name="Content Placeholder 5">
            <a:extLst>
              <a:ext uri="{FF2B5EF4-FFF2-40B4-BE49-F238E27FC236}">
                <a16:creationId xmlns:a16="http://schemas.microsoft.com/office/drawing/2014/main" id="{8415445D-FC0B-F443-8F41-306AC2332C00}"/>
              </a:ext>
            </a:extLst>
          </p:cNvPr>
          <p:cNvSpPr>
            <a:spLocks noGrp="1"/>
          </p:cNvSpPr>
          <p:nvPr>
            <p:ph sz="half" idx="2"/>
          </p:nvPr>
        </p:nvSpPr>
        <p:spPr/>
        <p:txBody>
          <a:bodyPr>
            <a:normAutofit lnSpcReduction="10000"/>
          </a:bodyPr>
          <a:lstStyle/>
          <a:p>
            <a:pPr marL="0" indent="0" algn="ctr">
              <a:buNone/>
            </a:pPr>
            <a:r>
              <a:rPr lang="en-US" b="1" u="sng" dirty="0"/>
              <a:t>Headwinds</a:t>
            </a:r>
          </a:p>
          <a:p>
            <a:pPr lvl="1"/>
            <a:r>
              <a:rPr lang="en-US" dirty="0"/>
              <a:t>Lingering pandemic</a:t>
            </a:r>
          </a:p>
          <a:p>
            <a:pPr lvl="1"/>
            <a:r>
              <a:rPr lang="en-US" dirty="0"/>
              <a:t>Housing availability and affordability</a:t>
            </a:r>
          </a:p>
          <a:p>
            <a:pPr lvl="1"/>
            <a:r>
              <a:rPr lang="en-US" dirty="0"/>
              <a:t>Overall inflation</a:t>
            </a:r>
          </a:p>
          <a:p>
            <a:pPr lvl="1"/>
            <a:r>
              <a:rPr lang="en-US" dirty="0"/>
              <a:t>The Great Resignation</a:t>
            </a:r>
          </a:p>
          <a:p>
            <a:pPr lvl="1"/>
            <a:r>
              <a:rPr lang="en-US" dirty="0"/>
              <a:t>Supply chain disruptions</a:t>
            </a:r>
          </a:p>
          <a:p>
            <a:pPr lvl="1"/>
            <a:r>
              <a:rPr lang="en-US" dirty="0"/>
              <a:t>Reduced federal fiscal support</a:t>
            </a:r>
          </a:p>
          <a:p>
            <a:pPr lvl="1"/>
            <a:r>
              <a:rPr lang="en-US" dirty="0"/>
              <a:t>Increasing interest rates</a:t>
            </a:r>
          </a:p>
        </p:txBody>
      </p:sp>
    </p:spTree>
    <p:extLst>
      <p:ext uri="{BB962C8B-B14F-4D97-AF65-F5344CB8AC3E}">
        <p14:creationId xmlns:p14="http://schemas.microsoft.com/office/powerpoint/2010/main" val="2104978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77B23-B83B-D847-8254-A6CED195EB1E}"/>
              </a:ext>
            </a:extLst>
          </p:cNvPr>
          <p:cNvSpPr>
            <a:spLocks noGrp="1"/>
          </p:cNvSpPr>
          <p:nvPr>
            <p:ph type="title"/>
          </p:nvPr>
        </p:nvSpPr>
        <p:spPr>
          <a:xfrm>
            <a:off x="0" y="273844"/>
            <a:ext cx="9144000" cy="994172"/>
          </a:xfrm>
        </p:spPr>
        <p:txBody>
          <a:bodyPr>
            <a:normAutofit/>
          </a:bodyPr>
          <a:lstStyle/>
          <a:p>
            <a:pPr algn="ctr"/>
            <a:r>
              <a:rPr lang="en-US" sz="3600" b="1" dirty="0">
                <a:latin typeface="Myriad Pro Cond" panose="020B0506030403020204" pitchFamily="34" charset="0"/>
              </a:rPr>
              <a:t>Looking to Utah’s Future</a:t>
            </a:r>
          </a:p>
        </p:txBody>
      </p:sp>
      <p:sp>
        <p:nvSpPr>
          <p:cNvPr id="3" name="Content Placeholder 2">
            <a:extLst>
              <a:ext uri="{FF2B5EF4-FFF2-40B4-BE49-F238E27FC236}">
                <a16:creationId xmlns:a16="http://schemas.microsoft.com/office/drawing/2014/main" id="{F5683449-52CD-8747-BF79-70B54EA01EE3}"/>
              </a:ext>
            </a:extLst>
          </p:cNvPr>
          <p:cNvSpPr>
            <a:spLocks noGrp="1"/>
          </p:cNvSpPr>
          <p:nvPr>
            <p:ph sz="half" idx="1"/>
          </p:nvPr>
        </p:nvSpPr>
        <p:spPr>
          <a:xfrm>
            <a:off x="5131676" y="1684735"/>
            <a:ext cx="3886200" cy="1774029"/>
          </a:xfrm>
        </p:spPr>
        <p:txBody>
          <a:bodyPr/>
          <a:lstStyle/>
          <a:p>
            <a:pPr marL="0" indent="0">
              <a:buNone/>
            </a:pPr>
            <a:r>
              <a:rPr lang="en-US" sz="2000" i="1" dirty="0"/>
              <a:t>At the end of the day, we will be measured by our humanity, who we cared for and who we brought in, and not those we left behind</a:t>
            </a:r>
            <a:r>
              <a:rPr lang="en-US" sz="2000" dirty="0"/>
              <a:t>.</a:t>
            </a:r>
          </a:p>
          <a:p>
            <a:pPr marL="0" indent="0" algn="r">
              <a:buNone/>
            </a:pPr>
            <a:r>
              <a:rPr lang="en-US" b="1" dirty="0"/>
              <a:t>President Taylor Randall</a:t>
            </a:r>
          </a:p>
        </p:txBody>
      </p:sp>
      <p:sp>
        <p:nvSpPr>
          <p:cNvPr id="9" name="Rectangle 8">
            <a:extLst>
              <a:ext uri="{FF2B5EF4-FFF2-40B4-BE49-F238E27FC236}">
                <a16:creationId xmlns:a16="http://schemas.microsoft.com/office/drawing/2014/main" id="{1EA89C61-EE17-B349-B95E-EB81B6601D8D}"/>
              </a:ext>
            </a:extLst>
          </p:cNvPr>
          <p:cNvSpPr/>
          <p:nvPr/>
        </p:nvSpPr>
        <p:spPr>
          <a:xfrm>
            <a:off x="273269" y="1463978"/>
            <a:ext cx="4572000" cy="2631490"/>
          </a:xfrm>
          <a:prstGeom prst="rect">
            <a:avLst/>
          </a:prstGeom>
        </p:spPr>
        <p:txBody>
          <a:bodyPr>
            <a:spAutoFit/>
          </a:bodyPr>
          <a:lstStyle/>
          <a:p>
            <a:r>
              <a:rPr lang="en-US" i="1" dirty="0"/>
              <a:t>Instead of protesting at a healthcare leader’s personal residence, consider taking some time to volunteer at the local food bank. Instead of posting on Facebook, walk across the street to check on your neighbor. Instead of listening to another talking (screaming) head on cable news, try listening to a new friend who looks or</a:t>
            </a:r>
          </a:p>
          <a:p>
            <a:r>
              <a:rPr lang="en-US" i="1" dirty="0"/>
              <a:t>thinks a little differently than you.</a:t>
            </a:r>
          </a:p>
          <a:p>
            <a:pPr algn="r"/>
            <a:r>
              <a:rPr lang="en-US" sz="2100" b="1" dirty="0"/>
              <a:t>Governor Spencer J. Cox</a:t>
            </a:r>
          </a:p>
        </p:txBody>
      </p:sp>
    </p:spTree>
    <p:extLst>
      <p:ext uri="{BB962C8B-B14F-4D97-AF65-F5344CB8AC3E}">
        <p14:creationId xmlns:p14="http://schemas.microsoft.com/office/powerpoint/2010/main" val="2974708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2BD762-AB79-A149-B91D-C56C42307338}"/>
              </a:ext>
            </a:extLst>
          </p:cNvPr>
          <p:cNvSpPr>
            <a:spLocks noGrp="1"/>
          </p:cNvSpPr>
          <p:nvPr>
            <p:ph type="ctrTitle"/>
          </p:nvPr>
        </p:nvSpPr>
        <p:spPr>
          <a:xfrm>
            <a:off x="337457" y="1198149"/>
            <a:ext cx="8469086" cy="1102519"/>
          </a:xfrm>
        </p:spPr>
        <p:txBody>
          <a:bodyPr>
            <a:noAutofit/>
          </a:bodyPr>
          <a:lstStyle/>
          <a:p>
            <a:r>
              <a:rPr lang="en-US" sz="3600" b="1" dirty="0">
                <a:latin typeface="Myriad Pro" panose="020B0503030403020204" pitchFamily="34" charset="0"/>
                <a:cs typeface="Myriad Arabic" panose="01010101010101010101" pitchFamily="50" charset="-78"/>
              </a:rPr>
              <a:t>Part One:</a:t>
            </a:r>
            <a:br>
              <a:rPr lang="en-US" sz="3600" b="1" dirty="0">
                <a:latin typeface="Myriad Pro" panose="020B0503030403020204" pitchFamily="34" charset="0"/>
                <a:cs typeface="Myriad Arabic" panose="01010101010101010101" pitchFamily="50" charset="-78"/>
              </a:rPr>
            </a:br>
            <a:r>
              <a:rPr lang="en-US" sz="3600" dirty="0">
                <a:latin typeface="Myriad Pro" panose="020B0503030403020204" pitchFamily="34" charset="0"/>
                <a:cs typeface="Myriad Arabic" panose="01010101010101010101" pitchFamily="50" charset="-78"/>
              </a:rPr>
              <a:t>Major Economic Indicators</a:t>
            </a:r>
          </a:p>
        </p:txBody>
      </p:sp>
      <p:pic>
        <p:nvPicPr>
          <p:cNvPr id="6" name="Picture 5">
            <a:extLst>
              <a:ext uri="{FF2B5EF4-FFF2-40B4-BE49-F238E27FC236}">
                <a16:creationId xmlns:a16="http://schemas.microsoft.com/office/drawing/2014/main" id="{99549803-3BB4-B447-8A34-111C50477F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53" y="4283045"/>
            <a:ext cx="7499604" cy="661729"/>
          </a:xfrm>
          <a:prstGeom prst="rect">
            <a:avLst/>
          </a:prstGeom>
        </p:spPr>
      </p:pic>
    </p:spTree>
    <p:extLst>
      <p:ext uri="{BB962C8B-B14F-4D97-AF65-F5344CB8AC3E}">
        <p14:creationId xmlns:p14="http://schemas.microsoft.com/office/powerpoint/2010/main" val="36263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63F174A-2DE6-AD4B-B16E-A39110140C25}"/>
              </a:ext>
            </a:extLst>
          </p:cNvPr>
          <p:cNvPicPr>
            <a:picLocks noChangeAspect="1"/>
          </p:cNvPicPr>
          <p:nvPr/>
        </p:nvPicPr>
        <p:blipFill>
          <a:blip r:embed="rId3"/>
          <a:stretch>
            <a:fillRect/>
          </a:stretch>
        </p:blipFill>
        <p:spPr>
          <a:xfrm>
            <a:off x="1181756" y="826190"/>
            <a:ext cx="6780486" cy="3874563"/>
          </a:xfrm>
          <a:prstGeom prst="rect">
            <a:avLst/>
          </a:prstGeom>
        </p:spPr>
      </p:pic>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sp>
        <p:nvSpPr>
          <p:cNvPr id="14" name="Title 1">
            <a:extLst>
              <a:ext uri="{FF2B5EF4-FFF2-40B4-BE49-F238E27FC236}">
                <a16:creationId xmlns:a16="http://schemas.microsoft.com/office/drawing/2014/main" id="{D6FD5E3B-113B-D748-BC01-5C672C3FA608}"/>
              </a:ext>
            </a:extLst>
          </p:cNvPr>
          <p:cNvSpPr txBox="1">
            <a:spLocks/>
          </p:cNvSpPr>
          <p:nvPr/>
        </p:nvSpPr>
        <p:spPr>
          <a:xfrm>
            <a:off x="1" y="8789"/>
            <a:ext cx="9143999" cy="823819"/>
          </a:xfrm>
          <a:prstGeom prst="rect">
            <a:avLst/>
          </a:prstGeom>
        </p:spPr>
        <p:txBody>
          <a:bodyPr vert="horz" lIns="68580" tIns="34290" rIns="68580" bIns="3429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000" b="1" dirty="0">
                <a:latin typeface="Myriad Pro Cond" panose="020B0506030403020204" pitchFamily="34" charset="0"/>
              </a:rPr>
              <a:t>Utah’s Population Growth Rate Leads the Nation</a:t>
            </a:r>
          </a:p>
          <a:p>
            <a:pPr>
              <a:lnSpc>
                <a:spcPct val="110000"/>
              </a:lnSpc>
            </a:pPr>
            <a:r>
              <a:rPr lang="en-US" sz="1800" i="1" dirty="0">
                <a:latin typeface="Myriad Pro Cond" panose="020B0506030403020204" pitchFamily="34" charset="0"/>
              </a:rPr>
              <a:t>Percent Change, 2010-2020</a:t>
            </a: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4"/>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2020 Apportionment Data, U.S. Census Bureau</a:t>
            </a:r>
          </a:p>
        </p:txBody>
      </p:sp>
    </p:spTree>
    <p:extLst>
      <p:ext uri="{BB962C8B-B14F-4D97-AF65-F5344CB8AC3E}">
        <p14:creationId xmlns:p14="http://schemas.microsoft.com/office/powerpoint/2010/main" val="287774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U.S. Census Bureau</a:t>
            </a:r>
          </a:p>
        </p:txBody>
      </p:sp>
      <p:pic>
        <p:nvPicPr>
          <p:cNvPr id="5" name="Picture 4">
            <a:extLst>
              <a:ext uri="{FF2B5EF4-FFF2-40B4-BE49-F238E27FC236}">
                <a16:creationId xmlns:a16="http://schemas.microsoft.com/office/drawing/2014/main" id="{A170DCF4-562B-AA44-87A0-97C8D3220932}"/>
              </a:ext>
            </a:extLst>
          </p:cNvPr>
          <p:cNvPicPr>
            <a:picLocks noChangeAspect="1"/>
          </p:cNvPicPr>
          <p:nvPr/>
        </p:nvPicPr>
        <p:blipFill>
          <a:blip r:embed="rId4"/>
          <a:stretch>
            <a:fillRect/>
          </a:stretch>
        </p:blipFill>
        <p:spPr>
          <a:xfrm>
            <a:off x="780175" y="826711"/>
            <a:ext cx="3037488" cy="3874042"/>
          </a:xfrm>
          <a:prstGeom prst="rect">
            <a:avLst/>
          </a:prstGeom>
        </p:spPr>
      </p:pic>
      <p:sp>
        <p:nvSpPr>
          <p:cNvPr id="7" name="Title 1">
            <a:extLst>
              <a:ext uri="{FF2B5EF4-FFF2-40B4-BE49-F238E27FC236}">
                <a16:creationId xmlns:a16="http://schemas.microsoft.com/office/drawing/2014/main" id="{DFE24D52-0EC5-1240-B381-4FAA50CDEDFE}"/>
              </a:ext>
            </a:extLst>
          </p:cNvPr>
          <p:cNvSpPr txBox="1">
            <a:spLocks/>
          </p:cNvSpPr>
          <p:nvPr/>
        </p:nvSpPr>
        <p:spPr>
          <a:xfrm>
            <a:off x="1" y="8789"/>
            <a:ext cx="9143999" cy="823819"/>
          </a:xfrm>
          <a:prstGeom prst="rect">
            <a:avLst/>
          </a:prstGeom>
        </p:spPr>
        <p:txBody>
          <a:bodyPr vert="horz" lIns="68580" tIns="34290" rIns="68580" bIns="34290" rtlCol="0" anchor="b">
            <a:normAutofit fontScale="925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200" b="1" dirty="0">
                <a:latin typeface="Myriad Pro Cond" panose="020B0506030403020204" pitchFamily="34" charset="0"/>
              </a:rPr>
              <a:t>Utah’s Growth is Uneven</a:t>
            </a:r>
          </a:p>
          <a:p>
            <a:pPr>
              <a:lnSpc>
                <a:spcPct val="110000"/>
              </a:lnSpc>
            </a:pPr>
            <a:r>
              <a:rPr lang="en-US" sz="1900" i="1" dirty="0">
                <a:latin typeface="Myriad Pro Cond" panose="020B0506030403020204" pitchFamily="34" charset="0"/>
              </a:rPr>
              <a:t>Percent Change, 2010-2020</a:t>
            </a:r>
          </a:p>
        </p:txBody>
      </p:sp>
      <p:sp>
        <p:nvSpPr>
          <p:cNvPr id="11" name="Content Placeholder 10">
            <a:extLst>
              <a:ext uri="{FF2B5EF4-FFF2-40B4-BE49-F238E27FC236}">
                <a16:creationId xmlns:a16="http://schemas.microsoft.com/office/drawing/2014/main" id="{7E4F3710-A894-0C40-9841-4F15AE5FB2FE}"/>
              </a:ext>
            </a:extLst>
          </p:cNvPr>
          <p:cNvSpPr>
            <a:spLocks noGrp="1"/>
          </p:cNvSpPr>
          <p:nvPr>
            <p:ph idx="1"/>
          </p:nvPr>
        </p:nvSpPr>
        <p:spPr>
          <a:xfrm>
            <a:off x="4597836" y="1481959"/>
            <a:ext cx="4114081" cy="3121104"/>
          </a:xfrm>
        </p:spPr>
        <p:txBody>
          <a:bodyPr/>
          <a:lstStyle/>
          <a:p>
            <a:r>
              <a:rPr lang="en-US" dirty="0"/>
              <a:t>Urbanization continues</a:t>
            </a:r>
          </a:p>
          <a:p>
            <a:pPr lvl="1"/>
            <a:r>
              <a:rPr lang="en-US" dirty="0"/>
              <a:t>Wasatch Front</a:t>
            </a:r>
          </a:p>
          <a:p>
            <a:pPr lvl="1"/>
            <a:r>
              <a:rPr lang="en-US" dirty="0"/>
              <a:t>Southwest Utah</a:t>
            </a:r>
          </a:p>
          <a:p>
            <a:endParaRPr lang="en-US" dirty="0"/>
          </a:p>
          <a:p>
            <a:r>
              <a:rPr lang="en-US" dirty="0"/>
              <a:t>Parts of Rural Utah lost population</a:t>
            </a:r>
          </a:p>
          <a:p>
            <a:endParaRPr lang="en-US" dirty="0"/>
          </a:p>
        </p:txBody>
      </p:sp>
    </p:spTree>
    <p:extLst>
      <p:ext uri="{BB962C8B-B14F-4D97-AF65-F5344CB8AC3E}">
        <p14:creationId xmlns:p14="http://schemas.microsoft.com/office/powerpoint/2010/main" val="90314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8F81D-5204-BD4A-9263-74E41EE759AE}"/>
              </a:ext>
            </a:extLst>
          </p:cNvPr>
          <p:cNvSpPr txBox="1"/>
          <p:nvPr/>
        </p:nvSpPr>
        <p:spPr>
          <a:xfrm>
            <a:off x="91361" y="4452760"/>
            <a:ext cx="3726302" cy="286670"/>
          </a:xfrm>
          <a:prstGeom prst="rect">
            <a:avLst/>
          </a:prstGeom>
          <a:noFill/>
        </p:spPr>
        <p:txBody>
          <a:bodyPr wrap="square" rtlCol="0">
            <a:noAutofit/>
          </a:bodyPr>
          <a:lstStyle/>
          <a:p>
            <a:endParaRPr lang="en-US" sz="825" dirty="0">
              <a:latin typeface="Myriad Pro" panose="020B0503030403020204" pitchFamily="34" charset="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444E3B5-CE47-054F-8BD9-C495A96DC368}"/>
              </a:ext>
            </a:extLst>
          </p:cNvPr>
          <p:cNvPicPr>
            <a:picLocks noChangeAspect="1"/>
          </p:cNvPicPr>
          <p:nvPr/>
        </p:nvPicPr>
        <p:blipFill>
          <a:blip r:embed="rId3"/>
          <a:stretch>
            <a:fillRect/>
          </a:stretch>
        </p:blipFill>
        <p:spPr>
          <a:xfrm>
            <a:off x="-1" y="4798443"/>
            <a:ext cx="9144000" cy="345057"/>
          </a:xfrm>
          <a:prstGeom prst="rect">
            <a:avLst/>
          </a:prstGeom>
        </p:spPr>
      </p:pic>
      <p:sp>
        <p:nvSpPr>
          <p:cNvPr id="12" name="TextBox 11">
            <a:extLst>
              <a:ext uri="{FF2B5EF4-FFF2-40B4-BE49-F238E27FC236}">
                <a16:creationId xmlns:a16="http://schemas.microsoft.com/office/drawing/2014/main" id="{DB1CC3DD-BD8F-7E4F-B791-95267549BFC8}"/>
              </a:ext>
            </a:extLst>
          </p:cNvPr>
          <p:cNvSpPr txBox="1"/>
          <p:nvPr/>
        </p:nvSpPr>
        <p:spPr>
          <a:xfrm>
            <a:off x="91361" y="4603063"/>
            <a:ext cx="8885662" cy="230832"/>
          </a:xfrm>
          <a:prstGeom prst="rect">
            <a:avLst/>
          </a:prstGeom>
          <a:noFill/>
        </p:spPr>
        <p:txBody>
          <a:bodyPr wrap="square" rtlCol="0">
            <a:spAutoFit/>
          </a:bodyPr>
          <a:lstStyle/>
          <a:p>
            <a:pPr algn="r"/>
            <a:r>
              <a:rPr lang="en-US" sz="900" dirty="0"/>
              <a:t>Source: Kem C. Gardner Policy Institute</a:t>
            </a:r>
          </a:p>
        </p:txBody>
      </p:sp>
      <p:pic>
        <p:nvPicPr>
          <p:cNvPr id="5" name="Picture 4">
            <a:extLst>
              <a:ext uri="{FF2B5EF4-FFF2-40B4-BE49-F238E27FC236}">
                <a16:creationId xmlns:a16="http://schemas.microsoft.com/office/drawing/2014/main" id="{2B987DE2-A409-EC4B-889B-A6B888E66BCF}"/>
              </a:ext>
            </a:extLst>
          </p:cNvPr>
          <p:cNvPicPr>
            <a:picLocks noChangeAspect="1"/>
          </p:cNvPicPr>
          <p:nvPr/>
        </p:nvPicPr>
        <p:blipFill>
          <a:blip r:embed="rId4"/>
          <a:stretch>
            <a:fillRect/>
          </a:stretch>
        </p:blipFill>
        <p:spPr>
          <a:xfrm>
            <a:off x="1292402" y="934310"/>
            <a:ext cx="6709089" cy="3639247"/>
          </a:xfrm>
          <a:prstGeom prst="rect">
            <a:avLst/>
          </a:prstGeom>
        </p:spPr>
      </p:pic>
      <p:sp>
        <p:nvSpPr>
          <p:cNvPr id="7" name="Title 1">
            <a:extLst>
              <a:ext uri="{FF2B5EF4-FFF2-40B4-BE49-F238E27FC236}">
                <a16:creationId xmlns:a16="http://schemas.microsoft.com/office/drawing/2014/main" id="{2B692604-6579-6F48-B528-07342F982036}"/>
              </a:ext>
            </a:extLst>
          </p:cNvPr>
          <p:cNvSpPr txBox="1">
            <a:spLocks/>
          </p:cNvSpPr>
          <p:nvPr/>
        </p:nvSpPr>
        <p:spPr>
          <a:xfrm>
            <a:off x="1" y="8790"/>
            <a:ext cx="9143999" cy="561154"/>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nSpc>
                <a:spcPct val="110000"/>
              </a:lnSpc>
            </a:pPr>
            <a:r>
              <a:rPr lang="en-US" sz="3000" b="1" dirty="0">
                <a:latin typeface="Myriad Pro Cond" panose="020B0506030403020204" pitchFamily="34" charset="0"/>
              </a:rPr>
              <a:t>Lowest Natural Increase Since 1975</a:t>
            </a:r>
          </a:p>
        </p:txBody>
      </p:sp>
    </p:spTree>
    <p:extLst>
      <p:ext uri="{BB962C8B-B14F-4D97-AF65-F5344CB8AC3E}">
        <p14:creationId xmlns:p14="http://schemas.microsoft.com/office/powerpoint/2010/main" val="43303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F8D6CAD-7735-3B41-970C-6A8D267B8C5E}"/>
              </a:ext>
            </a:extLst>
          </p:cNvPr>
          <p:cNvGrpSpPr/>
          <p:nvPr/>
        </p:nvGrpSpPr>
        <p:grpSpPr>
          <a:xfrm>
            <a:off x="91361" y="4773595"/>
            <a:ext cx="8993916" cy="258899"/>
            <a:chOff x="141695" y="6456372"/>
            <a:chExt cx="8993916" cy="258899"/>
          </a:xfrm>
        </p:grpSpPr>
        <p:sp>
          <p:nvSpPr>
            <p:cNvPr id="5" name="TextBox 4">
              <a:extLst>
                <a:ext uri="{FF2B5EF4-FFF2-40B4-BE49-F238E27FC236}">
                  <a16:creationId xmlns:a16="http://schemas.microsoft.com/office/drawing/2014/main" id="{CC0A6ED7-305C-264F-91B0-65FC8C5F7AE0}"/>
                </a:ext>
              </a:extLst>
            </p:cNvPr>
            <p:cNvSpPr txBox="1"/>
            <p:nvPr/>
          </p:nvSpPr>
          <p:spPr>
            <a:xfrm>
              <a:off x="141695" y="6474660"/>
              <a:ext cx="7126275" cy="215444"/>
            </a:xfrm>
            <a:prstGeom prst="rect">
              <a:avLst/>
            </a:prstGeom>
            <a:noFill/>
          </p:spPr>
          <p:txBody>
            <a:bodyPr wrap="square" rtlCol="0">
              <a:spAutoFit/>
            </a:bodyPr>
            <a:lstStyle/>
            <a:p>
              <a:r>
                <a:rPr lang="en-US" sz="800" b="1" dirty="0" err="1">
                  <a:solidFill>
                    <a:schemeClr val="tx1">
                      <a:lumMod val="50000"/>
                      <a:lumOff val="50000"/>
                    </a:schemeClr>
                  </a:solidFill>
                  <a:latin typeface="Myriad Pro" panose="020B0503030403020204" pitchFamily="34" charset="0"/>
                </a:rPr>
                <a:t>Kem</a:t>
              </a:r>
              <a:r>
                <a:rPr lang="en-US" sz="800" b="1" dirty="0">
                  <a:solidFill>
                    <a:schemeClr val="tx1">
                      <a:lumMod val="50000"/>
                      <a:lumOff val="50000"/>
                    </a:schemeClr>
                  </a:solidFill>
                  <a:latin typeface="Myriad Pro" panose="020B0503030403020204" pitchFamily="34" charset="0"/>
                </a:rPr>
                <a:t> C. Gardner Policy Institute </a:t>
              </a:r>
            </a:p>
          </p:txBody>
        </p:sp>
        <p:sp>
          <p:nvSpPr>
            <p:cNvPr id="6" name="TextBox 5">
              <a:extLst>
                <a:ext uri="{FF2B5EF4-FFF2-40B4-BE49-F238E27FC236}">
                  <a16:creationId xmlns:a16="http://schemas.microsoft.com/office/drawing/2014/main" id="{0F10CC6E-46F6-3B4E-AA4D-C72B0E616B99}"/>
                </a:ext>
              </a:extLst>
            </p:cNvPr>
            <p:cNvSpPr txBox="1"/>
            <p:nvPr/>
          </p:nvSpPr>
          <p:spPr>
            <a:xfrm>
              <a:off x="1265622" y="6499827"/>
              <a:ext cx="7869989" cy="215444"/>
            </a:xfrm>
            <a:prstGeom prst="rect">
              <a:avLst/>
            </a:prstGeom>
            <a:noFill/>
          </p:spPr>
          <p:txBody>
            <a:bodyPr wrap="square" rtlCol="0">
              <a:spAutoFit/>
            </a:bodyPr>
            <a:lstStyle/>
            <a:p>
              <a:pPr algn="r"/>
              <a:r>
                <a:rPr lang="en-US" sz="800" spc="350" dirty="0">
                  <a:solidFill>
                    <a:schemeClr val="bg2">
                      <a:lumMod val="50000"/>
                    </a:schemeClr>
                  </a:solidFill>
                  <a:latin typeface="Myriad Pro" panose="020B0503030403020204" pitchFamily="34" charset="0"/>
                </a:rPr>
                <a:t>DAVID ECCLES SCHOOL OF BUSINESS    </a:t>
              </a:r>
              <a:r>
                <a:rPr lang="en-US" sz="800" spc="350" dirty="0">
                  <a:solidFill>
                    <a:srgbClr val="C00000"/>
                  </a:solidFill>
                  <a:latin typeface="Myriad Pro" panose="020B0503030403020204" pitchFamily="34" charset="0"/>
                </a:rPr>
                <a:t> UNIVERSITY OF UTAH </a:t>
              </a:r>
              <a:endParaRPr lang="en-US" sz="800" spc="350" dirty="0">
                <a:solidFill>
                  <a:schemeClr val="bg2">
                    <a:lumMod val="50000"/>
                  </a:schemeClr>
                </a:solidFill>
                <a:latin typeface="Myriad Pro" panose="020B0503030403020204" pitchFamily="34" charset="0"/>
              </a:endParaRPr>
            </a:p>
          </p:txBody>
        </p:sp>
        <p:cxnSp>
          <p:nvCxnSpPr>
            <p:cNvPr id="7" name="Straight Connector 6">
              <a:extLst>
                <a:ext uri="{FF2B5EF4-FFF2-40B4-BE49-F238E27FC236}">
                  <a16:creationId xmlns:a16="http://schemas.microsoft.com/office/drawing/2014/main" id="{EEA65CB0-A3AF-044A-AA8A-3F7260ACDE91}"/>
                </a:ext>
              </a:extLst>
            </p:cNvPr>
            <p:cNvCxnSpPr>
              <a:cxnSpLocks/>
            </p:cNvCxnSpPr>
            <p:nvPr/>
          </p:nvCxnSpPr>
          <p:spPr>
            <a:xfrm>
              <a:off x="228600" y="6456372"/>
              <a:ext cx="8772787"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sp>
        <p:nvSpPr>
          <p:cNvPr id="9" name="Title 1">
            <a:extLst>
              <a:ext uri="{FF2B5EF4-FFF2-40B4-BE49-F238E27FC236}">
                <a16:creationId xmlns:a16="http://schemas.microsoft.com/office/drawing/2014/main" id="{67310A24-65D1-AC4A-953D-FA4145C29A96}"/>
              </a:ext>
            </a:extLst>
          </p:cNvPr>
          <p:cNvSpPr>
            <a:spLocks noGrp="1"/>
          </p:cNvSpPr>
          <p:nvPr>
            <p:ph type="title"/>
          </p:nvPr>
        </p:nvSpPr>
        <p:spPr>
          <a:xfrm>
            <a:off x="0" y="330648"/>
            <a:ext cx="9144000" cy="622597"/>
          </a:xfrm>
        </p:spPr>
        <p:txBody>
          <a:bodyPr>
            <a:noAutofit/>
          </a:bodyPr>
          <a:lstStyle/>
          <a:p>
            <a:pPr algn="ctr"/>
            <a:r>
              <a:rPr lang="en-US" sz="3200" b="1" dirty="0">
                <a:latin typeface="Myriad Pro Cond" panose="020B0506030403020204" pitchFamily="34" charset="0"/>
              </a:rPr>
              <a:t>Pandemic Reducing Life Expectancy </a:t>
            </a:r>
            <a:br>
              <a:rPr lang="en-US" sz="3200" b="1" dirty="0">
                <a:latin typeface="Myriad Pro Cond" panose="020B0506030403020204" pitchFamily="34" charset="0"/>
              </a:rPr>
            </a:br>
            <a:endParaRPr lang="en-US" sz="3200" i="1" dirty="0">
              <a:latin typeface="Myriad Pro Cond" panose="020B0506030403020204" pitchFamily="34" charset="0"/>
            </a:endParaRPr>
          </a:p>
        </p:txBody>
      </p:sp>
      <p:sp>
        <p:nvSpPr>
          <p:cNvPr id="8" name="TextBox 7">
            <a:extLst>
              <a:ext uri="{FF2B5EF4-FFF2-40B4-BE49-F238E27FC236}">
                <a16:creationId xmlns:a16="http://schemas.microsoft.com/office/drawing/2014/main" id="{95E4C75B-E5E9-094E-AB66-F0F79DC184B4}"/>
              </a:ext>
            </a:extLst>
          </p:cNvPr>
          <p:cNvSpPr txBox="1"/>
          <p:nvPr/>
        </p:nvSpPr>
        <p:spPr>
          <a:xfrm>
            <a:off x="5236183" y="4526182"/>
            <a:ext cx="3726302" cy="286670"/>
          </a:xfrm>
          <a:prstGeom prst="rect">
            <a:avLst/>
          </a:prstGeom>
          <a:noFill/>
        </p:spPr>
        <p:txBody>
          <a:bodyPr wrap="square" rtlCol="0">
            <a:noAutofit/>
          </a:bodyPr>
          <a:lstStyle/>
          <a:p>
            <a:pPr algn="r"/>
            <a:r>
              <a:rPr lang="en-US" sz="900" dirty="0">
                <a:ea typeface="Cambria" panose="02040503050406030204" pitchFamily="18" charset="0"/>
                <a:cs typeface="Times New Roman" panose="02020603050405020304" pitchFamily="18" charset="0"/>
              </a:rPr>
              <a:t>Source: Kem C. Gardner Policy Institute</a:t>
            </a:r>
            <a:endParaRPr lang="en-US" sz="900" dirty="0">
              <a:ea typeface="MS Mincho"/>
              <a:cs typeface="Times New Roman" panose="02020603050405020304" pitchFamily="18" charset="0"/>
            </a:endParaRPr>
          </a:p>
        </p:txBody>
      </p:sp>
      <p:pic>
        <p:nvPicPr>
          <p:cNvPr id="3" name="Picture 2">
            <a:extLst>
              <a:ext uri="{FF2B5EF4-FFF2-40B4-BE49-F238E27FC236}">
                <a16:creationId xmlns:a16="http://schemas.microsoft.com/office/drawing/2014/main" id="{39D50EBE-FEC3-6344-800D-66C50813FA5A}"/>
              </a:ext>
            </a:extLst>
          </p:cNvPr>
          <p:cNvPicPr>
            <a:picLocks noChangeAspect="1"/>
          </p:cNvPicPr>
          <p:nvPr/>
        </p:nvPicPr>
        <p:blipFill>
          <a:blip r:embed="rId4"/>
          <a:stretch>
            <a:fillRect/>
          </a:stretch>
        </p:blipFill>
        <p:spPr>
          <a:xfrm>
            <a:off x="1630855" y="794976"/>
            <a:ext cx="5282003" cy="3889475"/>
          </a:xfrm>
          <a:prstGeom prst="rect">
            <a:avLst/>
          </a:prstGeom>
        </p:spPr>
      </p:pic>
    </p:spTree>
    <p:extLst>
      <p:ext uri="{BB962C8B-B14F-4D97-AF65-F5344CB8AC3E}">
        <p14:creationId xmlns:p14="http://schemas.microsoft.com/office/powerpoint/2010/main" val="226269455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084F929-FE4C-1E4A-8F81-83737F48D5C8}"/>
              </a:ext>
            </a:extLst>
          </p:cNvPr>
          <p:cNvSpPr>
            <a:spLocks noGrp="1"/>
          </p:cNvSpPr>
          <p:nvPr>
            <p:ph type="title"/>
          </p:nvPr>
        </p:nvSpPr>
        <p:spPr>
          <a:xfrm>
            <a:off x="750637" y="-132558"/>
            <a:ext cx="7886700" cy="994172"/>
          </a:xfrm>
        </p:spPr>
        <p:txBody>
          <a:bodyPr>
            <a:normAutofit/>
          </a:bodyPr>
          <a:lstStyle/>
          <a:p>
            <a:pPr algn="ctr"/>
            <a:r>
              <a:rPr lang="en-US" sz="2800" b="1" dirty="0">
                <a:latin typeface="Myriad Pro Cond" panose="020B0506030403020204" pitchFamily="34" charset="0"/>
              </a:rPr>
              <a:t>Utah’s Diverse Economy</a:t>
            </a:r>
          </a:p>
        </p:txBody>
      </p:sp>
      <p:sp>
        <p:nvSpPr>
          <p:cNvPr id="16" name="TextBox 15">
            <a:extLst>
              <a:ext uri="{FF2B5EF4-FFF2-40B4-BE49-F238E27FC236}">
                <a16:creationId xmlns:a16="http://schemas.microsoft.com/office/drawing/2014/main" id="{089F8AC8-370F-C343-A6EC-1307344C59AE}"/>
              </a:ext>
            </a:extLst>
          </p:cNvPr>
          <p:cNvSpPr txBox="1"/>
          <p:nvPr/>
        </p:nvSpPr>
        <p:spPr>
          <a:xfrm>
            <a:off x="5236183" y="4526182"/>
            <a:ext cx="3726302" cy="286670"/>
          </a:xfrm>
          <a:prstGeom prst="rect">
            <a:avLst/>
          </a:prstGeom>
          <a:noFill/>
        </p:spPr>
        <p:txBody>
          <a:bodyPr wrap="square" rtlCol="0">
            <a:noAutofit/>
          </a:bodyPr>
          <a:lstStyle/>
          <a:p>
            <a:pPr algn="r"/>
            <a:r>
              <a:rPr lang="en-US" sz="900" dirty="0">
                <a:ea typeface="Cambria" panose="02040503050406030204" pitchFamily="18" charset="0"/>
                <a:cs typeface="Times New Roman" panose="02020603050405020304" pitchFamily="18" charset="0"/>
              </a:rPr>
              <a:t>Source: Kem C. Gardner Policy Institute</a:t>
            </a:r>
            <a:endParaRPr lang="en-US" sz="900" dirty="0">
              <a:ea typeface="MS Mincho"/>
              <a:cs typeface="Times New Roman" panose="02020603050405020304" pitchFamily="18" charset="0"/>
            </a:endParaRPr>
          </a:p>
        </p:txBody>
      </p:sp>
      <p:sp>
        <p:nvSpPr>
          <p:cNvPr id="11" name="TextBox 10">
            <a:extLst>
              <a:ext uri="{FF2B5EF4-FFF2-40B4-BE49-F238E27FC236}">
                <a16:creationId xmlns:a16="http://schemas.microsoft.com/office/drawing/2014/main" id="{F6D41EF3-E3E9-7640-AE8F-7A1F8BCE313A}"/>
              </a:ext>
            </a:extLst>
          </p:cNvPr>
          <p:cNvSpPr txBox="1"/>
          <p:nvPr/>
        </p:nvSpPr>
        <p:spPr>
          <a:xfrm>
            <a:off x="3074276" y="597291"/>
            <a:ext cx="2377574" cy="307777"/>
          </a:xfrm>
          <a:prstGeom prst="rect">
            <a:avLst/>
          </a:prstGeom>
          <a:noFill/>
        </p:spPr>
        <p:txBody>
          <a:bodyPr wrap="none" rtlCol="0">
            <a:spAutoFit/>
          </a:bodyPr>
          <a:lstStyle/>
          <a:p>
            <a:r>
              <a:rPr lang="en-US" sz="1400" i="1" dirty="0" err="1">
                <a:latin typeface="Myriad Pro Cond" panose="020B0506030403020204" pitchFamily="34" charset="0"/>
              </a:rPr>
              <a:t>Hachman</a:t>
            </a:r>
            <a:r>
              <a:rPr lang="en-US" sz="1400" i="1" dirty="0">
                <a:latin typeface="Myriad Pro Cond" panose="020B0506030403020204" pitchFamily="34" charset="0"/>
              </a:rPr>
              <a:t> Index 2020, 100=Most Diverse</a:t>
            </a:r>
          </a:p>
        </p:txBody>
      </p:sp>
      <p:sp>
        <p:nvSpPr>
          <p:cNvPr id="5" name="TextBox 4">
            <a:extLst>
              <a:ext uri="{FF2B5EF4-FFF2-40B4-BE49-F238E27FC236}">
                <a16:creationId xmlns:a16="http://schemas.microsoft.com/office/drawing/2014/main" id="{F567EC49-106A-CD4F-B445-81C71290714F}"/>
              </a:ext>
            </a:extLst>
          </p:cNvPr>
          <p:cNvSpPr txBox="1"/>
          <p:nvPr/>
        </p:nvSpPr>
        <p:spPr>
          <a:xfrm>
            <a:off x="7999012" y="1049572"/>
            <a:ext cx="184731" cy="369332"/>
          </a:xfrm>
          <a:prstGeom prst="rect">
            <a:avLst/>
          </a:prstGeom>
          <a:noFill/>
        </p:spPr>
        <p:txBody>
          <a:bodyPr wrap="none" rtlCol="0">
            <a:spAutoFit/>
          </a:bodyPr>
          <a:lstStyle/>
          <a:p>
            <a:endParaRPr lang="en-US" dirty="0"/>
          </a:p>
        </p:txBody>
      </p:sp>
      <p:grpSp>
        <p:nvGrpSpPr>
          <p:cNvPr id="7" name="Group 6">
            <a:extLst>
              <a:ext uri="{FF2B5EF4-FFF2-40B4-BE49-F238E27FC236}">
                <a16:creationId xmlns:a16="http://schemas.microsoft.com/office/drawing/2014/main" id="{A2C51230-FEC0-B44C-9A2C-99A55161E3F1}"/>
              </a:ext>
            </a:extLst>
          </p:cNvPr>
          <p:cNvGrpSpPr/>
          <p:nvPr/>
        </p:nvGrpSpPr>
        <p:grpSpPr>
          <a:xfrm>
            <a:off x="49339" y="4741911"/>
            <a:ext cx="8993916" cy="258899"/>
            <a:chOff x="141695" y="6456372"/>
            <a:chExt cx="8993916" cy="258899"/>
          </a:xfrm>
        </p:grpSpPr>
        <p:sp>
          <p:nvSpPr>
            <p:cNvPr id="8" name="TextBox 7">
              <a:extLst>
                <a:ext uri="{FF2B5EF4-FFF2-40B4-BE49-F238E27FC236}">
                  <a16:creationId xmlns:a16="http://schemas.microsoft.com/office/drawing/2014/main" id="{AC1F2F61-6D5A-DB40-8A14-F7B81A2F77B8}"/>
                </a:ext>
              </a:extLst>
            </p:cNvPr>
            <p:cNvSpPr txBox="1"/>
            <p:nvPr/>
          </p:nvSpPr>
          <p:spPr>
            <a:xfrm>
              <a:off x="141695" y="6474660"/>
              <a:ext cx="7126275" cy="215444"/>
            </a:xfrm>
            <a:prstGeom prst="rect">
              <a:avLst/>
            </a:prstGeom>
            <a:noFill/>
          </p:spPr>
          <p:txBody>
            <a:bodyPr wrap="square" rtlCol="0">
              <a:spAutoFit/>
            </a:bodyPr>
            <a:lstStyle/>
            <a:p>
              <a:r>
                <a:rPr lang="en-US" sz="800" b="1" dirty="0" err="1">
                  <a:solidFill>
                    <a:schemeClr val="tx1">
                      <a:lumMod val="50000"/>
                      <a:lumOff val="50000"/>
                    </a:schemeClr>
                  </a:solidFill>
                  <a:latin typeface="Myriad Pro" panose="020B0503030403020204" pitchFamily="34" charset="0"/>
                </a:rPr>
                <a:t>Kem</a:t>
              </a:r>
              <a:r>
                <a:rPr lang="en-US" sz="800" b="1" dirty="0">
                  <a:solidFill>
                    <a:schemeClr val="tx1">
                      <a:lumMod val="50000"/>
                      <a:lumOff val="50000"/>
                    </a:schemeClr>
                  </a:solidFill>
                  <a:latin typeface="Myriad Pro" panose="020B0503030403020204" pitchFamily="34" charset="0"/>
                </a:rPr>
                <a:t> C. Gardner Policy Institute </a:t>
              </a:r>
            </a:p>
          </p:txBody>
        </p:sp>
        <p:sp>
          <p:nvSpPr>
            <p:cNvPr id="9" name="TextBox 8">
              <a:extLst>
                <a:ext uri="{FF2B5EF4-FFF2-40B4-BE49-F238E27FC236}">
                  <a16:creationId xmlns:a16="http://schemas.microsoft.com/office/drawing/2014/main" id="{8F546A57-9337-994F-8045-485960F654D3}"/>
                </a:ext>
              </a:extLst>
            </p:cNvPr>
            <p:cNvSpPr txBox="1"/>
            <p:nvPr/>
          </p:nvSpPr>
          <p:spPr>
            <a:xfrm>
              <a:off x="1265622" y="6499827"/>
              <a:ext cx="7869989" cy="215444"/>
            </a:xfrm>
            <a:prstGeom prst="rect">
              <a:avLst/>
            </a:prstGeom>
            <a:noFill/>
          </p:spPr>
          <p:txBody>
            <a:bodyPr wrap="square" rtlCol="0">
              <a:spAutoFit/>
            </a:bodyPr>
            <a:lstStyle/>
            <a:p>
              <a:pPr algn="r"/>
              <a:r>
                <a:rPr lang="en-US" sz="800" spc="350" dirty="0">
                  <a:solidFill>
                    <a:schemeClr val="bg2">
                      <a:lumMod val="50000"/>
                    </a:schemeClr>
                  </a:solidFill>
                  <a:latin typeface="Myriad Pro" panose="020B0503030403020204" pitchFamily="34" charset="0"/>
                </a:rPr>
                <a:t>DAVID ECCLES SCHOOL OF BUSINESS    </a:t>
              </a:r>
              <a:r>
                <a:rPr lang="en-US" sz="800" spc="350" dirty="0">
                  <a:solidFill>
                    <a:srgbClr val="C00000"/>
                  </a:solidFill>
                  <a:latin typeface="Myriad Pro" panose="020B0503030403020204" pitchFamily="34" charset="0"/>
                </a:rPr>
                <a:t> UNIVERSITY OF UTAH </a:t>
              </a:r>
              <a:endParaRPr lang="en-US" sz="800" spc="350" dirty="0">
                <a:solidFill>
                  <a:schemeClr val="bg2">
                    <a:lumMod val="50000"/>
                  </a:schemeClr>
                </a:solidFill>
                <a:latin typeface="Myriad Pro" panose="020B0503030403020204" pitchFamily="34" charset="0"/>
              </a:endParaRPr>
            </a:p>
          </p:txBody>
        </p:sp>
        <p:cxnSp>
          <p:nvCxnSpPr>
            <p:cNvPr id="10" name="Straight Connector 9">
              <a:extLst>
                <a:ext uri="{FF2B5EF4-FFF2-40B4-BE49-F238E27FC236}">
                  <a16:creationId xmlns:a16="http://schemas.microsoft.com/office/drawing/2014/main" id="{85372865-976B-0242-AE11-C28679FFD616}"/>
                </a:ext>
              </a:extLst>
            </p:cNvPr>
            <p:cNvCxnSpPr>
              <a:cxnSpLocks/>
            </p:cNvCxnSpPr>
            <p:nvPr/>
          </p:nvCxnSpPr>
          <p:spPr>
            <a:xfrm>
              <a:off x="228600" y="6456372"/>
              <a:ext cx="8772787" cy="0"/>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grpSp>
      <p:pic>
        <p:nvPicPr>
          <p:cNvPr id="4" name="Picture 3">
            <a:extLst>
              <a:ext uri="{FF2B5EF4-FFF2-40B4-BE49-F238E27FC236}">
                <a16:creationId xmlns:a16="http://schemas.microsoft.com/office/drawing/2014/main" id="{D69249AD-5245-4743-B7E7-C9A5E3B157DE}"/>
              </a:ext>
            </a:extLst>
          </p:cNvPr>
          <p:cNvPicPr>
            <a:picLocks noChangeAspect="1"/>
          </p:cNvPicPr>
          <p:nvPr/>
        </p:nvPicPr>
        <p:blipFill>
          <a:blip r:embed="rId2"/>
          <a:stretch>
            <a:fillRect/>
          </a:stretch>
        </p:blipFill>
        <p:spPr>
          <a:xfrm>
            <a:off x="1299300" y="969962"/>
            <a:ext cx="5927525" cy="3599624"/>
          </a:xfrm>
          <a:prstGeom prst="rect">
            <a:avLst/>
          </a:prstGeom>
        </p:spPr>
      </p:pic>
    </p:spTree>
    <p:extLst>
      <p:ext uri="{BB962C8B-B14F-4D97-AF65-F5344CB8AC3E}">
        <p14:creationId xmlns:p14="http://schemas.microsoft.com/office/powerpoint/2010/main" val="4088205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8680</TotalTime>
  <Words>785</Words>
  <Application>Microsoft Macintosh PowerPoint</Application>
  <PresentationFormat>On-screen Show (16:9)</PresentationFormat>
  <Paragraphs>161</Paragraphs>
  <Slides>33</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Myriad Pro</vt:lpstr>
      <vt:lpstr>Myriad Pro Cond</vt:lpstr>
      <vt:lpstr>Office Theme</vt:lpstr>
      <vt:lpstr>The Utah Economy in 2022 Fundamentals and Insights</vt:lpstr>
      <vt:lpstr>Setting the Stage</vt:lpstr>
      <vt:lpstr>Three Recurring Takeaways</vt:lpstr>
      <vt:lpstr>Part One: Major Economic Indicators</vt:lpstr>
      <vt:lpstr>PowerPoint Presentation</vt:lpstr>
      <vt:lpstr>PowerPoint Presentation</vt:lpstr>
      <vt:lpstr>PowerPoint Presentation</vt:lpstr>
      <vt:lpstr>Pandemic Reducing Life Expectancy  </vt:lpstr>
      <vt:lpstr>Utah’s Diverse Economy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Two: Economic Forecast</vt:lpstr>
      <vt:lpstr>Utah Forecast </vt:lpstr>
      <vt:lpstr>Forecast Risks</vt:lpstr>
      <vt:lpstr>Looking to Utah’s Future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Utah Economic Report</dc:title>
  <dc:creator>Natalie Gochnour</dc:creator>
  <cp:lastModifiedBy>Phillip Dean</cp:lastModifiedBy>
  <cp:revision>530</cp:revision>
  <cp:lastPrinted>2021-05-11T04:06:46Z</cp:lastPrinted>
  <dcterms:created xsi:type="dcterms:W3CDTF">2020-10-23T22:25:34Z</dcterms:created>
  <dcterms:modified xsi:type="dcterms:W3CDTF">2022-01-13T15:46:49Z</dcterms:modified>
</cp:coreProperties>
</file>