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1" r:id="rId2"/>
    <p:sldId id="1543" r:id="rId3"/>
    <p:sldId id="1544" r:id="rId4"/>
    <p:sldId id="1545" r:id="rId5"/>
    <p:sldId id="1546" r:id="rId6"/>
    <p:sldId id="1547" r:id="rId7"/>
    <p:sldId id="1548" r:id="rId8"/>
    <p:sldId id="1549" r:id="rId9"/>
    <p:sldId id="1550" r:id="rId10"/>
    <p:sldId id="1551" r:id="rId11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86551" autoAdjust="0"/>
  </p:normalViewPr>
  <p:slideViewPr>
    <p:cSldViewPr>
      <p:cViewPr varScale="1">
        <p:scale>
          <a:sx n="127" d="100"/>
          <a:sy n="127" d="100"/>
        </p:scale>
        <p:origin x="1080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6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D88CEC-8324-2742-964F-F1F7ED9841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C504C-F060-2B44-B207-647D29643A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3BBAF-66F1-7B4D-A65F-4DE247CE92E8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7BB318-F899-5E49-9AE9-BE06C989C7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3447B-9484-864D-BA7B-EC5BB09E53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315DB-CBC3-314E-A870-4388C6286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3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2ED4EC2-EB16-4623-9D6A-81F619AB91C3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8229317-55BA-45B0-BDE0-0DB131ADE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6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5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2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7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4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2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0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1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9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2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3B3B5-11C6-40B1-859D-15FC5B61287D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40CE2-FBEA-40A2-B049-0962A466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0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B7F634-2470-0E4F-8ECC-E762633B4C8C}"/>
              </a:ext>
            </a:extLst>
          </p:cNvPr>
          <p:cNvSpPr txBox="1"/>
          <p:nvPr/>
        </p:nvSpPr>
        <p:spPr>
          <a:xfrm>
            <a:off x="1" y="395128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>
                <a:latin typeface="Trajan" pitchFamily="2" charset="0"/>
              </a:rPr>
              <a:t>ECONOMIC REPORT </a:t>
            </a:r>
            <a:r>
              <a:rPr lang="en-US" sz="2100" i="1" dirty="0">
                <a:latin typeface="Times" pitchFamily="2" charset="0"/>
              </a:rPr>
              <a:t>to the </a:t>
            </a:r>
            <a:r>
              <a:rPr lang="en-US" sz="3300" dirty="0">
                <a:latin typeface="Trajan" pitchFamily="2" charset="0"/>
              </a:rPr>
              <a:t>GOVERNOR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61AC4B-A28A-884A-A43B-195C12E78A25}"/>
              </a:ext>
            </a:extLst>
          </p:cNvPr>
          <p:cNvSpPr txBox="1"/>
          <p:nvPr/>
        </p:nvSpPr>
        <p:spPr>
          <a:xfrm>
            <a:off x="533400" y="1123950"/>
            <a:ext cx="2819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Utah Economic Council</a:t>
            </a:r>
            <a:endParaRPr lang="en-US" sz="1000" dirty="0"/>
          </a:p>
          <a:p>
            <a:pPr algn="ctr"/>
            <a:r>
              <a:rPr lang="en-US" sz="1000" b="1" dirty="0"/>
              <a:t>Kem C. Gardner Policy Institute</a:t>
            </a:r>
            <a:endParaRPr lang="en-US" sz="1000" dirty="0"/>
          </a:p>
          <a:p>
            <a:pPr algn="ctr"/>
            <a:r>
              <a:rPr lang="en-US" sz="1000" b="1" dirty="0"/>
              <a:t>Governor’s Office of Management and Budget</a:t>
            </a:r>
            <a:endParaRPr lang="en-US" sz="1000" dirty="0"/>
          </a:p>
          <a:p>
            <a:pPr algn="ctr"/>
            <a:r>
              <a:rPr lang="en-US" sz="1000" b="1" dirty="0"/>
              <a:t>Utah Office of Tourism</a:t>
            </a:r>
            <a:endParaRPr lang="en-US" sz="1000" dirty="0"/>
          </a:p>
          <a:p>
            <a:pPr algn="ctr"/>
            <a:r>
              <a:rPr lang="en-US" sz="1000" b="1" dirty="0"/>
              <a:t>Governor’s Office of Economic Development</a:t>
            </a:r>
            <a:endParaRPr lang="en-US" sz="1000" dirty="0"/>
          </a:p>
          <a:p>
            <a:pPr algn="ctr"/>
            <a:r>
              <a:rPr lang="en-US" sz="1000" b="1" dirty="0"/>
              <a:t>Department of Natural Resources</a:t>
            </a:r>
            <a:br>
              <a:rPr lang="en-US" sz="1000" b="1" dirty="0"/>
            </a:br>
            <a:r>
              <a:rPr lang="en-US" sz="1000" b="1" dirty="0"/>
              <a:t>Southern Utah University</a:t>
            </a:r>
            <a:endParaRPr lang="en-US" sz="1000" dirty="0"/>
          </a:p>
          <a:p>
            <a:pPr algn="ctr"/>
            <a:r>
              <a:rPr lang="en-US" sz="1000" b="1" dirty="0"/>
              <a:t>University of Utah</a:t>
            </a:r>
            <a:endParaRPr lang="en-US" sz="1000" dirty="0"/>
          </a:p>
          <a:p>
            <a:pPr algn="ctr"/>
            <a:r>
              <a:rPr lang="en-US" sz="1000" b="1" dirty="0"/>
              <a:t>Department of Workforce Services</a:t>
            </a:r>
            <a:endParaRPr lang="en-US" sz="1000" dirty="0"/>
          </a:p>
          <a:p>
            <a:pPr algn="ctr"/>
            <a:endParaRPr 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11D305-0A26-E34B-8F94-1DF5AD103940}"/>
              </a:ext>
            </a:extLst>
          </p:cNvPr>
          <p:cNvSpPr txBox="1"/>
          <p:nvPr/>
        </p:nvSpPr>
        <p:spPr>
          <a:xfrm>
            <a:off x="3200400" y="1138191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Economic Development Corporation of Utah</a:t>
            </a:r>
            <a:endParaRPr lang="en-US" sz="1000" dirty="0"/>
          </a:p>
          <a:p>
            <a:pPr algn="ctr"/>
            <a:r>
              <a:rPr lang="en-US" sz="1000" b="1" dirty="0"/>
              <a:t>Office of the Utah State Auditor</a:t>
            </a:r>
            <a:endParaRPr lang="en-US" sz="1000" dirty="0"/>
          </a:p>
          <a:p>
            <a:pPr algn="ctr"/>
            <a:r>
              <a:rPr lang="en-US" sz="1000" b="1" dirty="0"/>
              <a:t>Silicon Slopes</a:t>
            </a:r>
            <a:endParaRPr lang="en-US" sz="1000" dirty="0"/>
          </a:p>
          <a:p>
            <a:pPr algn="ctr"/>
            <a:r>
              <a:rPr lang="en-US" sz="1000" b="1" dirty="0"/>
              <a:t>Utah Defense Alliance</a:t>
            </a:r>
            <a:endParaRPr lang="en-US" sz="1000" dirty="0"/>
          </a:p>
          <a:p>
            <a:pPr algn="ctr"/>
            <a:r>
              <a:rPr lang="en-US" sz="1000" b="1" dirty="0"/>
              <a:t>Utah Farm Bureau Federation</a:t>
            </a:r>
            <a:endParaRPr lang="en-US" sz="1000" dirty="0"/>
          </a:p>
          <a:p>
            <a:pPr algn="ctr"/>
            <a:r>
              <a:rPr lang="en-US" sz="1000" b="1" dirty="0"/>
              <a:t>Utah Foundation</a:t>
            </a:r>
            <a:endParaRPr lang="en-US" sz="1000" dirty="0"/>
          </a:p>
          <a:p>
            <a:pPr algn="ctr"/>
            <a:r>
              <a:rPr lang="en-US" sz="1000" b="1" dirty="0"/>
              <a:t>Utah Office of the Legislative Fiscal Analyst Utah Nonprofits Association</a:t>
            </a:r>
            <a:endParaRPr lang="en-US" sz="1000" dirty="0"/>
          </a:p>
          <a:p>
            <a:pPr algn="ctr"/>
            <a:r>
              <a:rPr lang="en-US" sz="1000" b="1" dirty="0"/>
              <a:t>Utah State Board of Education</a:t>
            </a:r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A22B84-2BBC-B641-93C0-B02886027891}"/>
              </a:ext>
            </a:extLst>
          </p:cNvPr>
          <p:cNvSpPr txBox="1"/>
          <p:nvPr/>
        </p:nvSpPr>
        <p:spPr>
          <a:xfrm>
            <a:off x="5867400" y="1138191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Utah State Tax Commission</a:t>
            </a:r>
            <a:endParaRPr lang="en-US" sz="1000" dirty="0"/>
          </a:p>
          <a:p>
            <a:pPr algn="ctr"/>
            <a:r>
              <a:rPr lang="en-US" sz="1000" b="1" dirty="0"/>
              <a:t>Utah State University</a:t>
            </a:r>
            <a:endParaRPr lang="en-US" sz="1000" dirty="0"/>
          </a:p>
          <a:p>
            <a:pPr algn="ctr"/>
            <a:r>
              <a:rPr lang="en-US" sz="1000" b="1" dirty="0"/>
              <a:t>Ivory Homes</a:t>
            </a:r>
            <a:endParaRPr lang="en-US" sz="1000" dirty="0"/>
          </a:p>
          <a:p>
            <a:pPr algn="ctr"/>
            <a:r>
              <a:rPr lang="en-US" sz="1000" b="1" dirty="0"/>
              <a:t>CBRE</a:t>
            </a:r>
            <a:endParaRPr lang="en-US" sz="1000" dirty="0"/>
          </a:p>
          <a:p>
            <a:pPr algn="ctr"/>
            <a:r>
              <a:rPr lang="en-US" sz="1000" b="1" dirty="0" err="1"/>
              <a:t>EconWest</a:t>
            </a:r>
            <a:endParaRPr lang="en-US" sz="1000" dirty="0"/>
          </a:p>
          <a:p>
            <a:pPr algn="ctr"/>
            <a:r>
              <a:rPr lang="en-US" sz="1000" b="1" dirty="0"/>
              <a:t>Salt Lake Chamber</a:t>
            </a:r>
            <a:endParaRPr lang="en-US" sz="1000" dirty="0"/>
          </a:p>
          <a:p>
            <a:pPr algn="ctr"/>
            <a:r>
              <a:rPr lang="en-US" sz="1000" b="1" dirty="0"/>
              <a:t>Utah System of Higher Education</a:t>
            </a:r>
            <a:endParaRPr lang="en-US" sz="1000" dirty="0"/>
          </a:p>
          <a:p>
            <a:pPr algn="ctr"/>
            <a:r>
              <a:rPr lang="en-US" sz="1000" b="1" dirty="0"/>
              <a:t>World Trade Center Utah</a:t>
            </a:r>
            <a:endParaRPr lang="en-US" sz="1000" dirty="0"/>
          </a:p>
          <a:p>
            <a:pPr algn="ctr"/>
            <a:r>
              <a:rPr lang="en-US" sz="1000" b="1" dirty="0"/>
              <a:t>Zions Bank</a:t>
            </a:r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924CC6-9A43-9144-A9CD-F0FDBDAF3664}"/>
              </a:ext>
            </a:extLst>
          </p:cNvPr>
          <p:cNvSpPr txBox="1"/>
          <p:nvPr/>
        </p:nvSpPr>
        <p:spPr>
          <a:xfrm>
            <a:off x="381000" y="2883824"/>
            <a:ext cx="8382000" cy="1631216"/>
          </a:xfrm>
          <a:prstGeom prst="rect">
            <a:avLst/>
          </a:prstGeom>
          <a:noFill/>
        </p:spPr>
        <p:txBody>
          <a:bodyPr wrap="square" numCol="5" rtlCol="0">
            <a:spAutoFit/>
          </a:bodyPr>
          <a:lstStyle/>
          <a:p>
            <a:pPr algn="ctr"/>
            <a:r>
              <a:rPr lang="en-US" sz="1000" dirty="0"/>
              <a:t>Juliette </a:t>
            </a:r>
            <a:r>
              <a:rPr lang="en-US" sz="1000" dirty="0" err="1"/>
              <a:t>Tennert</a:t>
            </a:r>
            <a:endParaRPr lang="en-US" sz="1000" dirty="0"/>
          </a:p>
          <a:p>
            <a:pPr algn="ctr"/>
            <a:r>
              <a:rPr lang="en-US" sz="1000" dirty="0"/>
              <a:t>Shannon Simonsen </a:t>
            </a:r>
          </a:p>
          <a:p>
            <a:pPr algn="ctr"/>
            <a:r>
              <a:rPr lang="en-US" sz="1000" dirty="0"/>
              <a:t>Sophia Bagley</a:t>
            </a:r>
          </a:p>
          <a:p>
            <a:pPr algn="ctr"/>
            <a:r>
              <a:rPr lang="en-US" sz="1000" dirty="0"/>
              <a:t>Mallory Bateman </a:t>
            </a:r>
          </a:p>
          <a:p>
            <a:pPr algn="ctr"/>
            <a:r>
              <a:rPr lang="en-US" sz="1000" dirty="0"/>
              <a:t>DJ </a:t>
            </a:r>
            <a:r>
              <a:rPr lang="en-US" sz="1000" dirty="0" err="1"/>
              <a:t>Benway</a:t>
            </a:r>
            <a:r>
              <a:rPr lang="en-US" sz="1000" dirty="0"/>
              <a:t>, Jr. </a:t>
            </a:r>
          </a:p>
          <a:p>
            <a:pPr algn="ctr"/>
            <a:r>
              <a:rPr lang="en-US" sz="1000" dirty="0"/>
              <a:t>Andrea Brandley</a:t>
            </a:r>
          </a:p>
          <a:p>
            <a:pPr algn="ctr"/>
            <a:r>
              <a:rPr lang="en-US" sz="1000" dirty="0"/>
              <a:t>Sterling C. Brown</a:t>
            </a:r>
          </a:p>
          <a:p>
            <a:pPr algn="ctr"/>
            <a:r>
              <a:rPr lang="en-US" sz="1000" dirty="0"/>
              <a:t>Elizabeth Converse</a:t>
            </a:r>
          </a:p>
          <a:p>
            <a:pPr algn="ctr"/>
            <a:r>
              <a:rPr lang="en-US" sz="1000" dirty="0"/>
              <a:t>Eric Cropper</a:t>
            </a:r>
          </a:p>
          <a:p>
            <a:pPr algn="ctr"/>
            <a:r>
              <a:rPr lang="en-US" sz="1000" dirty="0"/>
              <a:t>Phil Dean</a:t>
            </a:r>
          </a:p>
          <a:p>
            <a:pPr algn="ctr"/>
            <a:r>
              <a:rPr lang="en-US" sz="1000" dirty="0"/>
              <a:t>John </a:t>
            </a:r>
            <a:r>
              <a:rPr lang="en-US" sz="1000" dirty="0" err="1"/>
              <a:t>Downen</a:t>
            </a:r>
            <a:r>
              <a:rPr lang="en-US" sz="1000" dirty="0"/>
              <a:t> </a:t>
            </a:r>
          </a:p>
          <a:p>
            <a:pPr algn="ctr"/>
            <a:r>
              <a:rPr lang="en-US" sz="1000" dirty="0" err="1"/>
              <a:t>Dejan</a:t>
            </a:r>
            <a:r>
              <a:rPr lang="en-US" sz="1000" dirty="0"/>
              <a:t> </a:t>
            </a:r>
            <a:r>
              <a:rPr lang="en-US" sz="1000" dirty="0" err="1"/>
              <a:t>Eskic</a:t>
            </a:r>
            <a:endParaRPr lang="en-US" sz="1000" dirty="0"/>
          </a:p>
          <a:p>
            <a:pPr algn="ctr"/>
            <a:r>
              <a:rPr lang="en-US" sz="1000" dirty="0"/>
              <a:t>Dale Frost</a:t>
            </a:r>
          </a:p>
          <a:p>
            <a:pPr algn="ctr"/>
            <a:r>
              <a:rPr lang="en-US" sz="1000" dirty="0"/>
              <a:t>John Gilbert</a:t>
            </a:r>
          </a:p>
          <a:p>
            <a:pPr algn="ctr"/>
            <a:r>
              <a:rPr lang="en-US" sz="1000" dirty="0"/>
              <a:t>Melanie Heath</a:t>
            </a:r>
          </a:p>
          <a:p>
            <a:pPr algn="ctr"/>
            <a:r>
              <a:rPr lang="en-US" sz="1000" dirty="0"/>
              <a:t>Michael Hogue</a:t>
            </a:r>
          </a:p>
          <a:p>
            <a:pPr algn="ctr"/>
            <a:r>
              <a:rPr lang="en-US" sz="1000" dirty="0"/>
              <a:t>Thomas Holst</a:t>
            </a:r>
            <a:br>
              <a:rPr lang="en-US" sz="1000" dirty="0"/>
            </a:br>
            <a:r>
              <a:rPr lang="en-US" sz="1000" dirty="0"/>
              <a:t>Deborah Jacobson</a:t>
            </a:r>
          </a:p>
          <a:p>
            <a:pPr algn="ctr"/>
            <a:r>
              <a:rPr lang="en-US" sz="1000" dirty="0"/>
              <a:t>Miranda Jones Cox</a:t>
            </a:r>
          </a:p>
          <a:p>
            <a:pPr algn="ctr"/>
            <a:r>
              <a:rPr lang="en-US" sz="1000" dirty="0" err="1"/>
              <a:t>Leslee</a:t>
            </a:r>
            <a:r>
              <a:rPr lang="en-US" sz="1000" dirty="0"/>
              <a:t> Katayama</a:t>
            </a:r>
          </a:p>
          <a:p>
            <a:pPr algn="ctr"/>
            <a:r>
              <a:rPr lang="en-US" sz="1000" dirty="0"/>
              <a:t>Mark </a:t>
            </a:r>
            <a:r>
              <a:rPr lang="en-US" sz="1000" dirty="0" err="1"/>
              <a:t>Knold</a:t>
            </a:r>
            <a:endParaRPr lang="en-US" sz="1000" dirty="0"/>
          </a:p>
          <a:p>
            <a:pPr algn="ctr"/>
            <a:r>
              <a:rPr lang="en-US" sz="1000" dirty="0" err="1"/>
              <a:t>Jacoba</a:t>
            </a:r>
            <a:r>
              <a:rPr lang="en-US" sz="1000" dirty="0"/>
              <a:t> Larsen</a:t>
            </a:r>
          </a:p>
          <a:p>
            <a:pPr algn="ctr"/>
            <a:r>
              <a:rPr lang="en-US" sz="1000" dirty="0"/>
              <a:t>Jennifer Leaver</a:t>
            </a:r>
          </a:p>
          <a:p>
            <a:pPr algn="ctr"/>
            <a:r>
              <a:rPr lang="en-US" sz="1000" dirty="0"/>
              <a:t>Kathryn Macdonald-</a:t>
            </a:r>
            <a:r>
              <a:rPr lang="en-US" sz="1000" dirty="0" err="1"/>
              <a:t>Poelman</a:t>
            </a:r>
            <a:endParaRPr lang="en-US" sz="1000" dirty="0"/>
          </a:p>
          <a:p>
            <a:pPr algn="ctr"/>
            <a:r>
              <a:rPr lang="en-US" sz="1000" dirty="0"/>
              <a:t>Joseph Mayans</a:t>
            </a:r>
          </a:p>
          <a:p>
            <a:pPr algn="ctr"/>
            <a:r>
              <a:rPr lang="en-US" sz="1000" dirty="0"/>
              <a:t>Carrie Mayne</a:t>
            </a:r>
          </a:p>
          <a:p>
            <a:pPr algn="ctr"/>
            <a:r>
              <a:rPr lang="en-US" sz="1000" dirty="0"/>
              <a:t>Kirin McInnis</a:t>
            </a:r>
          </a:p>
          <a:p>
            <a:pPr algn="ctr"/>
            <a:r>
              <a:rPr lang="en-US" sz="1000" dirty="0"/>
              <a:t>Darin Mellott</a:t>
            </a:r>
          </a:p>
          <a:p>
            <a:pPr algn="ctr"/>
            <a:r>
              <a:rPr lang="en-US" sz="1000" dirty="0"/>
              <a:t>Stephanie Mills</a:t>
            </a:r>
          </a:p>
          <a:p>
            <a:pPr algn="ctr"/>
            <a:r>
              <a:rPr lang="en-US" sz="1000" dirty="0"/>
              <a:t>Collin Mosquito</a:t>
            </a:r>
          </a:p>
          <a:p>
            <a:pPr algn="ctr"/>
            <a:r>
              <a:rPr lang="en-US" sz="1000" dirty="0"/>
              <a:t>McKinley Nicholas</a:t>
            </a:r>
          </a:p>
          <a:p>
            <a:pPr algn="ctr"/>
            <a:r>
              <a:rPr lang="en-US" sz="1000" dirty="0"/>
              <a:t>Levi Pace</a:t>
            </a:r>
          </a:p>
          <a:p>
            <a:pPr algn="ctr"/>
            <a:r>
              <a:rPr lang="en-US" sz="1000" dirty="0"/>
              <a:t>James Porter</a:t>
            </a:r>
          </a:p>
          <a:p>
            <a:pPr algn="ctr"/>
            <a:r>
              <a:rPr lang="en-US" sz="1000" dirty="0"/>
              <a:t>Kate </a:t>
            </a:r>
            <a:r>
              <a:rPr lang="en-US" sz="1000" dirty="0" err="1"/>
              <a:t>Rubalcava</a:t>
            </a:r>
            <a:endParaRPr lang="en-US" sz="1000" dirty="0"/>
          </a:p>
          <a:p>
            <a:pPr algn="ctr"/>
            <a:r>
              <a:rPr lang="en-US" sz="1000" dirty="0"/>
              <a:t>Andrew </a:t>
            </a:r>
            <a:r>
              <a:rPr lang="en-US" sz="1000" dirty="0" err="1"/>
              <a:t>Rupke</a:t>
            </a:r>
            <a:endParaRPr lang="en-US" sz="1000" dirty="0"/>
          </a:p>
          <a:p>
            <a:pPr algn="ctr"/>
            <a:r>
              <a:rPr lang="en-US" sz="1000" dirty="0"/>
              <a:t>Robert </a:t>
            </a:r>
            <a:r>
              <a:rPr lang="en-US" sz="1000" dirty="0" err="1"/>
              <a:t>Spendlove</a:t>
            </a:r>
            <a:endParaRPr lang="en-US" sz="1000" dirty="0"/>
          </a:p>
          <a:p>
            <a:pPr algn="ctr"/>
            <a:r>
              <a:rPr lang="en-US" sz="1000" dirty="0"/>
              <a:t>Joshua </a:t>
            </a:r>
            <a:r>
              <a:rPr lang="en-US" sz="1000" dirty="0" err="1"/>
              <a:t>Spolsdoff</a:t>
            </a:r>
            <a:endParaRPr lang="en-US" sz="1000" dirty="0"/>
          </a:p>
          <a:p>
            <a:pPr algn="ctr"/>
            <a:r>
              <a:rPr lang="en-US" sz="1000" dirty="0"/>
              <a:t>Michael </a:t>
            </a:r>
            <a:r>
              <a:rPr lang="en-US" sz="1000" dirty="0" err="1"/>
              <a:t>Stachitus</a:t>
            </a:r>
            <a:endParaRPr lang="en-US" sz="1000" dirty="0"/>
          </a:p>
          <a:p>
            <a:pPr algn="ctr"/>
            <a:r>
              <a:rPr lang="en-US" sz="1000" dirty="0"/>
              <a:t>Jared </a:t>
            </a:r>
            <a:r>
              <a:rPr lang="en-US" sz="1000" dirty="0" err="1"/>
              <a:t>Stahelo</a:t>
            </a:r>
            <a:endParaRPr lang="en-US" sz="1000" dirty="0"/>
          </a:p>
          <a:p>
            <a:pPr algn="ctr"/>
            <a:r>
              <a:rPr lang="en-US" sz="1000" dirty="0"/>
              <a:t>David </a:t>
            </a:r>
            <a:r>
              <a:rPr lang="en-US" sz="1000" dirty="0" err="1"/>
              <a:t>Stringfellow</a:t>
            </a:r>
            <a:endParaRPr lang="en-US" sz="1000" dirty="0"/>
          </a:p>
          <a:p>
            <a:pPr algn="ctr"/>
            <a:r>
              <a:rPr lang="en-US" sz="1000" dirty="0"/>
              <a:t>Brandy Strand </a:t>
            </a:r>
          </a:p>
          <a:p>
            <a:pPr algn="ctr"/>
            <a:r>
              <a:rPr lang="en-US" sz="1000" dirty="0"/>
              <a:t>Kevin Sullivan</a:t>
            </a:r>
          </a:p>
          <a:p>
            <a:pPr algn="ctr"/>
            <a:r>
              <a:rPr lang="en-US" sz="1000" dirty="0"/>
              <a:t>Laura Summers </a:t>
            </a:r>
          </a:p>
          <a:p>
            <a:pPr algn="ctr"/>
            <a:r>
              <a:rPr lang="en-US" sz="1000" dirty="0"/>
              <a:t>Nate Talley</a:t>
            </a:r>
          </a:p>
          <a:p>
            <a:pPr algn="ctr"/>
            <a:r>
              <a:rPr lang="en-US" sz="1000" dirty="0"/>
              <a:t>Shawn Teigen</a:t>
            </a:r>
          </a:p>
          <a:p>
            <a:pPr algn="ctr"/>
            <a:r>
              <a:rPr lang="en-US" sz="1000" dirty="0"/>
              <a:t>Michael Vanden Berg </a:t>
            </a:r>
          </a:p>
          <a:p>
            <a:pPr algn="ctr"/>
            <a:r>
              <a:rPr lang="en-US" sz="1000" dirty="0"/>
              <a:t>Andrea Wilko</a:t>
            </a:r>
          </a:p>
          <a:p>
            <a:pPr algn="ctr"/>
            <a:r>
              <a:rPr lang="en-US" sz="1000" dirty="0"/>
              <a:t>James Wood</a:t>
            </a: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867D7B-EA02-5D49-83D8-37CB4C2A9764}"/>
              </a:ext>
            </a:extLst>
          </p:cNvPr>
          <p:cNvCxnSpPr/>
          <p:nvPr/>
        </p:nvCxnSpPr>
        <p:spPr>
          <a:xfrm>
            <a:off x="533400" y="2755166"/>
            <a:ext cx="8077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4BEDA1-121F-244E-ACE8-0A0E7332B25F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501AA99-C736-8A46-9F6E-CE4ADFB18E2C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F720E4-63F8-E64B-BDCA-BB0B4A13441E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B2B1C97-326C-1747-B215-0C89CF6BA867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B2CCEA8-4F50-044F-AFAF-358CE60887DF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72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859" y="116460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Hachman</a:t>
            </a:r>
            <a:r>
              <a:rPr lang="en-US" sz="2400" b="1" dirty="0"/>
              <a:t> Index for States, 2018</a:t>
            </a:r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D7CF32F-0D09-8C45-9863-7CEE7845BEB8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08819A4-71C9-DA4A-980D-E6D09E1243FE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FDDD18F-5700-C145-BA5D-F722AF25EF3B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63C9318-2BA4-DC4B-890F-98EE5BA82003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0BA6D44-A232-D746-9275-AEC504DA26DD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84E9283F-AFB6-E548-BAE7-1BB05A3CB83B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dirty="0"/>
              <a:t>Kem C. Gardner Policy Institute  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66750"/>
            <a:ext cx="5831582" cy="389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86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Utah Employment Growth, Level and Percent, 2018–2019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CE36AA-6EE4-C548-821A-931D84A7B522}"/>
              </a:ext>
            </a:extLst>
          </p:cNvPr>
          <p:cNvSpPr txBox="1"/>
          <p:nvPr/>
        </p:nvSpPr>
        <p:spPr>
          <a:xfrm>
            <a:off x="300888" y="104756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+45,600 jobs</a:t>
            </a:r>
            <a:endParaRPr lang="en-US" sz="1200" dirty="0"/>
          </a:p>
          <a:p>
            <a:endParaRPr lang="en-US" sz="1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2BD516-F17A-C643-970E-CCDA15542ECE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C5A116E-90A7-7F48-80DF-1BF7D6E5C719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D2C43E-4486-EC47-81C3-7AB1EDF35BC5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5218D66-1D6F-3845-841B-0B9C55F9D433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3701A33-EEE7-9C4C-947B-6D92F50DBA21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5904B4F5-086D-9B4B-94C4-49D6E1FF49A4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>
                <a:latin typeface="+mj-lt"/>
              </a:rPr>
              <a:t>Source: U.S. Bureau of Labor Statistics and Kem C. Gardner Policy Institute</a:t>
            </a:r>
            <a:endParaRPr lang="en-US" sz="800" dirty="0">
              <a:effectLst/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88" y="1119173"/>
            <a:ext cx="6668138" cy="303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States with Strongest Job Growth, 2018–2019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2ADDBF-55A0-8543-B462-D740137E6A46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C0AD160-D71E-6C49-9FE1-CD501259820F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B87BF58-D04C-AD42-BB7E-4DAE7A0D2838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66BDBF5-4887-CA4D-B802-C7A823FF157A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A75E0AE-14DC-0247-9B1A-1FF0FAC01EAA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70F3A7-4469-E741-9039-75594FEBFB13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Source: U.S. Bureau of Labor Statistics and Kem C. Gardner Policy Institute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819150"/>
            <a:ext cx="7203239" cy="352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43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858" y="147772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b="1" dirty="0"/>
              <a:t>Utah Components of Population Change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245FE1-18DB-5443-B9E5-3258FFCEF30E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AEA8229-29F4-E447-AA04-0135A14A8064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DC68DF-7201-0941-947E-97E458CF0224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76C1D1A-1804-F841-878B-7B3837DFB261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D844F-D0F3-524C-9094-309BA25360CA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84B652C5-A253-4C41-BA24-B6FCDEB4BF71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Source: Utah Population Committee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249" y="756011"/>
            <a:ext cx="5978819" cy="378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5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Total Share of Utah Jobs by Sector, 2019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776D79-DFB3-C74B-8174-8537A2376ECA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1BABD20-8341-814D-BB73-CD0DD0899983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9AB2E0-4DC1-E24C-AD01-FF05DFF71275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702DE01-391F-F146-B077-630904D104F3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9818C43-9E77-154F-9302-D8CEC4B7F14C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6370CEF-20C0-C74C-A965-EAB8440AFE67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Source: U.S. Bureau of Labor Statistics and Kem C. Gardner Policy Institute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17665"/>
            <a:ext cx="7346497" cy="329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7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b="1" dirty="0"/>
              <a:t>Utah Annual Job Growth History</a:t>
            </a:r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DDD843-00D5-F843-9237-BF62AF22578D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EEF019F-4D9E-1F43-B07F-ACA4E3DBF425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88D4E65-46E9-5246-BA1E-9ABC816C1A6C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473C6DC-1EC2-9947-933E-47B5F12185E3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EC31FE1-4FD9-5F41-BDA6-7D1604C4173C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91DBACB3-5F26-B048-9E18-E79C7E47F32A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Source: U.S. Bureau of Labor Statistics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33" y="828733"/>
            <a:ext cx="8000534" cy="363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3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Utah International Exports, $ billions</a:t>
            </a:r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EE4F928-D339-C348-8727-6B85804D6560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CCC0772-D4F3-D845-A9AD-229E734921AD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CA50AF5-2F0D-074E-A072-BDB95011A142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2CC4A8E-DADD-2D4D-A01B-76C4A89C9A07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8C8D8FF-1B83-EE49-8121-7F4991218363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D51D276-D9C9-E64A-A668-D4FA13DC1C29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Source: U.S. Census Bureau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51101"/>
            <a:ext cx="7245928" cy="346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1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Utah Value of New Construction, $ millions</a:t>
            </a:r>
            <a:endParaRPr lang="en-US" sz="2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2BEB84-8434-294B-94A8-C824C18D46AB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6374292-36D7-9147-B8B0-40C1ABB2FD45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202D8EB-F381-3D46-B759-F8BDB24D453C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AB720F-80B2-D14B-9998-7F5D0BC14C88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2A0A1DC-94E4-5048-998F-08FD0734608D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5536D-749D-464D-A4B9-3F096DB178F3}"/>
              </a:ext>
            </a:extLst>
          </p:cNvPr>
          <p:cNvSpPr/>
          <p:nvPr/>
        </p:nvSpPr>
        <p:spPr>
          <a:xfrm>
            <a:off x="101973" y="450220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/>
              <a:t>Sources: Kem C. Gardner Policy Institute  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886687"/>
            <a:ext cx="6885339" cy="353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5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B788-41E8-DC43-B09D-D7858B9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Utah National Park and Skier Visits, millions</a:t>
            </a:r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0726A7-C03C-724B-BF8A-7C4E70E96A63}"/>
              </a:ext>
            </a:extLst>
          </p:cNvPr>
          <p:cNvGrpSpPr/>
          <p:nvPr/>
        </p:nvGrpSpPr>
        <p:grpSpPr>
          <a:xfrm>
            <a:off x="91361" y="4773595"/>
            <a:ext cx="8993916" cy="258899"/>
            <a:chOff x="141695" y="6456372"/>
            <a:chExt cx="8993916" cy="25889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CECE441-7F22-CB49-B256-01C77677EEA3}"/>
                </a:ext>
              </a:extLst>
            </p:cNvPr>
            <p:cNvSpPr txBox="1"/>
            <p:nvPr/>
          </p:nvSpPr>
          <p:spPr>
            <a:xfrm>
              <a:off x="141695" y="6474660"/>
              <a:ext cx="712627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Kem</a:t>
              </a:r>
              <a:r>
                <a:rPr 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yriad Pro" panose="020B0503030403020204" pitchFamily="34" charset="0"/>
                </a:rPr>
                <a:t> C. Gardner Policy Institute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A0DEE64-5092-154E-819C-64F06358D5BC}"/>
                </a:ext>
              </a:extLst>
            </p:cNvPr>
            <p:cNvSpPr txBox="1"/>
            <p:nvPr/>
          </p:nvSpPr>
          <p:spPr>
            <a:xfrm>
              <a:off x="1265622" y="6499827"/>
              <a:ext cx="78699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spc="350" dirty="0">
                  <a:solidFill>
                    <a:schemeClr val="bg2">
                      <a:lumMod val="50000"/>
                    </a:schemeClr>
                  </a:solidFill>
                  <a:latin typeface="Myriad Pro" panose="020B0503030403020204" pitchFamily="34" charset="0"/>
                </a:rPr>
                <a:t>DAVID ECCLES SCHOOL OF BUSINESS    </a:t>
              </a:r>
              <a:r>
                <a:rPr lang="en-US" sz="800" spc="350" dirty="0">
                  <a:solidFill>
                    <a:srgbClr val="C00000"/>
                  </a:solidFill>
                  <a:latin typeface="Myriad Pro" panose="020B0503030403020204" pitchFamily="34" charset="0"/>
                </a:rPr>
                <a:t> UNIVERSITY OF UTAH </a:t>
              </a:r>
              <a:endParaRPr lang="en-US" sz="800" spc="35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4D5CCD8-81EB-AC44-898C-3925EC95CE97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" y="6456372"/>
              <a:ext cx="87727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A10D575-74F2-1D4A-93D3-32A543ADA137}"/>
                </a:ext>
              </a:extLst>
            </p:cNvPr>
            <p:cNvCxnSpPr>
              <a:cxnSpLocks/>
            </p:cNvCxnSpPr>
            <p:nvPr/>
          </p:nvCxnSpPr>
          <p:spPr>
            <a:xfrm>
              <a:off x="7148340" y="6456372"/>
              <a:ext cx="0" cy="24912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247129E1-8C8D-1C40-AE1A-C0161D275830}"/>
              </a:ext>
            </a:extLst>
          </p:cNvPr>
          <p:cNvSpPr/>
          <p:nvPr/>
        </p:nvSpPr>
        <p:spPr>
          <a:xfrm>
            <a:off x="101973" y="4422458"/>
            <a:ext cx="71262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*2019 skier days will be released in June 2020. Skier days include season that begins with year shown (e.g. 2018 = 2018-2019 ski season).</a:t>
            </a:r>
          </a:p>
          <a:p>
            <a:r>
              <a:rPr lang="en-US" sz="800" dirty="0"/>
              <a:t>Source: U.S. National Park Service and Ski Utah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52" y="931424"/>
            <a:ext cx="7036613" cy="349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7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424</Words>
  <Application>Microsoft Office PowerPoint</Application>
  <PresentationFormat>On-screen Show (16:9)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Myriad Pro</vt:lpstr>
      <vt:lpstr>Times</vt:lpstr>
      <vt:lpstr>Trajan</vt:lpstr>
      <vt:lpstr>Office Theme</vt:lpstr>
      <vt:lpstr>PowerPoint Presentation</vt:lpstr>
      <vt:lpstr>Utah Employment Growth, Level and Percent, 2018–2019</vt:lpstr>
      <vt:lpstr>States with Strongest Job Growth, 2018–2019</vt:lpstr>
      <vt:lpstr>Utah Components of Population Change</vt:lpstr>
      <vt:lpstr>Total Share of Utah Jobs by Sector, 2019</vt:lpstr>
      <vt:lpstr>Utah Annual Job Growth History</vt:lpstr>
      <vt:lpstr>Utah International Exports, $ billions</vt:lpstr>
      <vt:lpstr>Utah Value of New Construction, $ millions</vt:lpstr>
      <vt:lpstr>Utah National Park and Skier Visits, millions</vt:lpstr>
      <vt:lpstr>Hachman Index for States, 2018</vt:lpstr>
    </vt:vector>
  </TitlesOfParts>
  <Company>David Eccles School of Bsuiness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Nick Thiriot</cp:lastModifiedBy>
  <cp:revision>205</cp:revision>
  <cp:lastPrinted>2019-08-02T18:21:06Z</cp:lastPrinted>
  <dcterms:created xsi:type="dcterms:W3CDTF">2016-04-14T21:21:47Z</dcterms:created>
  <dcterms:modified xsi:type="dcterms:W3CDTF">2020-01-21T18:46:42Z</dcterms:modified>
</cp:coreProperties>
</file>