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drawings/drawing4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6.xml" ContentType="application/vnd.openxmlformats-officedocument.presentationml.notesSlide+xml"/>
  <Override PartName="/ppt/charts/chart17.xml" ContentType="application/vnd.openxmlformats-officedocument.drawingml.chart+xml"/>
  <Override PartName="/ppt/notesSlides/notesSlide17.xml" ContentType="application/vnd.openxmlformats-officedocument.presentationml.notesSlide+xml"/>
  <Override PartName="/ppt/charts/chart1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9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2"/>
  </p:notesMasterIdLst>
  <p:handoutMasterIdLst>
    <p:handoutMasterId r:id="rId43"/>
  </p:handoutMasterIdLst>
  <p:sldIdLst>
    <p:sldId id="465" r:id="rId2"/>
    <p:sldId id="345" r:id="rId3"/>
    <p:sldId id="578" r:id="rId4"/>
    <p:sldId id="430" r:id="rId5"/>
    <p:sldId id="579" r:id="rId6"/>
    <p:sldId id="580" r:id="rId7"/>
    <p:sldId id="581" r:id="rId8"/>
    <p:sldId id="602" r:id="rId9"/>
    <p:sldId id="411" r:id="rId10"/>
    <p:sldId id="412" r:id="rId11"/>
    <p:sldId id="413" r:id="rId12"/>
    <p:sldId id="415" r:id="rId13"/>
    <p:sldId id="416" r:id="rId14"/>
    <p:sldId id="417" r:id="rId15"/>
    <p:sldId id="544" r:id="rId16"/>
    <p:sldId id="477" r:id="rId17"/>
    <p:sldId id="582" r:id="rId18"/>
    <p:sldId id="562" r:id="rId19"/>
    <p:sldId id="585" r:id="rId20"/>
    <p:sldId id="584" r:id="rId21"/>
    <p:sldId id="609" r:id="rId22"/>
    <p:sldId id="564" r:id="rId23"/>
    <p:sldId id="587" r:id="rId24"/>
    <p:sldId id="586" r:id="rId25"/>
    <p:sldId id="588" r:id="rId26"/>
    <p:sldId id="589" r:id="rId27"/>
    <p:sldId id="590" r:id="rId28"/>
    <p:sldId id="382" r:id="rId29"/>
    <p:sldId id="383" r:id="rId30"/>
    <p:sldId id="570" r:id="rId31"/>
    <p:sldId id="610" r:id="rId32"/>
    <p:sldId id="572" r:id="rId33"/>
    <p:sldId id="601" r:id="rId34"/>
    <p:sldId id="599" r:id="rId35"/>
    <p:sldId id="605" r:id="rId36"/>
    <p:sldId id="608" r:id="rId37"/>
    <p:sldId id="606" r:id="rId38"/>
    <p:sldId id="600" r:id="rId39"/>
    <p:sldId id="603" r:id="rId40"/>
    <p:sldId id="389" r:id="rId41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122E"/>
    <a:srgbClr val="FFFFFF"/>
    <a:srgbClr val="E6E4B2"/>
    <a:srgbClr val="FFCC66"/>
    <a:srgbClr val="ABA89E"/>
    <a:srgbClr val="808080"/>
    <a:srgbClr val="7A0000"/>
    <a:srgbClr val="CC0000"/>
    <a:srgbClr val="820C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3" autoAdjust="0"/>
    <p:restoredTop sz="78582" autoAdjust="0"/>
  </p:normalViewPr>
  <p:slideViewPr>
    <p:cSldViewPr snapToGrid="0">
      <p:cViewPr varScale="1">
        <p:scale>
          <a:sx n="87" d="100"/>
          <a:sy n="87" d="100"/>
        </p:scale>
        <p:origin x="1476" y="90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6944\Documents\WashingtonCounty\DJ__WashingtonCounty_WCWCD_2018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6944\Documents\WashingtonCounty\DJ__WashingtonCounty_WCWCD_2018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6944\Documents\WashingtonCounty\DJ__WashingtonCounty_WCWCD_2018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6944\Documents\Review%20Materials\Punta%20Gorda%20FL%20Census%202010%20Pyramid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0096944\Documents\WashingtonCounty\DJ__WashingtonCounty_WCWCD_2018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380252432427121E-2"/>
          <c:y val="3.6779494634168769E-2"/>
          <c:w val="0.863353358567711"/>
          <c:h val="0.8362388097084708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Arizona</c:v>
                </c:pt>
              </c:strCache>
            </c:strRef>
          </c:tx>
          <c:spPr>
            <a:ln w="44450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1900</c:v>
                </c:pt>
                <c:pt idx="1">
                  <c:v>1910</c:v>
                </c:pt>
                <c:pt idx="2">
                  <c:v>1920</c:v>
                </c:pt>
                <c:pt idx="3">
                  <c:v>1930</c:v>
                </c:pt>
                <c:pt idx="4">
                  <c:v>1940</c:v>
                </c:pt>
                <c:pt idx="5">
                  <c:v>1950</c:v>
                </c:pt>
                <c:pt idx="6">
                  <c:v>1960</c:v>
                </c:pt>
                <c:pt idx="7">
                  <c:v>1970</c:v>
                </c:pt>
                <c:pt idx="8">
                  <c:v>1980</c:v>
                </c:pt>
                <c:pt idx="9">
                  <c:v>1990</c:v>
                </c:pt>
                <c:pt idx="10">
                  <c:v>2000</c:v>
                </c:pt>
                <c:pt idx="11">
                  <c:v>2010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2">
                  <c:v>0.33416200000000001</c:v>
                </c:pt>
                <c:pt idx="3">
                  <c:v>0.43557299999999999</c:v>
                </c:pt>
                <c:pt idx="4">
                  <c:v>0.49926100000000001</c:v>
                </c:pt>
                <c:pt idx="5">
                  <c:v>0.749587</c:v>
                </c:pt>
                <c:pt idx="6">
                  <c:v>1.3021609999999999</c:v>
                </c:pt>
                <c:pt idx="7">
                  <c:v>1.7708999999999999</c:v>
                </c:pt>
                <c:pt idx="8">
                  <c:v>2.7182149999999998</c:v>
                </c:pt>
                <c:pt idx="9">
                  <c:v>3.6652279999999999</c:v>
                </c:pt>
                <c:pt idx="10">
                  <c:v>5.1306320000000003</c:v>
                </c:pt>
                <c:pt idx="11">
                  <c:v>6.3920170000000001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7E-423B-9856-8DED926828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Colorado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1900</c:v>
                </c:pt>
                <c:pt idx="1">
                  <c:v>1910</c:v>
                </c:pt>
                <c:pt idx="2">
                  <c:v>1920</c:v>
                </c:pt>
                <c:pt idx="3">
                  <c:v>1930</c:v>
                </c:pt>
                <c:pt idx="4">
                  <c:v>1940</c:v>
                </c:pt>
                <c:pt idx="5">
                  <c:v>1950</c:v>
                </c:pt>
                <c:pt idx="6">
                  <c:v>1960</c:v>
                </c:pt>
                <c:pt idx="7">
                  <c:v>1970</c:v>
                </c:pt>
                <c:pt idx="8">
                  <c:v>1980</c:v>
                </c:pt>
                <c:pt idx="9">
                  <c:v>1990</c:v>
                </c:pt>
                <c:pt idx="10">
                  <c:v>2000</c:v>
                </c:pt>
                <c:pt idx="11">
                  <c:v>2010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0.53969999999999996</c:v>
                </c:pt>
                <c:pt idx="1">
                  <c:v>0.79902399999999996</c:v>
                </c:pt>
                <c:pt idx="2">
                  <c:v>0.93962900000000005</c:v>
                </c:pt>
                <c:pt idx="3">
                  <c:v>1.0357909999999999</c:v>
                </c:pt>
                <c:pt idx="4">
                  <c:v>1.1232960000000001</c:v>
                </c:pt>
                <c:pt idx="5">
                  <c:v>1.325089</c:v>
                </c:pt>
                <c:pt idx="6">
                  <c:v>1.7539469999999999</c:v>
                </c:pt>
                <c:pt idx="7">
                  <c:v>2.2072590000000001</c:v>
                </c:pt>
                <c:pt idx="8">
                  <c:v>2.889964</c:v>
                </c:pt>
                <c:pt idx="9">
                  <c:v>3.294394</c:v>
                </c:pt>
                <c:pt idx="10">
                  <c:v>4.3012610000000002</c:v>
                </c:pt>
                <c:pt idx="11">
                  <c:v>5.0291959999999998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F7E-423B-9856-8DED926828E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Idaho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1900</c:v>
                </c:pt>
                <c:pt idx="1">
                  <c:v>1910</c:v>
                </c:pt>
                <c:pt idx="2">
                  <c:v>1920</c:v>
                </c:pt>
                <c:pt idx="3">
                  <c:v>1930</c:v>
                </c:pt>
                <c:pt idx="4">
                  <c:v>1940</c:v>
                </c:pt>
                <c:pt idx="5">
                  <c:v>1950</c:v>
                </c:pt>
                <c:pt idx="6">
                  <c:v>1960</c:v>
                </c:pt>
                <c:pt idx="7">
                  <c:v>1970</c:v>
                </c:pt>
                <c:pt idx="8">
                  <c:v>1980</c:v>
                </c:pt>
                <c:pt idx="9">
                  <c:v>1990</c:v>
                </c:pt>
                <c:pt idx="10">
                  <c:v>2000</c:v>
                </c:pt>
                <c:pt idx="11">
                  <c:v>2010</c:v>
                </c:pt>
              </c:numCache>
            </c:num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0.161772</c:v>
                </c:pt>
                <c:pt idx="1">
                  <c:v>0.32559399999999999</c:v>
                </c:pt>
                <c:pt idx="2">
                  <c:v>0.43186600000000003</c:v>
                </c:pt>
                <c:pt idx="3">
                  <c:v>0.44503199999999998</c:v>
                </c:pt>
                <c:pt idx="4">
                  <c:v>0.52487300000000003</c:v>
                </c:pt>
                <c:pt idx="5">
                  <c:v>0.58863699999999997</c:v>
                </c:pt>
                <c:pt idx="6">
                  <c:v>0.66719099999999998</c:v>
                </c:pt>
                <c:pt idx="7">
                  <c:v>0.71256699999999995</c:v>
                </c:pt>
                <c:pt idx="8">
                  <c:v>0.94393499999999997</c:v>
                </c:pt>
                <c:pt idx="9">
                  <c:v>1.0067489999999999</c:v>
                </c:pt>
                <c:pt idx="10">
                  <c:v>1.2939529999999999</c:v>
                </c:pt>
                <c:pt idx="11">
                  <c:v>1.567582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F7E-423B-9856-8DED926828E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Montana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1900</c:v>
                </c:pt>
                <c:pt idx="1">
                  <c:v>1910</c:v>
                </c:pt>
                <c:pt idx="2">
                  <c:v>1920</c:v>
                </c:pt>
                <c:pt idx="3">
                  <c:v>1930</c:v>
                </c:pt>
                <c:pt idx="4">
                  <c:v>1940</c:v>
                </c:pt>
                <c:pt idx="5">
                  <c:v>1950</c:v>
                </c:pt>
                <c:pt idx="6">
                  <c:v>1960</c:v>
                </c:pt>
                <c:pt idx="7">
                  <c:v>1970</c:v>
                </c:pt>
                <c:pt idx="8">
                  <c:v>1980</c:v>
                </c:pt>
                <c:pt idx="9">
                  <c:v>1990</c:v>
                </c:pt>
                <c:pt idx="10">
                  <c:v>2000</c:v>
                </c:pt>
                <c:pt idx="11">
                  <c:v>2010</c:v>
                </c:pt>
              </c:numCache>
            </c:numRef>
          </c:cat>
          <c:val>
            <c:numRef>
              <c:f>Sheet1!$E$2:$E$13</c:f>
              <c:numCache>
                <c:formatCode>General</c:formatCode>
                <c:ptCount val="12"/>
                <c:pt idx="0">
                  <c:v>0.24332899999999999</c:v>
                </c:pt>
                <c:pt idx="1">
                  <c:v>0.37605300000000003</c:v>
                </c:pt>
                <c:pt idx="2">
                  <c:v>0.54888899999999996</c:v>
                </c:pt>
                <c:pt idx="3">
                  <c:v>0.53760600000000003</c:v>
                </c:pt>
                <c:pt idx="4">
                  <c:v>0.55945599999999995</c:v>
                </c:pt>
                <c:pt idx="5">
                  <c:v>0.59102399999999999</c:v>
                </c:pt>
                <c:pt idx="6">
                  <c:v>0.67476700000000001</c:v>
                </c:pt>
                <c:pt idx="7">
                  <c:v>0.69440900000000005</c:v>
                </c:pt>
                <c:pt idx="8">
                  <c:v>0.78669</c:v>
                </c:pt>
                <c:pt idx="9">
                  <c:v>0.79906500000000003</c:v>
                </c:pt>
                <c:pt idx="10">
                  <c:v>0.90219499999999997</c:v>
                </c:pt>
                <c:pt idx="11">
                  <c:v>0.98941500000000004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F7E-423B-9856-8DED926828E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Nevada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1900</c:v>
                </c:pt>
                <c:pt idx="1">
                  <c:v>1910</c:v>
                </c:pt>
                <c:pt idx="2">
                  <c:v>1920</c:v>
                </c:pt>
                <c:pt idx="3">
                  <c:v>1930</c:v>
                </c:pt>
                <c:pt idx="4">
                  <c:v>1940</c:v>
                </c:pt>
                <c:pt idx="5">
                  <c:v>1950</c:v>
                </c:pt>
                <c:pt idx="6">
                  <c:v>1960</c:v>
                </c:pt>
                <c:pt idx="7">
                  <c:v>1970</c:v>
                </c:pt>
                <c:pt idx="8">
                  <c:v>1980</c:v>
                </c:pt>
                <c:pt idx="9">
                  <c:v>1990</c:v>
                </c:pt>
                <c:pt idx="10">
                  <c:v>2000</c:v>
                </c:pt>
                <c:pt idx="11">
                  <c:v>2010</c:v>
                </c:pt>
              </c:numCache>
            </c:numRef>
          </c:cat>
          <c:val>
            <c:numRef>
              <c:f>Sheet1!$F$2:$F$13</c:f>
              <c:numCache>
                <c:formatCode>General</c:formatCode>
                <c:ptCount val="12"/>
                <c:pt idx="0">
                  <c:v>4.2334999999999998E-2</c:v>
                </c:pt>
                <c:pt idx="1">
                  <c:v>8.1875000000000003E-2</c:v>
                </c:pt>
                <c:pt idx="2">
                  <c:v>7.7407000000000004E-2</c:v>
                </c:pt>
                <c:pt idx="3">
                  <c:v>9.1058E-2</c:v>
                </c:pt>
                <c:pt idx="4">
                  <c:v>0.110247</c:v>
                </c:pt>
                <c:pt idx="5">
                  <c:v>0.160083</c:v>
                </c:pt>
                <c:pt idx="6">
                  <c:v>0.28527799999999998</c:v>
                </c:pt>
                <c:pt idx="7">
                  <c:v>0.48873800000000001</c:v>
                </c:pt>
                <c:pt idx="8">
                  <c:v>0.80049300000000001</c:v>
                </c:pt>
                <c:pt idx="9">
                  <c:v>1.2018329999999999</c:v>
                </c:pt>
                <c:pt idx="10">
                  <c:v>1.9982569999999999</c:v>
                </c:pt>
                <c:pt idx="11">
                  <c:v>2.7005509999999999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F7E-423B-9856-8DED926828EF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New Mexico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1900</c:v>
                </c:pt>
                <c:pt idx="1">
                  <c:v>1910</c:v>
                </c:pt>
                <c:pt idx="2">
                  <c:v>1920</c:v>
                </c:pt>
                <c:pt idx="3">
                  <c:v>1930</c:v>
                </c:pt>
                <c:pt idx="4">
                  <c:v>1940</c:v>
                </c:pt>
                <c:pt idx="5">
                  <c:v>1950</c:v>
                </c:pt>
                <c:pt idx="6">
                  <c:v>1960</c:v>
                </c:pt>
                <c:pt idx="7">
                  <c:v>1970</c:v>
                </c:pt>
                <c:pt idx="8">
                  <c:v>1980</c:v>
                </c:pt>
                <c:pt idx="9">
                  <c:v>1990</c:v>
                </c:pt>
                <c:pt idx="10">
                  <c:v>2000</c:v>
                </c:pt>
                <c:pt idx="11">
                  <c:v>2010</c:v>
                </c:pt>
              </c:numCache>
            </c:numRef>
          </c:cat>
          <c:val>
            <c:numRef>
              <c:f>Sheet1!$G$2:$G$13</c:f>
              <c:numCache>
                <c:formatCode>General</c:formatCode>
                <c:ptCount val="12"/>
                <c:pt idx="2">
                  <c:v>0.36035</c:v>
                </c:pt>
                <c:pt idx="3">
                  <c:v>0.423317</c:v>
                </c:pt>
                <c:pt idx="4">
                  <c:v>0.53181800000000001</c:v>
                </c:pt>
                <c:pt idx="5">
                  <c:v>0.68118699999999999</c:v>
                </c:pt>
                <c:pt idx="6">
                  <c:v>0.95102299999999995</c:v>
                </c:pt>
                <c:pt idx="7">
                  <c:v>1.016</c:v>
                </c:pt>
                <c:pt idx="8">
                  <c:v>1.302894</c:v>
                </c:pt>
                <c:pt idx="9">
                  <c:v>1.515069</c:v>
                </c:pt>
                <c:pt idx="10">
                  <c:v>1.8190459999999999</c:v>
                </c:pt>
                <c:pt idx="11">
                  <c:v>2.0591789999999999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F7E-423B-9856-8DED926828EF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Utah</c:v>
                </c:pt>
              </c:strCache>
            </c:strRef>
          </c:tx>
          <c:spPr>
            <a:ln w="57150" cap="rnd">
              <a:solidFill>
                <a:srgbClr val="CC000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rgbClr val="CC0000"/>
              </a:solidFill>
              <a:ln w="9525">
                <a:solidFill>
                  <a:srgbClr val="CC0000"/>
                </a:solidFill>
              </a:ln>
              <a:effectLst/>
            </c:spPr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1900</c:v>
                </c:pt>
                <c:pt idx="1">
                  <c:v>1910</c:v>
                </c:pt>
                <c:pt idx="2">
                  <c:v>1920</c:v>
                </c:pt>
                <c:pt idx="3">
                  <c:v>1930</c:v>
                </c:pt>
                <c:pt idx="4">
                  <c:v>1940</c:v>
                </c:pt>
                <c:pt idx="5">
                  <c:v>1950</c:v>
                </c:pt>
                <c:pt idx="6">
                  <c:v>1960</c:v>
                </c:pt>
                <c:pt idx="7">
                  <c:v>1970</c:v>
                </c:pt>
                <c:pt idx="8">
                  <c:v>1980</c:v>
                </c:pt>
                <c:pt idx="9">
                  <c:v>1990</c:v>
                </c:pt>
                <c:pt idx="10">
                  <c:v>2000</c:v>
                </c:pt>
                <c:pt idx="11">
                  <c:v>2010</c:v>
                </c:pt>
              </c:numCache>
            </c:numRef>
          </c:cat>
          <c:val>
            <c:numRef>
              <c:f>Sheet1!$H$2:$H$13</c:f>
              <c:numCache>
                <c:formatCode>General</c:formatCode>
                <c:ptCount val="12"/>
                <c:pt idx="0">
                  <c:v>0.27674900000000002</c:v>
                </c:pt>
                <c:pt idx="1">
                  <c:v>0.37335099999999999</c:v>
                </c:pt>
                <c:pt idx="2">
                  <c:v>0.44939600000000002</c:v>
                </c:pt>
                <c:pt idx="3">
                  <c:v>0.50784700000000005</c:v>
                </c:pt>
                <c:pt idx="4">
                  <c:v>0.55030999999999997</c:v>
                </c:pt>
                <c:pt idx="5">
                  <c:v>0.68886199999999997</c:v>
                </c:pt>
                <c:pt idx="6">
                  <c:v>0.89062699999999995</c:v>
                </c:pt>
                <c:pt idx="7">
                  <c:v>1.0592729999999999</c:v>
                </c:pt>
                <c:pt idx="8">
                  <c:v>1.4610369999999999</c:v>
                </c:pt>
                <c:pt idx="9">
                  <c:v>1.72285</c:v>
                </c:pt>
                <c:pt idx="10">
                  <c:v>2.2331690000000002</c:v>
                </c:pt>
                <c:pt idx="11">
                  <c:v>2.7638850000000001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F7E-423B-9856-8DED926828EF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Wyoming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x"/>
            <c:size val="7"/>
            <c:spPr>
              <a:noFill/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1900</c:v>
                </c:pt>
                <c:pt idx="1">
                  <c:v>1910</c:v>
                </c:pt>
                <c:pt idx="2">
                  <c:v>1920</c:v>
                </c:pt>
                <c:pt idx="3">
                  <c:v>1930</c:v>
                </c:pt>
                <c:pt idx="4">
                  <c:v>1940</c:v>
                </c:pt>
                <c:pt idx="5">
                  <c:v>1950</c:v>
                </c:pt>
                <c:pt idx="6">
                  <c:v>1960</c:v>
                </c:pt>
                <c:pt idx="7">
                  <c:v>1970</c:v>
                </c:pt>
                <c:pt idx="8">
                  <c:v>1980</c:v>
                </c:pt>
                <c:pt idx="9">
                  <c:v>1990</c:v>
                </c:pt>
                <c:pt idx="10">
                  <c:v>2000</c:v>
                </c:pt>
                <c:pt idx="11">
                  <c:v>2010</c:v>
                </c:pt>
              </c:numCache>
            </c:numRef>
          </c:cat>
          <c:val>
            <c:numRef>
              <c:f>Sheet1!$I$2:$I$13</c:f>
              <c:numCache>
                <c:formatCode>General</c:formatCode>
                <c:ptCount val="12"/>
                <c:pt idx="0">
                  <c:v>9.2531000000000002E-2</c:v>
                </c:pt>
                <c:pt idx="1">
                  <c:v>0.14596500000000001</c:v>
                </c:pt>
                <c:pt idx="2">
                  <c:v>0.19440199999999999</c:v>
                </c:pt>
                <c:pt idx="3">
                  <c:v>0.22556499999999999</c:v>
                </c:pt>
                <c:pt idx="4">
                  <c:v>0.25074200000000002</c:v>
                </c:pt>
                <c:pt idx="5">
                  <c:v>0.29052899999999998</c:v>
                </c:pt>
                <c:pt idx="6">
                  <c:v>0.33006600000000003</c:v>
                </c:pt>
                <c:pt idx="7">
                  <c:v>0.33241599999999999</c:v>
                </c:pt>
                <c:pt idx="8">
                  <c:v>0.469557</c:v>
                </c:pt>
                <c:pt idx="9">
                  <c:v>0.45358799999999999</c:v>
                </c:pt>
                <c:pt idx="10">
                  <c:v>0.493782</c:v>
                </c:pt>
                <c:pt idx="11">
                  <c:v>0.56362599999999996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F7E-423B-9856-8DED92682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5898320"/>
        <c:axId val="845899496"/>
      </c:lineChart>
      <c:catAx>
        <c:axId val="84589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5899496"/>
        <c:crosses val="autoZero"/>
        <c:auto val="1"/>
        <c:lblAlgn val="ctr"/>
        <c:lblOffset val="100"/>
        <c:noMultiLvlLbl val="0"/>
      </c:catAx>
      <c:valAx>
        <c:axId val="845899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latin typeface="+mn-lt"/>
                  </a:rPr>
                  <a:t>Millions of Population</a:t>
                </a:r>
              </a:p>
            </c:rich>
          </c:tx>
          <c:layout>
            <c:manualLayout>
              <c:xMode val="edge"/>
              <c:yMode val="edge"/>
              <c:x val="1.3216539059035609E-2"/>
              <c:y val="0.264558525190020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en-US"/>
          </a:p>
        </c:txPr>
        <c:crossAx val="845898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14097641662971316"/>
          <c:y val="9.4454997283299008E-2"/>
          <c:w val="0.1640322816568198"/>
          <c:h val="0.5795660491241363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Myriad Pro" panose="020B0503030403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457022582322137E-2"/>
          <c:y val="1.5789855901793885E-2"/>
          <c:w val="0.74647404232893244"/>
          <c:h val="0.9105463538736549"/>
        </c:manualLayout>
      </c:layout>
      <c:lineChart>
        <c:grouping val="standard"/>
        <c:varyColors val="0"/>
        <c:ser>
          <c:idx val="0"/>
          <c:order val="0"/>
          <c:tx>
            <c:strRef>
              <c:f>'CIty Permits 2000-18'!$A$3</c:f>
              <c:strCache>
                <c:ptCount val="1"/>
                <c:pt idx="0">
                  <c:v>St. George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'CIty Permits 2000-18'!$B$2:$T$2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'CIty Permits 2000-18'!$B$3:$T$3</c:f>
              <c:numCache>
                <c:formatCode>General</c:formatCode>
                <c:ptCount val="19"/>
                <c:pt idx="0">
                  <c:v>762</c:v>
                </c:pt>
                <c:pt idx="1">
                  <c:v>931</c:v>
                </c:pt>
                <c:pt idx="2" formatCode="#,##0">
                  <c:v>1140</c:v>
                </c:pt>
                <c:pt idx="3" formatCode="#,##0">
                  <c:v>1688</c:v>
                </c:pt>
                <c:pt idx="4" formatCode="#,##0">
                  <c:v>2062</c:v>
                </c:pt>
                <c:pt idx="5" formatCode="#,##0">
                  <c:v>1901</c:v>
                </c:pt>
                <c:pt idx="6" formatCode="#,##0">
                  <c:v>1078</c:v>
                </c:pt>
                <c:pt idx="7">
                  <c:v>874</c:v>
                </c:pt>
                <c:pt idx="8">
                  <c:v>281</c:v>
                </c:pt>
                <c:pt idx="9">
                  <c:v>248</c:v>
                </c:pt>
                <c:pt idx="10">
                  <c:v>267</c:v>
                </c:pt>
                <c:pt idx="11">
                  <c:v>364</c:v>
                </c:pt>
                <c:pt idx="12">
                  <c:v>541</c:v>
                </c:pt>
                <c:pt idx="13">
                  <c:v>793</c:v>
                </c:pt>
                <c:pt idx="14">
                  <c:v>795</c:v>
                </c:pt>
                <c:pt idx="15">
                  <c:v>789</c:v>
                </c:pt>
                <c:pt idx="16">
                  <c:v>905</c:v>
                </c:pt>
                <c:pt idx="17" formatCode="#,##0">
                  <c:v>1452</c:v>
                </c:pt>
                <c:pt idx="18" formatCode="#,##0">
                  <c:v>1357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5BB-42BE-9DDC-B585C8F36049}"/>
            </c:ext>
          </c:extLst>
        </c:ser>
        <c:ser>
          <c:idx val="1"/>
          <c:order val="1"/>
          <c:tx>
            <c:strRef>
              <c:f>'CIty Permits 2000-18'!$A$4</c:f>
              <c:strCache>
                <c:ptCount val="1"/>
                <c:pt idx="0">
                  <c:v>Washington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'CIty Permits 2000-18'!$B$2:$T$2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'CIty Permits 2000-18'!$B$4:$T$4</c:f>
              <c:numCache>
                <c:formatCode>General</c:formatCode>
                <c:ptCount val="19"/>
                <c:pt idx="0">
                  <c:v>193</c:v>
                </c:pt>
                <c:pt idx="1">
                  <c:v>340</c:v>
                </c:pt>
                <c:pt idx="2">
                  <c:v>368</c:v>
                </c:pt>
                <c:pt idx="3">
                  <c:v>472</c:v>
                </c:pt>
                <c:pt idx="4">
                  <c:v>919</c:v>
                </c:pt>
                <c:pt idx="5">
                  <c:v>723</c:v>
                </c:pt>
                <c:pt idx="6">
                  <c:v>499</c:v>
                </c:pt>
                <c:pt idx="7">
                  <c:v>505</c:v>
                </c:pt>
                <c:pt idx="8">
                  <c:v>170</c:v>
                </c:pt>
                <c:pt idx="9">
                  <c:v>196</c:v>
                </c:pt>
                <c:pt idx="10">
                  <c:v>409</c:v>
                </c:pt>
                <c:pt idx="11">
                  <c:v>251</c:v>
                </c:pt>
                <c:pt idx="12">
                  <c:v>238</c:v>
                </c:pt>
                <c:pt idx="13">
                  <c:v>431</c:v>
                </c:pt>
                <c:pt idx="14">
                  <c:v>226</c:v>
                </c:pt>
                <c:pt idx="15">
                  <c:v>338</c:v>
                </c:pt>
                <c:pt idx="16">
                  <c:v>328</c:v>
                </c:pt>
                <c:pt idx="17">
                  <c:v>574</c:v>
                </c:pt>
                <c:pt idx="18">
                  <c:v>553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5BB-42BE-9DDC-B585C8F36049}"/>
            </c:ext>
          </c:extLst>
        </c:ser>
        <c:ser>
          <c:idx val="2"/>
          <c:order val="2"/>
          <c:tx>
            <c:strRef>
              <c:f>'CIty Permits 2000-18'!$A$5</c:f>
              <c:strCache>
                <c:ptCount val="1"/>
                <c:pt idx="0">
                  <c:v>Hurricane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'CIty Permits 2000-18'!$B$2:$T$2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'CIty Permits 2000-18'!$B$5:$T$5</c:f>
              <c:numCache>
                <c:formatCode>General</c:formatCode>
                <c:ptCount val="19"/>
                <c:pt idx="0">
                  <c:v>176</c:v>
                </c:pt>
                <c:pt idx="1">
                  <c:v>162</c:v>
                </c:pt>
                <c:pt idx="2">
                  <c:v>161</c:v>
                </c:pt>
                <c:pt idx="3">
                  <c:v>184</c:v>
                </c:pt>
                <c:pt idx="4">
                  <c:v>358</c:v>
                </c:pt>
                <c:pt idx="5">
                  <c:v>537</c:v>
                </c:pt>
                <c:pt idx="6">
                  <c:v>261</c:v>
                </c:pt>
                <c:pt idx="7">
                  <c:v>217</c:v>
                </c:pt>
                <c:pt idx="8">
                  <c:v>80</c:v>
                </c:pt>
                <c:pt idx="9">
                  <c:v>82</c:v>
                </c:pt>
                <c:pt idx="10">
                  <c:v>72</c:v>
                </c:pt>
                <c:pt idx="11">
                  <c:v>109</c:v>
                </c:pt>
                <c:pt idx="12">
                  <c:v>128</c:v>
                </c:pt>
                <c:pt idx="13">
                  <c:v>209</c:v>
                </c:pt>
                <c:pt idx="14">
                  <c:v>229</c:v>
                </c:pt>
                <c:pt idx="15">
                  <c:v>307</c:v>
                </c:pt>
                <c:pt idx="16">
                  <c:v>397</c:v>
                </c:pt>
                <c:pt idx="17">
                  <c:v>620</c:v>
                </c:pt>
                <c:pt idx="18">
                  <c:v>439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5BB-42BE-9DDC-B585C8F36049}"/>
            </c:ext>
          </c:extLst>
        </c:ser>
        <c:ser>
          <c:idx val="3"/>
          <c:order val="3"/>
          <c:tx>
            <c:strRef>
              <c:f>'CIty Permits 2000-18'!$A$6</c:f>
              <c:strCache>
                <c:ptCount val="1"/>
                <c:pt idx="0">
                  <c:v>Ivins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'CIty Permits 2000-18'!$B$2:$T$2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'CIty Permits 2000-18'!$B$6:$T$6</c:f>
              <c:numCache>
                <c:formatCode>General</c:formatCode>
                <c:ptCount val="19"/>
                <c:pt idx="0">
                  <c:v>186</c:v>
                </c:pt>
                <c:pt idx="1">
                  <c:v>86</c:v>
                </c:pt>
                <c:pt idx="2">
                  <c:v>82</c:v>
                </c:pt>
                <c:pt idx="3">
                  <c:v>67</c:v>
                </c:pt>
                <c:pt idx="4">
                  <c:v>147</c:v>
                </c:pt>
                <c:pt idx="5">
                  <c:v>210</c:v>
                </c:pt>
                <c:pt idx="6">
                  <c:v>131</c:v>
                </c:pt>
                <c:pt idx="7">
                  <c:v>99</c:v>
                </c:pt>
                <c:pt idx="8">
                  <c:v>49</c:v>
                </c:pt>
                <c:pt idx="9">
                  <c:v>33</c:v>
                </c:pt>
                <c:pt idx="10">
                  <c:v>49</c:v>
                </c:pt>
                <c:pt idx="11">
                  <c:v>73</c:v>
                </c:pt>
                <c:pt idx="12">
                  <c:v>96</c:v>
                </c:pt>
                <c:pt idx="13">
                  <c:v>115</c:v>
                </c:pt>
                <c:pt idx="14">
                  <c:v>93</c:v>
                </c:pt>
                <c:pt idx="15">
                  <c:v>78</c:v>
                </c:pt>
                <c:pt idx="16">
                  <c:v>280</c:v>
                </c:pt>
                <c:pt idx="17">
                  <c:v>116</c:v>
                </c:pt>
                <c:pt idx="18">
                  <c:v>124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5BB-42BE-9DDC-B585C8F36049}"/>
            </c:ext>
          </c:extLst>
        </c:ser>
        <c:ser>
          <c:idx val="4"/>
          <c:order val="4"/>
          <c:tx>
            <c:strRef>
              <c:f>'CIty Permits 2000-18'!$A$7</c:f>
              <c:strCache>
                <c:ptCount val="1"/>
                <c:pt idx="0">
                  <c:v>Santa Clara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'CIty Permits 2000-18'!$B$2:$T$2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'CIty Permits 2000-18'!$B$7:$T$7</c:f>
              <c:numCache>
                <c:formatCode>General</c:formatCode>
                <c:ptCount val="19"/>
                <c:pt idx="0">
                  <c:v>60</c:v>
                </c:pt>
                <c:pt idx="1">
                  <c:v>62</c:v>
                </c:pt>
                <c:pt idx="2">
                  <c:v>81</c:v>
                </c:pt>
                <c:pt idx="3">
                  <c:v>96</c:v>
                </c:pt>
                <c:pt idx="4">
                  <c:v>64</c:v>
                </c:pt>
                <c:pt idx="5">
                  <c:v>141</c:v>
                </c:pt>
                <c:pt idx="6">
                  <c:v>98</c:v>
                </c:pt>
                <c:pt idx="7">
                  <c:v>69</c:v>
                </c:pt>
                <c:pt idx="8">
                  <c:v>6</c:v>
                </c:pt>
                <c:pt idx="9">
                  <c:v>4</c:v>
                </c:pt>
                <c:pt idx="10">
                  <c:v>30</c:v>
                </c:pt>
                <c:pt idx="11">
                  <c:v>22</c:v>
                </c:pt>
                <c:pt idx="12">
                  <c:v>31</c:v>
                </c:pt>
                <c:pt idx="13">
                  <c:v>49</c:v>
                </c:pt>
                <c:pt idx="14">
                  <c:v>54</c:v>
                </c:pt>
                <c:pt idx="15">
                  <c:v>64</c:v>
                </c:pt>
                <c:pt idx="16">
                  <c:v>166</c:v>
                </c:pt>
                <c:pt idx="17">
                  <c:v>200</c:v>
                </c:pt>
                <c:pt idx="18">
                  <c:v>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5BB-42BE-9DDC-B585C8F36049}"/>
            </c:ext>
          </c:extLst>
        </c:ser>
        <c:ser>
          <c:idx val="5"/>
          <c:order val="5"/>
          <c:tx>
            <c:strRef>
              <c:f>'CIty Permits 2000-18'!$A$8</c:f>
              <c:strCache>
                <c:ptCount val="1"/>
                <c:pt idx="0">
                  <c:v>Other Wash. Co.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'CIty Permits 2000-18'!$B$2:$T$2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'CIty Permits 2000-18'!$B$8:$T$8</c:f>
              <c:numCache>
                <c:formatCode>General</c:formatCode>
                <c:ptCount val="19"/>
                <c:pt idx="0">
                  <c:v>137</c:v>
                </c:pt>
                <c:pt idx="1">
                  <c:v>124</c:v>
                </c:pt>
                <c:pt idx="2">
                  <c:v>116</c:v>
                </c:pt>
                <c:pt idx="3">
                  <c:v>104</c:v>
                </c:pt>
                <c:pt idx="4">
                  <c:v>136</c:v>
                </c:pt>
                <c:pt idx="5">
                  <c:v>176</c:v>
                </c:pt>
                <c:pt idx="6">
                  <c:v>103</c:v>
                </c:pt>
                <c:pt idx="7">
                  <c:v>91</c:v>
                </c:pt>
                <c:pt idx="8">
                  <c:v>47</c:v>
                </c:pt>
                <c:pt idx="9">
                  <c:v>23</c:v>
                </c:pt>
                <c:pt idx="10">
                  <c:v>27</c:v>
                </c:pt>
                <c:pt idx="11">
                  <c:v>19</c:v>
                </c:pt>
                <c:pt idx="12">
                  <c:v>22</c:v>
                </c:pt>
                <c:pt idx="13">
                  <c:v>29</c:v>
                </c:pt>
                <c:pt idx="14">
                  <c:v>44</c:v>
                </c:pt>
                <c:pt idx="15">
                  <c:v>59</c:v>
                </c:pt>
                <c:pt idx="16">
                  <c:v>56</c:v>
                </c:pt>
                <c:pt idx="17">
                  <c:v>87</c:v>
                </c:pt>
                <c:pt idx="18">
                  <c:v>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5BB-42BE-9DDC-B585C8F36049}"/>
            </c:ext>
          </c:extLst>
        </c:ser>
        <c:ser>
          <c:idx val="6"/>
          <c:order val="6"/>
          <c:tx>
            <c:strRef>
              <c:f>'CIty Permits 2000-18'!$A$9</c:f>
              <c:strCache>
                <c:ptCount val="1"/>
                <c:pt idx="0">
                  <c:v>La Verkin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'CIty Permits 2000-18'!$B$2:$T$2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'CIty Permits 2000-18'!$B$9:$T$9</c:f>
              <c:numCache>
                <c:formatCode>General</c:formatCode>
                <c:ptCount val="19"/>
                <c:pt idx="0">
                  <c:v>21</c:v>
                </c:pt>
                <c:pt idx="1">
                  <c:v>18</c:v>
                </c:pt>
                <c:pt idx="2">
                  <c:v>30</c:v>
                </c:pt>
                <c:pt idx="3">
                  <c:v>50</c:v>
                </c:pt>
                <c:pt idx="4">
                  <c:v>74</c:v>
                </c:pt>
                <c:pt idx="5">
                  <c:v>106</c:v>
                </c:pt>
                <c:pt idx="6">
                  <c:v>39</c:v>
                </c:pt>
                <c:pt idx="7">
                  <c:v>37</c:v>
                </c:pt>
                <c:pt idx="8">
                  <c:v>7</c:v>
                </c:pt>
                <c:pt idx="9">
                  <c:v>8</c:v>
                </c:pt>
                <c:pt idx="10">
                  <c:v>7</c:v>
                </c:pt>
                <c:pt idx="11">
                  <c:v>5</c:v>
                </c:pt>
                <c:pt idx="12">
                  <c:v>2</c:v>
                </c:pt>
                <c:pt idx="13">
                  <c:v>13</c:v>
                </c:pt>
                <c:pt idx="14">
                  <c:v>13</c:v>
                </c:pt>
                <c:pt idx="15">
                  <c:v>13</c:v>
                </c:pt>
                <c:pt idx="16">
                  <c:v>23</c:v>
                </c:pt>
                <c:pt idx="17">
                  <c:v>37</c:v>
                </c:pt>
                <c:pt idx="18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5BB-42BE-9DDC-B585C8F36049}"/>
            </c:ext>
          </c:extLst>
        </c:ser>
        <c:ser>
          <c:idx val="7"/>
          <c:order val="7"/>
          <c:tx>
            <c:strRef>
              <c:f>'CIty Permits 2000-18'!$A$10</c:f>
              <c:strCache>
                <c:ptCount val="1"/>
                <c:pt idx="0">
                  <c:v>Leeds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'CIty Permits 2000-18'!$B$2:$T$2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'CIty Permits 2000-18'!$B$10:$T$10</c:f>
              <c:numCache>
                <c:formatCode>General</c:formatCode>
                <c:ptCount val="19"/>
                <c:pt idx="0">
                  <c:v>10</c:v>
                </c:pt>
                <c:pt idx="1">
                  <c:v>7</c:v>
                </c:pt>
                <c:pt idx="2">
                  <c:v>5</c:v>
                </c:pt>
                <c:pt idx="3">
                  <c:v>5</c:v>
                </c:pt>
                <c:pt idx="4">
                  <c:v>9</c:v>
                </c:pt>
                <c:pt idx="5">
                  <c:v>15</c:v>
                </c:pt>
                <c:pt idx="6">
                  <c:v>15</c:v>
                </c:pt>
                <c:pt idx="7">
                  <c:v>3</c:v>
                </c:pt>
                <c:pt idx="8">
                  <c:v>5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12</c:v>
                </c:pt>
                <c:pt idx="14">
                  <c:v>9</c:v>
                </c:pt>
                <c:pt idx="15">
                  <c:v>3</c:v>
                </c:pt>
                <c:pt idx="16">
                  <c:v>0</c:v>
                </c:pt>
                <c:pt idx="17">
                  <c:v>2</c:v>
                </c:pt>
                <c:pt idx="18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5BB-42BE-9DDC-B585C8F36049}"/>
            </c:ext>
          </c:extLst>
        </c:ser>
        <c:ser>
          <c:idx val="8"/>
          <c:order val="8"/>
          <c:tx>
            <c:strRef>
              <c:f>'CIty Permits 2000-18'!$A$11</c:f>
              <c:strCache>
                <c:ptCount val="1"/>
                <c:pt idx="0">
                  <c:v>Enterprise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'CIty Permits 2000-18'!$B$2:$T$2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'CIty Permits 2000-18'!$B$11:$T$11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9</c:v>
                </c:pt>
                <c:pt idx="5">
                  <c:v>32</c:v>
                </c:pt>
                <c:pt idx="6">
                  <c:v>15</c:v>
                </c:pt>
                <c:pt idx="7">
                  <c:v>39</c:v>
                </c:pt>
                <c:pt idx="8">
                  <c:v>9</c:v>
                </c:pt>
                <c:pt idx="9">
                  <c:v>5</c:v>
                </c:pt>
                <c:pt idx="10">
                  <c:v>4</c:v>
                </c:pt>
                <c:pt idx="11">
                  <c:v>2</c:v>
                </c:pt>
                <c:pt idx="12">
                  <c:v>3</c:v>
                </c:pt>
                <c:pt idx="13">
                  <c:v>8</c:v>
                </c:pt>
                <c:pt idx="14">
                  <c:v>7</c:v>
                </c:pt>
                <c:pt idx="15">
                  <c:v>6</c:v>
                </c:pt>
                <c:pt idx="16">
                  <c:v>3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5BB-42BE-9DDC-B585C8F36049}"/>
            </c:ext>
          </c:extLst>
        </c:ser>
        <c:ser>
          <c:idx val="9"/>
          <c:order val="9"/>
          <c:tx>
            <c:strRef>
              <c:f>'CIty Permits 2000-18'!$A$12</c:f>
              <c:strCache>
                <c:ptCount val="1"/>
                <c:pt idx="0">
                  <c:v>Springdale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'CIty Permits 2000-18'!$B$2:$T$2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'CIty Permits 2000-18'!$B$12:$T$12</c:f>
              <c:numCache>
                <c:formatCode>General</c:formatCode>
                <c:ptCount val="19"/>
                <c:pt idx="0">
                  <c:v>7</c:v>
                </c:pt>
                <c:pt idx="1">
                  <c:v>0</c:v>
                </c:pt>
                <c:pt idx="2">
                  <c:v>0</c:v>
                </c:pt>
                <c:pt idx="3">
                  <c:v>4</c:v>
                </c:pt>
                <c:pt idx="4">
                  <c:v>7</c:v>
                </c:pt>
                <c:pt idx="5">
                  <c:v>12</c:v>
                </c:pt>
                <c:pt idx="6">
                  <c:v>3</c:v>
                </c:pt>
                <c:pt idx="7">
                  <c:v>10</c:v>
                </c:pt>
                <c:pt idx="8">
                  <c:v>26</c:v>
                </c:pt>
                <c:pt idx="9">
                  <c:v>5</c:v>
                </c:pt>
                <c:pt idx="10">
                  <c:v>5</c:v>
                </c:pt>
                <c:pt idx="11">
                  <c:v>0</c:v>
                </c:pt>
                <c:pt idx="12">
                  <c:v>2</c:v>
                </c:pt>
                <c:pt idx="13">
                  <c:v>0</c:v>
                </c:pt>
                <c:pt idx="14">
                  <c:v>0</c:v>
                </c:pt>
                <c:pt idx="15">
                  <c:v>4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5BB-42BE-9DDC-B585C8F36049}"/>
            </c:ext>
          </c:extLst>
        </c:ser>
        <c:ser>
          <c:idx val="10"/>
          <c:order val="10"/>
          <c:tx>
            <c:strRef>
              <c:f>'CIty Permits 2000-18'!$A$13</c:f>
              <c:strCache>
                <c:ptCount val="1"/>
                <c:pt idx="0">
                  <c:v>Virgin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'CIty Permits 2000-18'!$B$2:$T$2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'CIty Permits 2000-18'!$B$13:$T$13</c:f>
              <c:numCache>
                <c:formatCode>General</c:formatCode>
                <c:ptCount val="19"/>
                <c:pt idx="0">
                  <c:v>8</c:v>
                </c:pt>
                <c:pt idx="1">
                  <c:v>7</c:v>
                </c:pt>
                <c:pt idx="2">
                  <c:v>8</c:v>
                </c:pt>
                <c:pt idx="3">
                  <c:v>3</c:v>
                </c:pt>
                <c:pt idx="4">
                  <c:v>9</c:v>
                </c:pt>
                <c:pt idx="5">
                  <c:v>7</c:v>
                </c:pt>
                <c:pt idx="6">
                  <c:v>14</c:v>
                </c:pt>
                <c:pt idx="7">
                  <c:v>10</c:v>
                </c:pt>
                <c:pt idx="8">
                  <c:v>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5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45BB-42BE-9DDC-B585C8F360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53148216"/>
        <c:axId val="853152136"/>
      </c:lineChart>
      <c:catAx>
        <c:axId val="853148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en-US"/>
          </a:p>
        </c:txPr>
        <c:crossAx val="853152136"/>
        <c:crosses val="autoZero"/>
        <c:auto val="1"/>
        <c:lblAlgn val="ctr"/>
        <c:lblOffset val="100"/>
        <c:noMultiLvlLbl val="0"/>
      </c:catAx>
      <c:valAx>
        <c:axId val="853152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en-US"/>
          </a:p>
        </c:txPr>
        <c:crossAx val="853148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2717364700120533"/>
          <c:y val="5.2261168046740705E-2"/>
          <c:w val="0.1715231869007604"/>
          <c:h val="0.947738831953259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yriad Pro" panose="020B0503030403020204" pitchFamily="34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'Residential Composition'!$A$22</c:f>
              <c:strCache>
                <c:ptCount val="1"/>
                <c:pt idx="0">
                  <c:v>2018</c:v>
                </c:pt>
              </c:strCache>
            </c:strRef>
          </c:tx>
          <c:dPt>
            <c:idx val="0"/>
            <c:bubble3D val="0"/>
            <c:spPr>
              <a:solidFill>
                <a:srgbClr val="CC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15D-4668-9C44-1A9D8F36FF05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15D-4668-9C44-1A9D8F36FF05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15D-4668-9C44-1A9D8F36FF05}"/>
              </c:ext>
            </c:extLst>
          </c:dPt>
          <c:dPt>
            <c:idx val="3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15D-4668-9C44-1A9D8F36FF05}"/>
              </c:ext>
            </c:extLst>
          </c:dPt>
          <c:dLbls>
            <c:dLbl>
              <c:idx val="0"/>
              <c:layout>
                <c:manualLayout>
                  <c:x val="7.2627553572331124E-2"/>
                  <c:y val="-8.261299131549419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15D-4668-9C44-1A9D8F36FF05}"/>
                </c:ext>
              </c:extLst>
            </c:dLbl>
            <c:dLbl>
              <c:idx val="1"/>
              <c:layout>
                <c:manualLayout>
                  <c:x val="1.989683741962656E-2"/>
                  <c:y val="3.034269732045624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2351046698873"/>
                      <c:h val="0.3595767554715354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15D-4668-9C44-1A9D8F36FF05}"/>
                </c:ext>
              </c:extLst>
            </c:dLbl>
            <c:dLbl>
              <c:idx val="2"/>
              <c:layout>
                <c:manualLayout>
                  <c:x val="-2.5680261011800088E-2"/>
                  <c:y val="2.178215094401992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15D-4668-9C44-1A9D8F36FF05}"/>
                </c:ext>
              </c:extLst>
            </c:dLbl>
            <c:dLbl>
              <c:idx val="3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15D-4668-9C44-1A9D8F36FF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'Residential Composition'!$B$3:$E$3</c:f>
              <c:strCache>
                <c:ptCount val="4"/>
                <c:pt idx="0">
                  <c:v>Detatched Single-Family</c:v>
                </c:pt>
                <c:pt idx="1">
                  <c:v>Condominium, Townhome, Duplex</c:v>
                </c:pt>
                <c:pt idx="2">
                  <c:v>Apartment</c:v>
                </c:pt>
                <c:pt idx="3">
                  <c:v>Other</c:v>
                </c:pt>
              </c:strCache>
            </c:strRef>
          </c:cat>
          <c:val>
            <c:numRef>
              <c:f>'Residential Composition'!$B$22:$E$22</c:f>
              <c:numCache>
                <c:formatCode>0.0%</c:formatCode>
                <c:ptCount val="4"/>
                <c:pt idx="0">
                  <c:v>0.74981329350261394</c:v>
                </c:pt>
                <c:pt idx="1">
                  <c:v>0.13816280806572068</c:v>
                </c:pt>
                <c:pt idx="2">
                  <c:v>9.4100074682598955E-2</c:v>
                </c:pt>
                <c:pt idx="3">
                  <c:v>1.7923823749066467E-2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15D-4668-9C44-1A9D8F36FF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yriad Pro" panose="020B0503030403020204" pitchFamily="34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'Top SFD CIties'!$B$1</c:f>
              <c:strCache>
                <c:ptCount val="1"/>
                <c:pt idx="0">
                  <c:v>SFD </c:v>
                </c:pt>
              </c:strCache>
            </c:strRef>
          </c:tx>
          <c:spPr>
            <a:solidFill>
              <a:srgbClr val="CC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BA2-4979-B5B8-EF1BF3F91DB7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BA2-4979-B5B8-EF1BF3F91DB7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BA2-4979-B5B8-EF1BF3F91DB7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BA2-4979-B5B8-EF1BF3F91DB7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BA2-4979-B5B8-EF1BF3F91DB7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BA2-4979-B5B8-EF1BF3F91DB7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BA2-4979-B5B8-EF1BF3F91DB7}"/>
              </c:ext>
            </c:extLst>
          </c:dPt>
          <c:cat>
            <c:strRef>
              <c:f>'Top SFD CIties'!$A$2:$A$11</c:f>
              <c:strCache>
                <c:ptCount val="10"/>
                <c:pt idx="0">
                  <c:v>St. George</c:v>
                </c:pt>
                <c:pt idx="1">
                  <c:v>South Jordan</c:v>
                </c:pt>
                <c:pt idx="2">
                  <c:v>Lehi</c:v>
                </c:pt>
                <c:pt idx="3">
                  <c:v>Herriman</c:v>
                </c:pt>
                <c:pt idx="4">
                  <c:v>Washington</c:v>
                </c:pt>
                <c:pt idx="5">
                  <c:v>Saratoga Springs</c:v>
                </c:pt>
                <c:pt idx="6">
                  <c:v>Eagle Mountain</c:v>
                </c:pt>
                <c:pt idx="7">
                  <c:v>West Jordan</c:v>
                </c:pt>
                <c:pt idx="8">
                  <c:v>Layton</c:v>
                </c:pt>
                <c:pt idx="9">
                  <c:v>Hurricane</c:v>
                </c:pt>
              </c:strCache>
            </c:strRef>
          </c:cat>
          <c:val>
            <c:numRef>
              <c:f>'Top SFD CIties'!$B$2:$B$11</c:f>
              <c:numCache>
                <c:formatCode>#,##0</c:formatCode>
                <c:ptCount val="10"/>
                <c:pt idx="0">
                  <c:v>5504</c:v>
                </c:pt>
                <c:pt idx="1">
                  <c:v>4751</c:v>
                </c:pt>
                <c:pt idx="2">
                  <c:v>4406</c:v>
                </c:pt>
                <c:pt idx="3">
                  <c:v>3852</c:v>
                </c:pt>
                <c:pt idx="4">
                  <c:v>3066</c:v>
                </c:pt>
                <c:pt idx="5">
                  <c:v>2882</c:v>
                </c:pt>
                <c:pt idx="6">
                  <c:v>2628</c:v>
                </c:pt>
                <c:pt idx="7">
                  <c:v>2275</c:v>
                </c:pt>
                <c:pt idx="8">
                  <c:v>2088</c:v>
                </c:pt>
                <c:pt idx="9">
                  <c:v>1960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BA2-4979-B5B8-EF1BF3F91D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3149000"/>
        <c:axId val="853151352"/>
      </c:barChart>
      <c:catAx>
        <c:axId val="853149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3151352"/>
        <c:crosses val="autoZero"/>
        <c:auto val="1"/>
        <c:lblAlgn val="ctr"/>
        <c:lblOffset val="100"/>
        <c:noMultiLvlLbl val="0"/>
      </c:catAx>
      <c:valAx>
        <c:axId val="853151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3149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Female - 2015</c:v>
                </c:pt>
              </c:strCache>
            </c:strRef>
          </c:tx>
          <c:spPr>
            <a:solidFill>
              <a:srgbClr val="ABA89E"/>
            </a:solidFill>
            <a:ln w="3175">
              <a:noFill/>
            </a:ln>
          </c:spPr>
          <c:invertIfNegative val="0"/>
          <c:cat>
            <c:numRef>
              <c:f>Sheet1!$A$2:$A$102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cat>
          <c:val>
            <c:numRef>
              <c:f>Sheet1!$B$2:$B$102</c:f>
              <c:numCache>
                <c:formatCode>#,##0</c:formatCode>
                <c:ptCount val="101"/>
                <c:pt idx="0">
                  <c:v>25044.32</c:v>
                </c:pt>
                <c:pt idx="1">
                  <c:v>24955.93</c:v>
                </c:pt>
                <c:pt idx="2">
                  <c:v>25444.66</c:v>
                </c:pt>
                <c:pt idx="3">
                  <c:v>24846.61</c:v>
                </c:pt>
                <c:pt idx="4">
                  <c:v>25669.37</c:v>
                </c:pt>
                <c:pt idx="5">
                  <c:v>26312.87</c:v>
                </c:pt>
                <c:pt idx="6">
                  <c:v>26392.93</c:v>
                </c:pt>
                <c:pt idx="7">
                  <c:v>26438.89</c:v>
                </c:pt>
                <c:pt idx="8">
                  <c:v>26138.959999999999</c:v>
                </c:pt>
                <c:pt idx="9">
                  <c:v>25761.919999999998</c:v>
                </c:pt>
                <c:pt idx="10">
                  <c:v>25629.21</c:v>
                </c:pt>
                <c:pt idx="11">
                  <c:v>25320.84</c:v>
                </c:pt>
                <c:pt idx="12">
                  <c:v>25003.11</c:v>
                </c:pt>
                <c:pt idx="13">
                  <c:v>24354.77</c:v>
                </c:pt>
                <c:pt idx="14">
                  <c:v>24224.36</c:v>
                </c:pt>
                <c:pt idx="15">
                  <c:v>23949.65</c:v>
                </c:pt>
                <c:pt idx="16" formatCode="General">
                  <c:v>23338.68</c:v>
                </c:pt>
                <c:pt idx="17" formatCode="General">
                  <c:v>22520.46</c:v>
                </c:pt>
                <c:pt idx="18">
                  <c:v>22072.959999999999</c:v>
                </c:pt>
                <c:pt idx="19">
                  <c:v>18713.34</c:v>
                </c:pt>
                <c:pt idx="20">
                  <c:v>19574.650000000001</c:v>
                </c:pt>
                <c:pt idx="21">
                  <c:v>20458.54</c:v>
                </c:pt>
                <c:pt idx="22">
                  <c:v>21085.119999999999</c:v>
                </c:pt>
                <c:pt idx="23">
                  <c:v>22416.58</c:v>
                </c:pt>
                <c:pt idx="24">
                  <c:v>24086.42</c:v>
                </c:pt>
                <c:pt idx="25">
                  <c:v>24061.56</c:v>
                </c:pt>
                <c:pt idx="26">
                  <c:v>24018.720000000001</c:v>
                </c:pt>
                <c:pt idx="27">
                  <c:v>22959.46</c:v>
                </c:pt>
                <c:pt idx="28">
                  <c:v>22673.77</c:v>
                </c:pt>
                <c:pt idx="29">
                  <c:v>22751.98</c:v>
                </c:pt>
                <c:pt idx="30">
                  <c:v>22506.68</c:v>
                </c:pt>
                <c:pt idx="31">
                  <c:v>22147.47</c:v>
                </c:pt>
                <c:pt idx="32">
                  <c:v>22532.18</c:v>
                </c:pt>
                <c:pt idx="33">
                  <c:v>22795.81</c:v>
                </c:pt>
                <c:pt idx="34">
                  <c:v>22875.3</c:v>
                </c:pt>
                <c:pt idx="35">
                  <c:v>23025.85</c:v>
                </c:pt>
                <c:pt idx="36">
                  <c:v>22050.34</c:v>
                </c:pt>
                <c:pt idx="37">
                  <c:v>21851.99</c:v>
                </c:pt>
                <c:pt idx="38">
                  <c:v>21074.240000000002</c:v>
                </c:pt>
                <c:pt idx="39">
                  <c:v>19896.509999999998</c:v>
                </c:pt>
                <c:pt idx="40">
                  <c:v>19051.939999999999</c:v>
                </c:pt>
                <c:pt idx="41">
                  <c:v>18051.8</c:v>
                </c:pt>
                <c:pt idx="42">
                  <c:v>17456.080000000002</c:v>
                </c:pt>
                <c:pt idx="43">
                  <c:v>17256.59</c:v>
                </c:pt>
                <c:pt idx="44">
                  <c:v>17391.830000000002</c:v>
                </c:pt>
                <c:pt idx="45">
                  <c:v>16935.09</c:v>
                </c:pt>
                <c:pt idx="46">
                  <c:v>15927.52</c:v>
                </c:pt>
                <c:pt idx="47">
                  <c:v>15044.22</c:v>
                </c:pt>
                <c:pt idx="48">
                  <c:v>14704.97</c:v>
                </c:pt>
                <c:pt idx="49">
                  <c:v>14423.59</c:v>
                </c:pt>
                <c:pt idx="50">
                  <c:v>14847.05</c:v>
                </c:pt>
                <c:pt idx="51">
                  <c:v>15285.74</c:v>
                </c:pt>
                <c:pt idx="52">
                  <c:v>15712.03</c:v>
                </c:pt>
                <c:pt idx="53">
                  <c:v>15753.23</c:v>
                </c:pt>
                <c:pt idx="54">
                  <c:v>15940.62</c:v>
                </c:pt>
                <c:pt idx="55">
                  <c:v>15945.67</c:v>
                </c:pt>
                <c:pt idx="56">
                  <c:v>15584.14</c:v>
                </c:pt>
                <c:pt idx="57">
                  <c:v>15445.44</c:v>
                </c:pt>
                <c:pt idx="58">
                  <c:v>15154.32</c:v>
                </c:pt>
                <c:pt idx="59">
                  <c:v>14845.23</c:v>
                </c:pt>
                <c:pt idx="60">
                  <c:v>14515.14</c:v>
                </c:pt>
                <c:pt idx="61">
                  <c:v>14052.67</c:v>
                </c:pt>
                <c:pt idx="62">
                  <c:v>13614.33</c:v>
                </c:pt>
                <c:pt idx="63">
                  <c:v>12922.99</c:v>
                </c:pt>
                <c:pt idx="64">
                  <c:v>12220.58</c:v>
                </c:pt>
                <c:pt idx="65">
                  <c:v>11875.91</c:v>
                </c:pt>
                <c:pt idx="66">
                  <c:v>11380.49</c:v>
                </c:pt>
                <c:pt idx="67">
                  <c:v>11223.68</c:v>
                </c:pt>
                <c:pt idx="68">
                  <c:v>10811.7</c:v>
                </c:pt>
                <c:pt idx="69">
                  <c:v>8863.5869999999995</c:v>
                </c:pt>
                <c:pt idx="70">
                  <c:v>8422.0920000000006</c:v>
                </c:pt>
                <c:pt idx="71">
                  <c:v>8641.4639999999999</c:v>
                </c:pt>
                <c:pt idx="72">
                  <c:v>8318.4969999999994</c:v>
                </c:pt>
                <c:pt idx="73">
                  <c:v>7376.61</c:v>
                </c:pt>
                <c:pt idx="74">
                  <c:v>6764.9970000000003</c:v>
                </c:pt>
                <c:pt idx="75">
                  <c:v>6343.75</c:v>
                </c:pt>
                <c:pt idx="76">
                  <c:v>5876.9790000000003</c:v>
                </c:pt>
                <c:pt idx="77">
                  <c:v>5576.1030000000001</c:v>
                </c:pt>
                <c:pt idx="78">
                  <c:v>5274.0839999999998</c:v>
                </c:pt>
                <c:pt idx="79">
                  <c:v>5014.9189999999999</c:v>
                </c:pt>
                <c:pt idx="80">
                  <c:v>4764.96</c:v>
                </c:pt>
                <c:pt idx="81">
                  <c:v>4280.7790000000005</c:v>
                </c:pt>
                <c:pt idx="82">
                  <c:v>4040.8609999999999</c:v>
                </c:pt>
                <c:pt idx="83">
                  <c:v>3748.1860000000001</c:v>
                </c:pt>
                <c:pt idx="84">
                  <c:v>3532.7820000000002</c:v>
                </c:pt>
                <c:pt idx="85">
                  <c:v>3300.143</c:v>
                </c:pt>
                <c:pt idx="86">
                  <c:v>3006.3870000000002</c:v>
                </c:pt>
                <c:pt idx="87">
                  <c:v>2665.4490000000001</c:v>
                </c:pt>
                <c:pt idx="88">
                  <c:v>2435.64</c:v>
                </c:pt>
                <c:pt idx="89">
                  <c:v>2139.3829999999998</c:v>
                </c:pt>
                <c:pt idx="90">
                  <c:v>1925.09</c:v>
                </c:pt>
                <c:pt idx="91">
                  <c:v>1650.8620000000001</c:v>
                </c:pt>
                <c:pt idx="92">
                  <c:v>1328.3610000000001</c:v>
                </c:pt>
                <c:pt idx="93">
                  <c:v>1114.144</c:v>
                </c:pt>
                <c:pt idx="94">
                  <c:v>881.71569999999997</c:v>
                </c:pt>
                <c:pt idx="95">
                  <c:v>662.91959999999995</c:v>
                </c:pt>
                <c:pt idx="96">
                  <c:v>490.48270000000002</c:v>
                </c:pt>
                <c:pt idx="97">
                  <c:v>362.43360000000001</c:v>
                </c:pt>
                <c:pt idx="98">
                  <c:v>251.24889999999999</c:v>
                </c:pt>
                <c:pt idx="99">
                  <c:v>167.3767</c:v>
                </c:pt>
                <c:pt idx="100">
                  <c:v>251.12790000000001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4B-4A1D-ADCC-824FE9497B9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 - 2015</c:v>
                </c:pt>
              </c:strCache>
            </c:strRef>
          </c:tx>
          <c:spPr>
            <a:solidFill>
              <a:srgbClr val="CC0000"/>
            </a:solidFill>
            <a:ln w="3175">
              <a:solidFill>
                <a:srgbClr val="CC0000"/>
              </a:solidFill>
            </a:ln>
          </c:spPr>
          <c:invertIfNegative val="0"/>
          <c:cat>
            <c:numRef>
              <c:f>Sheet1!$A$2:$A$102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cat>
          <c:val>
            <c:numRef>
              <c:f>Sheet1!$C$2:$C$102</c:f>
              <c:numCache>
                <c:formatCode>General</c:formatCode>
                <c:ptCount val="101"/>
                <c:pt idx="0">
                  <c:v>-26296.5</c:v>
                </c:pt>
                <c:pt idx="1">
                  <c:v>-26162.6</c:v>
                </c:pt>
                <c:pt idx="2">
                  <c:v>-26673.7</c:v>
                </c:pt>
                <c:pt idx="3">
                  <c:v>-26044.400000000001</c:v>
                </c:pt>
                <c:pt idx="4">
                  <c:v>-26906.2</c:v>
                </c:pt>
                <c:pt idx="5">
                  <c:v>-27572.400000000001</c:v>
                </c:pt>
                <c:pt idx="6">
                  <c:v>-27551.4</c:v>
                </c:pt>
                <c:pt idx="7">
                  <c:v>-27783.7</c:v>
                </c:pt>
                <c:pt idx="8">
                  <c:v>-27982.6</c:v>
                </c:pt>
                <c:pt idx="9">
                  <c:v>-27342.2</c:v>
                </c:pt>
                <c:pt idx="10">
                  <c:v>-26931.4</c:v>
                </c:pt>
                <c:pt idx="11">
                  <c:v>-26472.7</c:v>
                </c:pt>
                <c:pt idx="12">
                  <c:v>-26195.7</c:v>
                </c:pt>
                <c:pt idx="13">
                  <c:v>-25558.5</c:v>
                </c:pt>
                <c:pt idx="14">
                  <c:v>-25340.5</c:v>
                </c:pt>
                <c:pt idx="15">
                  <c:v>-25340.2</c:v>
                </c:pt>
                <c:pt idx="16">
                  <c:v>-24443.3</c:v>
                </c:pt>
                <c:pt idx="17">
                  <c:v>-23897</c:v>
                </c:pt>
                <c:pt idx="18">
                  <c:v>-18249.5</c:v>
                </c:pt>
                <c:pt idx="19">
                  <c:v>-17354.7</c:v>
                </c:pt>
                <c:pt idx="20">
                  <c:v>-19331</c:v>
                </c:pt>
                <c:pt idx="21">
                  <c:v>-21077.8</c:v>
                </c:pt>
                <c:pt idx="22">
                  <c:v>-22404.400000000001</c:v>
                </c:pt>
                <c:pt idx="23">
                  <c:v>-23222.7</c:v>
                </c:pt>
                <c:pt idx="24">
                  <c:v>-26211.200000000001</c:v>
                </c:pt>
                <c:pt idx="25">
                  <c:v>-24859</c:v>
                </c:pt>
                <c:pt idx="26">
                  <c:v>-23309.4</c:v>
                </c:pt>
                <c:pt idx="27">
                  <c:v>-23988.1</c:v>
                </c:pt>
                <c:pt idx="28">
                  <c:v>-24578.400000000001</c:v>
                </c:pt>
                <c:pt idx="29">
                  <c:v>-24894.7</c:v>
                </c:pt>
                <c:pt idx="30">
                  <c:v>-24786.1</c:v>
                </c:pt>
                <c:pt idx="31">
                  <c:v>-23789.1</c:v>
                </c:pt>
                <c:pt idx="32">
                  <c:v>-23969.8</c:v>
                </c:pt>
                <c:pt idx="33">
                  <c:v>-23817.8</c:v>
                </c:pt>
                <c:pt idx="34">
                  <c:v>-23773.1</c:v>
                </c:pt>
                <c:pt idx="35">
                  <c:v>-23831</c:v>
                </c:pt>
                <c:pt idx="36">
                  <c:v>-23067</c:v>
                </c:pt>
                <c:pt idx="37">
                  <c:v>-22738.5</c:v>
                </c:pt>
                <c:pt idx="38">
                  <c:v>-21996.7</c:v>
                </c:pt>
                <c:pt idx="39">
                  <c:v>-20787</c:v>
                </c:pt>
                <c:pt idx="40">
                  <c:v>-19763</c:v>
                </c:pt>
                <c:pt idx="41">
                  <c:v>-18571.8</c:v>
                </c:pt>
                <c:pt idx="42">
                  <c:v>-17916.7</c:v>
                </c:pt>
                <c:pt idx="43">
                  <c:v>-17880.400000000001</c:v>
                </c:pt>
                <c:pt idx="44">
                  <c:v>-18059.400000000001</c:v>
                </c:pt>
                <c:pt idx="45">
                  <c:v>-17718.2</c:v>
                </c:pt>
                <c:pt idx="46">
                  <c:v>-16314.3</c:v>
                </c:pt>
                <c:pt idx="47">
                  <c:v>-15669.2</c:v>
                </c:pt>
                <c:pt idx="48">
                  <c:v>-15345.5</c:v>
                </c:pt>
                <c:pt idx="49">
                  <c:v>-14847.9</c:v>
                </c:pt>
                <c:pt idx="50">
                  <c:v>-15096.6</c:v>
                </c:pt>
                <c:pt idx="51">
                  <c:v>-15282.8</c:v>
                </c:pt>
                <c:pt idx="52">
                  <c:v>-15613.2</c:v>
                </c:pt>
                <c:pt idx="53">
                  <c:v>-15709.5</c:v>
                </c:pt>
                <c:pt idx="54">
                  <c:v>-15634.4</c:v>
                </c:pt>
                <c:pt idx="55">
                  <c:v>-15702.8</c:v>
                </c:pt>
                <c:pt idx="56">
                  <c:v>-15145.2</c:v>
                </c:pt>
                <c:pt idx="57">
                  <c:v>-15082.1</c:v>
                </c:pt>
                <c:pt idx="58">
                  <c:v>-14866.9</c:v>
                </c:pt>
                <c:pt idx="59">
                  <c:v>-14458.3</c:v>
                </c:pt>
                <c:pt idx="60">
                  <c:v>-14164.4</c:v>
                </c:pt>
                <c:pt idx="61">
                  <c:v>-13686.5</c:v>
                </c:pt>
                <c:pt idx="62">
                  <c:v>-13123.5</c:v>
                </c:pt>
                <c:pt idx="63">
                  <c:v>-12415.7</c:v>
                </c:pt>
                <c:pt idx="64">
                  <c:v>-11633.3</c:v>
                </c:pt>
                <c:pt idx="65">
                  <c:v>-11182.9</c:v>
                </c:pt>
                <c:pt idx="66">
                  <c:v>-10751.1</c:v>
                </c:pt>
                <c:pt idx="67">
                  <c:v>-10619.5</c:v>
                </c:pt>
                <c:pt idx="68">
                  <c:v>-10118.5</c:v>
                </c:pt>
                <c:pt idx="69">
                  <c:v>-8155.5</c:v>
                </c:pt>
                <c:pt idx="70">
                  <c:v>-7550.58</c:v>
                </c:pt>
                <c:pt idx="71">
                  <c:v>-7667.44</c:v>
                </c:pt>
                <c:pt idx="72">
                  <c:v>-7373.58</c:v>
                </c:pt>
                <c:pt idx="73">
                  <c:v>-6571.03</c:v>
                </c:pt>
                <c:pt idx="74">
                  <c:v>-5879.21</c:v>
                </c:pt>
                <c:pt idx="75">
                  <c:v>-5423.26</c:v>
                </c:pt>
                <c:pt idx="76">
                  <c:v>-5140.38</c:v>
                </c:pt>
                <c:pt idx="77">
                  <c:v>-4817.53</c:v>
                </c:pt>
                <c:pt idx="78">
                  <c:v>-4382.43</c:v>
                </c:pt>
                <c:pt idx="79">
                  <c:v>-4119.2700000000004</c:v>
                </c:pt>
                <c:pt idx="80">
                  <c:v>-3869.61</c:v>
                </c:pt>
                <c:pt idx="81">
                  <c:v>-3472.84</c:v>
                </c:pt>
                <c:pt idx="82">
                  <c:v>-3151.09</c:v>
                </c:pt>
                <c:pt idx="83">
                  <c:v>-2952.6</c:v>
                </c:pt>
                <c:pt idx="84">
                  <c:v>-2758.3</c:v>
                </c:pt>
                <c:pt idx="85">
                  <c:v>-2459.31</c:v>
                </c:pt>
                <c:pt idx="86">
                  <c:v>-2202.54</c:v>
                </c:pt>
                <c:pt idx="87">
                  <c:v>-1946.66</c:v>
                </c:pt>
                <c:pt idx="88">
                  <c:v>-1657.16</c:v>
                </c:pt>
                <c:pt idx="89">
                  <c:v>-1461.04</c:v>
                </c:pt>
                <c:pt idx="90">
                  <c:v>-1177.07</c:v>
                </c:pt>
                <c:pt idx="91">
                  <c:v>-975.14099999999996</c:v>
                </c:pt>
                <c:pt idx="92">
                  <c:v>-756.17</c:v>
                </c:pt>
                <c:pt idx="93">
                  <c:v>-614.92700000000002</c:v>
                </c:pt>
                <c:pt idx="94">
                  <c:v>-481.51299999999998</c:v>
                </c:pt>
                <c:pt idx="95">
                  <c:v>-343.62700000000001</c:v>
                </c:pt>
                <c:pt idx="96">
                  <c:v>-234.86</c:v>
                </c:pt>
                <c:pt idx="97">
                  <c:v>-168.79300000000001</c:v>
                </c:pt>
                <c:pt idx="98">
                  <c:v>-107.45699999999999</c:v>
                </c:pt>
                <c:pt idx="99">
                  <c:v>-67.101100000000002</c:v>
                </c:pt>
                <c:pt idx="100">
                  <c:v>-86.126499999999993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4B-4A1D-ADCC-824FE9497B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857452880"/>
        <c:axId val="857448960"/>
      </c:barChart>
      <c:catAx>
        <c:axId val="85745288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0"/>
        <c:majorTickMark val="out"/>
        <c:minorTickMark val="none"/>
        <c:tickLblPos val="none"/>
        <c:spPr>
          <a:ln>
            <a:solidFill>
              <a:srgbClr val="C8C6BF"/>
            </a:solidFill>
          </a:ln>
        </c:spPr>
        <c:crossAx val="857448960"/>
        <c:crosses val="autoZero"/>
        <c:auto val="1"/>
        <c:lblAlgn val="ctr"/>
        <c:lblOffset val="100"/>
        <c:noMultiLvlLbl val="0"/>
      </c:catAx>
      <c:valAx>
        <c:axId val="857448960"/>
        <c:scaling>
          <c:orientation val="minMax"/>
          <c:max val="40000"/>
        </c:scaling>
        <c:delete val="0"/>
        <c:axPos val="b"/>
        <c:numFmt formatCode="#,##0;[Black]#,##0" sourceLinked="0"/>
        <c:majorTickMark val="out"/>
        <c:minorTickMark val="none"/>
        <c:tickLblPos val="none"/>
        <c:crossAx val="857452880"/>
        <c:crosses val="autoZero"/>
        <c:crossBetween val="between"/>
      </c:valAx>
    </c:plotArea>
    <c:legend>
      <c:legendPos val="tr"/>
      <c:layout>
        <c:manualLayout>
          <c:xMode val="edge"/>
          <c:yMode val="edge"/>
          <c:x val="0"/>
          <c:y val="3.5294122317755881E-2"/>
          <c:w val="1"/>
          <c:h val="6.3093901024799975E-2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 sz="1000" b="0">
          <a:latin typeface="Myriad Pro" panose="020B0503030403020204" pitchFamily="34" charset="0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Female - 1960</c:v>
                </c:pt>
              </c:strCache>
            </c:strRef>
          </c:tx>
          <c:spPr>
            <a:solidFill>
              <a:srgbClr val="C8C6BF"/>
            </a:solidFill>
            <a:ln w="3175">
              <a:solidFill>
                <a:srgbClr val="C8C6BF"/>
              </a:solidFill>
            </a:ln>
          </c:spPr>
          <c:invertIfNegative val="0"/>
          <c:cat>
            <c:strRef>
              <c:f>Sheet1!$A$2:$A$102</c:f>
              <c:strCach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100+</c:v>
                </c:pt>
              </c:strCache>
            </c:strRef>
          </c:cat>
          <c:val>
            <c:numRef>
              <c:f>Sheet1!$B$2:$B$102</c:f>
              <c:numCache>
                <c:formatCode>#,##0</c:formatCode>
                <c:ptCount val="101"/>
                <c:pt idx="0">
                  <c:v>12665</c:v>
                </c:pt>
                <c:pt idx="1">
                  <c:v>12435</c:v>
                </c:pt>
                <c:pt idx="2">
                  <c:v>12603</c:v>
                </c:pt>
                <c:pt idx="3">
                  <c:v>12350</c:v>
                </c:pt>
                <c:pt idx="4">
                  <c:v>11860</c:v>
                </c:pt>
                <c:pt idx="5">
                  <c:v>12066</c:v>
                </c:pt>
                <c:pt idx="6">
                  <c:v>11380</c:v>
                </c:pt>
                <c:pt idx="7">
                  <c:v>11499</c:v>
                </c:pt>
                <c:pt idx="8">
                  <c:v>10581</c:v>
                </c:pt>
                <c:pt idx="9">
                  <c:v>9915</c:v>
                </c:pt>
                <c:pt idx="10">
                  <c:v>9829</c:v>
                </c:pt>
                <c:pt idx="11">
                  <c:v>9713</c:v>
                </c:pt>
                <c:pt idx="12">
                  <c:v>10022</c:v>
                </c:pt>
                <c:pt idx="13">
                  <c:v>8988</c:v>
                </c:pt>
                <c:pt idx="14">
                  <c:v>7383</c:v>
                </c:pt>
                <c:pt idx="15">
                  <c:v>7464</c:v>
                </c:pt>
                <c:pt idx="16" formatCode="General">
                  <c:v>8154</c:v>
                </c:pt>
                <c:pt idx="17" formatCode="General">
                  <c:v>8030</c:v>
                </c:pt>
                <c:pt idx="18">
                  <c:v>7903</c:v>
                </c:pt>
                <c:pt idx="19">
                  <c:v>7354</c:v>
                </c:pt>
                <c:pt idx="20">
                  <c:v>7014</c:v>
                </c:pt>
                <c:pt idx="21">
                  <c:v>6974</c:v>
                </c:pt>
                <c:pt idx="22">
                  <c:v>6190</c:v>
                </c:pt>
                <c:pt idx="23">
                  <c:v>6180</c:v>
                </c:pt>
                <c:pt idx="24">
                  <c:v>5985</c:v>
                </c:pt>
                <c:pt idx="25">
                  <c:v>5854</c:v>
                </c:pt>
                <c:pt idx="26">
                  <c:v>5763</c:v>
                </c:pt>
                <c:pt idx="27">
                  <c:v>5497</c:v>
                </c:pt>
                <c:pt idx="28">
                  <c:v>5474</c:v>
                </c:pt>
                <c:pt idx="29">
                  <c:v>5792</c:v>
                </c:pt>
                <c:pt idx="30">
                  <c:v>5514</c:v>
                </c:pt>
                <c:pt idx="31">
                  <c:v>5500</c:v>
                </c:pt>
                <c:pt idx="32">
                  <c:v>5771</c:v>
                </c:pt>
                <c:pt idx="33">
                  <c:v>5187</c:v>
                </c:pt>
                <c:pt idx="34">
                  <c:v>5368</c:v>
                </c:pt>
                <c:pt idx="35">
                  <c:v>5814</c:v>
                </c:pt>
                <c:pt idx="36">
                  <c:v>5487</c:v>
                </c:pt>
                <c:pt idx="37">
                  <c:v>5447</c:v>
                </c:pt>
                <c:pt idx="38">
                  <c:v>5300</c:v>
                </c:pt>
                <c:pt idx="39">
                  <c:v>5313</c:v>
                </c:pt>
                <c:pt idx="40">
                  <c:v>5437</c:v>
                </c:pt>
                <c:pt idx="41">
                  <c:v>5329</c:v>
                </c:pt>
                <c:pt idx="42">
                  <c:v>4977</c:v>
                </c:pt>
                <c:pt idx="43">
                  <c:v>4810</c:v>
                </c:pt>
                <c:pt idx="44">
                  <c:v>4709</c:v>
                </c:pt>
                <c:pt idx="45">
                  <c:v>4793</c:v>
                </c:pt>
                <c:pt idx="46">
                  <c:v>4623</c:v>
                </c:pt>
                <c:pt idx="47">
                  <c:v>4575</c:v>
                </c:pt>
                <c:pt idx="48">
                  <c:v>4319</c:v>
                </c:pt>
                <c:pt idx="49">
                  <c:v>4195</c:v>
                </c:pt>
                <c:pt idx="50">
                  <c:v>3954</c:v>
                </c:pt>
                <c:pt idx="51">
                  <c:v>3788</c:v>
                </c:pt>
                <c:pt idx="52">
                  <c:v>3947</c:v>
                </c:pt>
                <c:pt idx="53">
                  <c:v>3648</c:v>
                </c:pt>
                <c:pt idx="54">
                  <c:v>3766</c:v>
                </c:pt>
                <c:pt idx="55">
                  <c:v>3515</c:v>
                </c:pt>
                <c:pt idx="56">
                  <c:v>3395</c:v>
                </c:pt>
                <c:pt idx="57">
                  <c:v>3392</c:v>
                </c:pt>
                <c:pt idx="58">
                  <c:v>3003</c:v>
                </c:pt>
                <c:pt idx="59">
                  <c:v>3536</c:v>
                </c:pt>
                <c:pt idx="60">
                  <c:v>2730</c:v>
                </c:pt>
                <c:pt idx="61">
                  <c:v>2736</c:v>
                </c:pt>
                <c:pt idx="62">
                  <c:v>2636</c:v>
                </c:pt>
                <c:pt idx="63">
                  <c:v>2607</c:v>
                </c:pt>
                <c:pt idx="64">
                  <c:v>2617</c:v>
                </c:pt>
                <c:pt idx="65">
                  <c:v>2215</c:v>
                </c:pt>
                <c:pt idx="66">
                  <c:v>2211</c:v>
                </c:pt>
                <c:pt idx="67">
                  <c:v>2355</c:v>
                </c:pt>
                <c:pt idx="68">
                  <c:v>2111</c:v>
                </c:pt>
                <c:pt idx="69">
                  <c:v>1947</c:v>
                </c:pt>
                <c:pt idx="70">
                  <c:v>2025</c:v>
                </c:pt>
                <c:pt idx="71">
                  <c:v>2060</c:v>
                </c:pt>
                <c:pt idx="72">
                  <c:v>1665</c:v>
                </c:pt>
                <c:pt idx="73">
                  <c:v>1616</c:v>
                </c:pt>
                <c:pt idx="74">
                  <c:v>1645</c:v>
                </c:pt>
                <c:pt idx="75">
                  <c:v>1485</c:v>
                </c:pt>
                <c:pt idx="76">
                  <c:v>1370</c:v>
                </c:pt>
                <c:pt idx="77">
                  <c:v>1344</c:v>
                </c:pt>
                <c:pt idx="78">
                  <c:v>1049</c:v>
                </c:pt>
                <c:pt idx="79">
                  <c:v>930</c:v>
                </c:pt>
                <c:pt idx="80">
                  <c:v>899</c:v>
                </c:pt>
                <c:pt idx="81">
                  <c:v>783</c:v>
                </c:pt>
                <c:pt idx="82">
                  <c:v>663</c:v>
                </c:pt>
                <c:pt idx="83">
                  <c:v>527</c:v>
                </c:pt>
                <c:pt idx="84">
                  <c:v>472</c:v>
                </c:pt>
                <c:pt idx="85" formatCode="General">
                  <c:v>1925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3D-4955-BC5B-B564665318B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 - 1960</c:v>
                </c:pt>
              </c:strCache>
            </c:strRef>
          </c:tx>
          <c:spPr>
            <a:solidFill>
              <a:srgbClr val="FF9393"/>
            </a:solidFill>
            <a:ln w="3175">
              <a:solidFill>
                <a:srgbClr val="FF9393"/>
              </a:solidFill>
            </a:ln>
          </c:spPr>
          <c:invertIfNegative val="0"/>
          <c:cat>
            <c:strRef>
              <c:f>Sheet1!$A$2:$A$102</c:f>
              <c:strCach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100+</c:v>
                </c:pt>
              </c:strCache>
            </c:strRef>
          </c:cat>
          <c:val>
            <c:numRef>
              <c:f>Sheet1!$C$2:$C$102</c:f>
              <c:numCache>
                <c:formatCode>General</c:formatCode>
                <c:ptCount val="101"/>
                <c:pt idx="0">
                  <c:v>-13212</c:v>
                </c:pt>
                <c:pt idx="1">
                  <c:v>-13208</c:v>
                </c:pt>
                <c:pt idx="2">
                  <c:v>-12883</c:v>
                </c:pt>
                <c:pt idx="3">
                  <c:v>-12848</c:v>
                </c:pt>
                <c:pt idx="4">
                  <c:v>-12129</c:v>
                </c:pt>
                <c:pt idx="5">
                  <c:v>-12336</c:v>
                </c:pt>
                <c:pt idx="6">
                  <c:v>-12167</c:v>
                </c:pt>
                <c:pt idx="7">
                  <c:v>-12203</c:v>
                </c:pt>
                <c:pt idx="8">
                  <c:v>-11379</c:v>
                </c:pt>
                <c:pt idx="9">
                  <c:v>-10183</c:v>
                </c:pt>
                <c:pt idx="10">
                  <c:v>-10411</c:v>
                </c:pt>
                <c:pt idx="11">
                  <c:v>-9819</c:v>
                </c:pt>
                <c:pt idx="12">
                  <c:v>-10545</c:v>
                </c:pt>
                <c:pt idx="13">
                  <c:v>-9865</c:v>
                </c:pt>
                <c:pt idx="14">
                  <c:v>-7457</c:v>
                </c:pt>
                <c:pt idx="15">
                  <c:v>-8102</c:v>
                </c:pt>
                <c:pt idx="16">
                  <c:v>-8734</c:v>
                </c:pt>
                <c:pt idx="17">
                  <c:v>-7817</c:v>
                </c:pt>
                <c:pt idx="18">
                  <c:v>-6905</c:v>
                </c:pt>
                <c:pt idx="19">
                  <c:v>-6458</c:v>
                </c:pt>
                <c:pt idx="20">
                  <c:v>-5359</c:v>
                </c:pt>
                <c:pt idx="21">
                  <c:v>-5304</c:v>
                </c:pt>
                <c:pt idx="22">
                  <c:v>-5784</c:v>
                </c:pt>
                <c:pt idx="23">
                  <c:v>-5762</c:v>
                </c:pt>
                <c:pt idx="24">
                  <c:v>-5839</c:v>
                </c:pt>
                <c:pt idx="25">
                  <c:v>-5877</c:v>
                </c:pt>
                <c:pt idx="26">
                  <c:v>-5502</c:v>
                </c:pt>
                <c:pt idx="27">
                  <c:v>-5523</c:v>
                </c:pt>
                <c:pt idx="28">
                  <c:v>-5736</c:v>
                </c:pt>
                <c:pt idx="29">
                  <c:v>-5830</c:v>
                </c:pt>
                <c:pt idx="30">
                  <c:v>-5836</c:v>
                </c:pt>
                <c:pt idx="31">
                  <c:v>-5668</c:v>
                </c:pt>
                <c:pt idx="32">
                  <c:v>-5514</c:v>
                </c:pt>
                <c:pt idx="33">
                  <c:v>-5468</c:v>
                </c:pt>
                <c:pt idx="34">
                  <c:v>-5707</c:v>
                </c:pt>
                <c:pt idx="35">
                  <c:v>-5513</c:v>
                </c:pt>
                <c:pt idx="36">
                  <c:v>-5757</c:v>
                </c:pt>
                <c:pt idx="37">
                  <c:v>-4962</c:v>
                </c:pt>
                <c:pt idx="38">
                  <c:v>-5500</c:v>
                </c:pt>
                <c:pt idx="39">
                  <c:v>-5380</c:v>
                </c:pt>
                <c:pt idx="40">
                  <c:v>-5194</c:v>
                </c:pt>
                <c:pt idx="41">
                  <c:v>-5380</c:v>
                </c:pt>
                <c:pt idx="42">
                  <c:v>-5230</c:v>
                </c:pt>
                <c:pt idx="43">
                  <c:v>-4818</c:v>
                </c:pt>
                <c:pt idx="44">
                  <c:v>-4783</c:v>
                </c:pt>
                <c:pt idx="45">
                  <c:v>-5056</c:v>
                </c:pt>
                <c:pt idx="46">
                  <c:v>-4644</c:v>
                </c:pt>
                <c:pt idx="47">
                  <c:v>-4641</c:v>
                </c:pt>
                <c:pt idx="48">
                  <c:v>-4283</c:v>
                </c:pt>
                <c:pt idx="49">
                  <c:v>-4287</c:v>
                </c:pt>
                <c:pt idx="50">
                  <c:v>-4281</c:v>
                </c:pt>
                <c:pt idx="51">
                  <c:v>-4199</c:v>
                </c:pt>
                <c:pt idx="52">
                  <c:v>-3903</c:v>
                </c:pt>
                <c:pt idx="53">
                  <c:v>-3741</c:v>
                </c:pt>
                <c:pt idx="54">
                  <c:v>-3470</c:v>
                </c:pt>
                <c:pt idx="55">
                  <c:v>-3534</c:v>
                </c:pt>
                <c:pt idx="56">
                  <c:v>-3476</c:v>
                </c:pt>
                <c:pt idx="57">
                  <c:v>-3141</c:v>
                </c:pt>
                <c:pt idx="58">
                  <c:v>-3092</c:v>
                </c:pt>
                <c:pt idx="59">
                  <c:v>-3185</c:v>
                </c:pt>
                <c:pt idx="60">
                  <c:v>-3012</c:v>
                </c:pt>
                <c:pt idx="61">
                  <c:v>-2660</c:v>
                </c:pt>
                <c:pt idx="62">
                  <c:v>-2821</c:v>
                </c:pt>
                <c:pt idx="63">
                  <c:v>-2372</c:v>
                </c:pt>
                <c:pt idx="64">
                  <c:v>-2364</c:v>
                </c:pt>
                <c:pt idx="65">
                  <c:v>-2060</c:v>
                </c:pt>
                <c:pt idx="66">
                  <c:v>-2120</c:v>
                </c:pt>
                <c:pt idx="67">
                  <c:v>-2188</c:v>
                </c:pt>
                <c:pt idx="68">
                  <c:v>-1839</c:v>
                </c:pt>
                <c:pt idx="69">
                  <c:v>-1789</c:v>
                </c:pt>
                <c:pt idx="70">
                  <c:v>-1686</c:v>
                </c:pt>
                <c:pt idx="71">
                  <c:v>-1822</c:v>
                </c:pt>
                <c:pt idx="72">
                  <c:v>-1647</c:v>
                </c:pt>
                <c:pt idx="73">
                  <c:v>-1428</c:v>
                </c:pt>
                <c:pt idx="74">
                  <c:v>-1260</c:v>
                </c:pt>
                <c:pt idx="75">
                  <c:v>-1313</c:v>
                </c:pt>
                <c:pt idx="76">
                  <c:v>-1129</c:v>
                </c:pt>
                <c:pt idx="77">
                  <c:v>-992</c:v>
                </c:pt>
                <c:pt idx="78">
                  <c:v>-933</c:v>
                </c:pt>
                <c:pt idx="79">
                  <c:v>-694</c:v>
                </c:pt>
                <c:pt idx="80">
                  <c:v>-696</c:v>
                </c:pt>
                <c:pt idx="81">
                  <c:v>-520</c:v>
                </c:pt>
                <c:pt idx="82">
                  <c:v>-548</c:v>
                </c:pt>
                <c:pt idx="83">
                  <c:v>-393</c:v>
                </c:pt>
                <c:pt idx="84">
                  <c:v>-345</c:v>
                </c:pt>
                <c:pt idx="85" formatCode="#,##0">
                  <c:v>-1224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3D-4955-BC5B-B564665318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857448568"/>
        <c:axId val="857451704"/>
      </c:barChart>
      <c:catAx>
        <c:axId val="85744856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0"/>
        <c:majorTickMark val="out"/>
        <c:minorTickMark val="none"/>
        <c:tickLblPos val="none"/>
        <c:spPr>
          <a:ln>
            <a:solidFill>
              <a:srgbClr val="C8C6BF"/>
            </a:solidFill>
          </a:ln>
        </c:spPr>
        <c:crossAx val="857451704"/>
        <c:crosses val="autoZero"/>
        <c:auto val="1"/>
        <c:lblAlgn val="ctr"/>
        <c:lblOffset val="100"/>
        <c:noMultiLvlLbl val="0"/>
      </c:catAx>
      <c:valAx>
        <c:axId val="857451704"/>
        <c:scaling>
          <c:orientation val="minMax"/>
          <c:max val="40000"/>
          <c:min val="-40000"/>
        </c:scaling>
        <c:delete val="0"/>
        <c:axPos val="b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#,##0;[Black]#,##0" sourceLinked="0"/>
        <c:majorTickMark val="out"/>
        <c:minorTickMark val="none"/>
        <c:tickLblPos val="none"/>
        <c:crossAx val="857448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7.1432087796213559E-2"/>
          <c:w val="0.99830803088035314"/>
          <c:h val="6.4765149456573454E-2"/>
        </c:manualLayout>
      </c:layout>
      <c:overlay val="1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>
          <a:latin typeface="Myriad Pro" panose="020B0503030403020204" pitchFamily="34" charset="0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Female - 2065 Projection</c:v>
                </c:pt>
              </c:strCache>
            </c:strRef>
          </c:tx>
          <c:spPr>
            <a:noFill/>
            <a:ln w="3175">
              <a:solidFill>
                <a:srgbClr val="808080"/>
              </a:solidFill>
            </a:ln>
          </c:spPr>
          <c:invertIfNegative val="0"/>
          <c:cat>
            <c:strRef>
              <c:f>Sheet1!$A$2:$A$102</c:f>
              <c:strCach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100+</c:v>
                </c:pt>
              </c:strCache>
            </c:strRef>
          </c:cat>
          <c:val>
            <c:numRef>
              <c:f>Sheet1!$B$2:$B$102</c:f>
              <c:numCache>
                <c:formatCode>#,##0</c:formatCode>
                <c:ptCount val="101"/>
                <c:pt idx="0">
                  <c:v>37263.9</c:v>
                </c:pt>
                <c:pt idx="1">
                  <c:v>36916.559999999998</c:v>
                </c:pt>
                <c:pt idx="2">
                  <c:v>36727.550000000003</c:v>
                </c:pt>
                <c:pt idx="3">
                  <c:v>36531.919999999998</c:v>
                </c:pt>
                <c:pt idx="4">
                  <c:v>36328</c:v>
                </c:pt>
                <c:pt idx="5">
                  <c:v>36117.919999999998</c:v>
                </c:pt>
                <c:pt idx="6">
                  <c:v>35905.050000000003</c:v>
                </c:pt>
                <c:pt idx="7">
                  <c:v>35693.730000000003</c:v>
                </c:pt>
                <c:pt idx="8">
                  <c:v>35487.519999999997</c:v>
                </c:pt>
                <c:pt idx="9">
                  <c:v>35290.620000000003</c:v>
                </c:pt>
                <c:pt idx="10">
                  <c:v>35107.26</c:v>
                </c:pt>
                <c:pt idx="11">
                  <c:v>34940.42</c:v>
                </c:pt>
                <c:pt idx="12">
                  <c:v>34793.339999999997</c:v>
                </c:pt>
                <c:pt idx="13">
                  <c:v>34668.11</c:v>
                </c:pt>
                <c:pt idx="14">
                  <c:v>34566.199999999997</c:v>
                </c:pt>
                <c:pt idx="15">
                  <c:v>34488.050000000003</c:v>
                </c:pt>
                <c:pt idx="16" formatCode="General">
                  <c:v>34431.78</c:v>
                </c:pt>
                <c:pt idx="17" formatCode="General">
                  <c:v>34395.339999999997</c:v>
                </c:pt>
                <c:pt idx="18">
                  <c:v>34356.79</c:v>
                </c:pt>
                <c:pt idx="19">
                  <c:v>29866.71</c:v>
                </c:pt>
                <c:pt idx="20">
                  <c:v>31749.759999999998</c:v>
                </c:pt>
                <c:pt idx="21">
                  <c:v>34008.129999999997</c:v>
                </c:pt>
                <c:pt idx="22">
                  <c:v>34180.94</c:v>
                </c:pt>
                <c:pt idx="23">
                  <c:v>34280.050000000003</c:v>
                </c:pt>
                <c:pt idx="24">
                  <c:v>34327.1</c:v>
                </c:pt>
                <c:pt idx="25">
                  <c:v>34357.870000000003</c:v>
                </c:pt>
                <c:pt idx="26">
                  <c:v>34341.360000000001</c:v>
                </c:pt>
                <c:pt idx="27">
                  <c:v>34276.86</c:v>
                </c:pt>
                <c:pt idx="28">
                  <c:v>34179.050000000003</c:v>
                </c:pt>
                <c:pt idx="29">
                  <c:v>34042.86</c:v>
                </c:pt>
                <c:pt idx="30">
                  <c:v>33858.17</c:v>
                </c:pt>
                <c:pt idx="31">
                  <c:v>33632.910000000003</c:v>
                </c:pt>
                <c:pt idx="32">
                  <c:v>33375.919999999998</c:v>
                </c:pt>
                <c:pt idx="33">
                  <c:v>33089.519999999997</c:v>
                </c:pt>
                <c:pt idx="34">
                  <c:v>32785.620000000003</c:v>
                </c:pt>
                <c:pt idx="35">
                  <c:v>32476.12</c:v>
                </c:pt>
                <c:pt idx="36">
                  <c:v>32166.38</c:v>
                </c:pt>
                <c:pt idx="37">
                  <c:v>31869.16</c:v>
                </c:pt>
                <c:pt idx="38">
                  <c:v>31594.97</c:v>
                </c:pt>
                <c:pt idx="39">
                  <c:v>31350.43</c:v>
                </c:pt>
                <c:pt idx="40">
                  <c:v>31139.01</c:v>
                </c:pt>
                <c:pt idx="41">
                  <c:v>30969.8</c:v>
                </c:pt>
                <c:pt idx="42">
                  <c:v>30846.81</c:v>
                </c:pt>
                <c:pt idx="43">
                  <c:v>30764.48</c:v>
                </c:pt>
                <c:pt idx="44">
                  <c:v>30711.85</c:v>
                </c:pt>
                <c:pt idx="45">
                  <c:v>30685.75</c:v>
                </c:pt>
                <c:pt idx="46">
                  <c:v>30672.080000000002</c:v>
                </c:pt>
                <c:pt idx="47">
                  <c:v>30640.02</c:v>
                </c:pt>
                <c:pt idx="48">
                  <c:v>30553.59</c:v>
                </c:pt>
                <c:pt idx="49">
                  <c:v>30408.05</c:v>
                </c:pt>
                <c:pt idx="50">
                  <c:v>30117.040000000001</c:v>
                </c:pt>
                <c:pt idx="51">
                  <c:v>30189.1</c:v>
                </c:pt>
                <c:pt idx="52">
                  <c:v>30529.46</c:v>
                </c:pt>
                <c:pt idx="53">
                  <c:v>30083.85</c:v>
                </c:pt>
                <c:pt idx="54">
                  <c:v>30973.58</c:v>
                </c:pt>
                <c:pt idx="55">
                  <c:v>31564.53</c:v>
                </c:pt>
                <c:pt idx="56">
                  <c:v>31584.81</c:v>
                </c:pt>
                <c:pt idx="57">
                  <c:v>31493.91</c:v>
                </c:pt>
                <c:pt idx="58">
                  <c:v>31047.25</c:v>
                </c:pt>
                <c:pt idx="59">
                  <c:v>30558.05</c:v>
                </c:pt>
                <c:pt idx="60">
                  <c:v>30261.9</c:v>
                </c:pt>
                <c:pt idx="61">
                  <c:v>29781.93</c:v>
                </c:pt>
                <c:pt idx="62">
                  <c:v>29229.03</c:v>
                </c:pt>
                <c:pt idx="63">
                  <c:v>28451.59</c:v>
                </c:pt>
                <c:pt idx="64">
                  <c:v>28123.02</c:v>
                </c:pt>
                <c:pt idx="65">
                  <c:v>27578.95</c:v>
                </c:pt>
                <c:pt idx="66">
                  <c:v>26684.51</c:v>
                </c:pt>
                <c:pt idx="67">
                  <c:v>25718.97</c:v>
                </c:pt>
                <c:pt idx="68">
                  <c:v>25359.64</c:v>
                </c:pt>
                <c:pt idx="69">
                  <c:v>25053.38</c:v>
                </c:pt>
                <c:pt idx="70">
                  <c:v>23608.32</c:v>
                </c:pt>
                <c:pt idx="71">
                  <c:v>23678.74</c:v>
                </c:pt>
                <c:pt idx="72">
                  <c:v>23698.19</c:v>
                </c:pt>
                <c:pt idx="73">
                  <c:v>24715.23</c:v>
                </c:pt>
                <c:pt idx="74">
                  <c:v>25769.63</c:v>
                </c:pt>
                <c:pt idx="75">
                  <c:v>25261.47</c:v>
                </c:pt>
                <c:pt idx="76">
                  <c:v>24574.89</c:v>
                </c:pt>
                <c:pt idx="77">
                  <c:v>23168.75</c:v>
                </c:pt>
                <c:pt idx="78">
                  <c:v>22430.49</c:v>
                </c:pt>
                <c:pt idx="79">
                  <c:v>21882.94</c:v>
                </c:pt>
                <c:pt idx="80">
                  <c:v>21027.7</c:v>
                </c:pt>
                <c:pt idx="81">
                  <c:v>20158.259999999998</c:v>
                </c:pt>
                <c:pt idx="82">
                  <c:v>19751.88</c:v>
                </c:pt>
                <c:pt idx="83">
                  <c:v>19151.07</c:v>
                </c:pt>
                <c:pt idx="84">
                  <c:v>18345.46</c:v>
                </c:pt>
                <c:pt idx="85">
                  <c:v>17379.86</c:v>
                </c:pt>
                <c:pt idx="86">
                  <c:v>15787.63</c:v>
                </c:pt>
                <c:pt idx="87">
                  <c:v>14569.15</c:v>
                </c:pt>
                <c:pt idx="88">
                  <c:v>12998.76</c:v>
                </c:pt>
                <c:pt idx="89">
                  <c:v>11316.21</c:v>
                </c:pt>
                <c:pt idx="90">
                  <c:v>9849.8940000000002</c:v>
                </c:pt>
                <c:pt idx="91">
                  <c:v>8432.8060000000005</c:v>
                </c:pt>
                <c:pt idx="92">
                  <c:v>7275.2359999999999</c:v>
                </c:pt>
                <c:pt idx="93">
                  <c:v>6315.4380000000001</c:v>
                </c:pt>
                <c:pt idx="94">
                  <c:v>5445.4219999999996</c:v>
                </c:pt>
                <c:pt idx="95">
                  <c:v>4459.58</c:v>
                </c:pt>
                <c:pt idx="96">
                  <c:v>3484.1370000000002</c:v>
                </c:pt>
                <c:pt idx="97">
                  <c:v>2687.578</c:v>
                </c:pt>
                <c:pt idx="98">
                  <c:v>2083.799</c:v>
                </c:pt>
                <c:pt idx="99">
                  <c:v>1590.4649999999999</c:v>
                </c:pt>
                <c:pt idx="100">
                  <c:v>3895.1840000000002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95-405D-9EFB-6F50E04E4A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 - 2065 Projection</c:v>
                </c:pt>
              </c:strCache>
            </c:strRef>
          </c:tx>
          <c:spPr>
            <a:noFill/>
            <a:ln w="3175">
              <a:solidFill>
                <a:srgbClr val="820C20"/>
              </a:solidFill>
            </a:ln>
          </c:spPr>
          <c:invertIfNegative val="0"/>
          <c:cat>
            <c:strRef>
              <c:f>Sheet1!$A$2:$A$102</c:f>
              <c:strCach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100+</c:v>
                </c:pt>
              </c:strCache>
            </c:strRef>
          </c:cat>
          <c:val>
            <c:numRef>
              <c:f>Sheet1!$C$2:$C$102</c:f>
              <c:numCache>
                <c:formatCode>General</c:formatCode>
                <c:ptCount val="101"/>
                <c:pt idx="0">
                  <c:v>-39127.1</c:v>
                </c:pt>
                <c:pt idx="1">
                  <c:v>-38808.800000000003</c:v>
                </c:pt>
                <c:pt idx="2">
                  <c:v>-38618.699999999997</c:v>
                </c:pt>
                <c:pt idx="3">
                  <c:v>-38415.699999999997</c:v>
                </c:pt>
                <c:pt idx="4">
                  <c:v>-38201.800000000003</c:v>
                </c:pt>
                <c:pt idx="5">
                  <c:v>-37980.400000000001</c:v>
                </c:pt>
                <c:pt idx="6">
                  <c:v>-37755.4</c:v>
                </c:pt>
                <c:pt idx="7">
                  <c:v>-37531.699999999997</c:v>
                </c:pt>
                <c:pt idx="8">
                  <c:v>-37313.1</c:v>
                </c:pt>
                <c:pt idx="9">
                  <c:v>-37104.199999999997</c:v>
                </c:pt>
                <c:pt idx="10">
                  <c:v>-36909.5</c:v>
                </c:pt>
                <c:pt idx="11">
                  <c:v>-36732.199999999997</c:v>
                </c:pt>
                <c:pt idx="12">
                  <c:v>-36575.599999999999</c:v>
                </c:pt>
                <c:pt idx="13">
                  <c:v>-36442</c:v>
                </c:pt>
                <c:pt idx="14">
                  <c:v>-36332.6</c:v>
                </c:pt>
                <c:pt idx="15">
                  <c:v>-36248</c:v>
                </c:pt>
                <c:pt idx="16">
                  <c:v>-36186.1</c:v>
                </c:pt>
                <c:pt idx="17">
                  <c:v>-36144.5</c:v>
                </c:pt>
                <c:pt idx="18">
                  <c:v>-28537</c:v>
                </c:pt>
                <c:pt idx="19">
                  <c:v>-26477.9</c:v>
                </c:pt>
                <c:pt idx="20">
                  <c:v>-33716.1</c:v>
                </c:pt>
                <c:pt idx="21">
                  <c:v>-35649.199999999997</c:v>
                </c:pt>
                <c:pt idx="22">
                  <c:v>-35911.9</c:v>
                </c:pt>
                <c:pt idx="23">
                  <c:v>-35994.5</c:v>
                </c:pt>
                <c:pt idx="24">
                  <c:v>-36013.300000000003</c:v>
                </c:pt>
                <c:pt idx="25">
                  <c:v>-36029.4</c:v>
                </c:pt>
                <c:pt idx="26">
                  <c:v>-36006.9</c:v>
                </c:pt>
                <c:pt idx="27">
                  <c:v>-35933.599999999999</c:v>
                </c:pt>
                <c:pt idx="28">
                  <c:v>-35825.199999999997</c:v>
                </c:pt>
                <c:pt idx="29">
                  <c:v>-35676.199999999997</c:v>
                </c:pt>
                <c:pt idx="30">
                  <c:v>-35476</c:v>
                </c:pt>
                <c:pt idx="31">
                  <c:v>-35233.300000000003</c:v>
                </c:pt>
                <c:pt idx="32">
                  <c:v>-34957.699999999997</c:v>
                </c:pt>
                <c:pt idx="33">
                  <c:v>-34651.5</c:v>
                </c:pt>
                <c:pt idx="34">
                  <c:v>-34327.199999999997</c:v>
                </c:pt>
                <c:pt idx="35">
                  <c:v>-33996.800000000003</c:v>
                </c:pt>
                <c:pt idx="36">
                  <c:v>-33666.1</c:v>
                </c:pt>
                <c:pt idx="37">
                  <c:v>-33348.300000000003</c:v>
                </c:pt>
                <c:pt idx="38">
                  <c:v>-33054.400000000001</c:v>
                </c:pt>
                <c:pt idx="39">
                  <c:v>-32790</c:v>
                </c:pt>
                <c:pt idx="40">
                  <c:v>-32560.5</c:v>
                </c:pt>
                <c:pt idx="41">
                  <c:v>-32376</c:v>
                </c:pt>
                <c:pt idx="42">
                  <c:v>-32239</c:v>
                </c:pt>
                <c:pt idx="43">
                  <c:v>-32142.9</c:v>
                </c:pt>
                <c:pt idx="44">
                  <c:v>-32077.4</c:v>
                </c:pt>
                <c:pt idx="45">
                  <c:v>-32039</c:v>
                </c:pt>
                <c:pt idx="46">
                  <c:v>-32014</c:v>
                </c:pt>
                <c:pt idx="47">
                  <c:v>-31967.9</c:v>
                </c:pt>
                <c:pt idx="48">
                  <c:v>-31863.200000000001</c:v>
                </c:pt>
                <c:pt idx="49">
                  <c:v>-31696.6</c:v>
                </c:pt>
                <c:pt idx="50">
                  <c:v>-31376</c:v>
                </c:pt>
                <c:pt idx="51">
                  <c:v>-31429.3</c:v>
                </c:pt>
                <c:pt idx="52">
                  <c:v>-31768.799999999999</c:v>
                </c:pt>
                <c:pt idx="53">
                  <c:v>-31285.200000000001</c:v>
                </c:pt>
                <c:pt idx="54">
                  <c:v>-32188</c:v>
                </c:pt>
                <c:pt idx="55">
                  <c:v>-32756.6</c:v>
                </c:pt>
                <c:pt idx="56">
                  <c:v>-32699.7</c:v>
                </c:pt>
                <c:pt idx="57">
                  <c:v>-32848.6</c:v>
                </c:pt>
                <c:pt idx="58">
                  <c:v>-32775.699999999997</c:v>
                </c:pt>
                <c:pt idx="59">
                  <c:v>-31927.9</c:v>
                </c:pt>
                <c:pt idx="60">
                  <c:v>-31289</c:v>
                </c:pt>
                <c:pt idx="61">
                  <c:v>-30624.5</c:v>
                </c:pt>
                <c:pt idx="62">
                  <c:v>-30059.599999999999</c:v>
                </c:pt>
                <c:pt idx="63">
                  <c:v>-29230.5</c:v>
                </c:pt>
                <c:pt idx="64">
                  <c:v>-28809.7</c:v>
                </c:pt>
                <c:pt idx="65">
                  <c:v>-28429.4</c:v>
                </c:pt>
                <c:pt idx="66">
                  <c:v>-27385.3</c:v>
                </c:pt>
                <c:pt idx="67">
                  <c:v>-27280.5</c:v>
                </c:pt>
                <c:pt idx="68">
                  <c:v>-28429.7</c:v>
                </c:pt>
                <c:pt idx="69">
                  <c:v>-25212.3</c:v>
                </c:pt>
                <c:pt idx="70">
                  <c:v>-23460.7</c:v>
                </c:pt>
                <c:pt idx="71">
                  <c:v>-23126.1</c:v>
                </c:pt>
                <c:pt idx="72">
                  <c:v>-23982.7</c:v>
                </c:pt>
                <c:pt idx="73">
                  <c:v>-24725.200000000001</c:v>
                </c:pt>
                <c:pt idx="74">
                  <c:v>-26481.599999999999</c:v>
                </c:pt>
                <c:pt idx="75">
                  <c:v>-24587.5</c:v>
                </c:pt>
                <c:pt idx="76">
                  <c:v>-22920.7</c:v>
                </c:pt>
                <c:pt idx="77">
                  <c:v>-22984.799999999999</c:v>
                </c:pt>
                <c:pt idx="78">
                  <c:v>-22847.1</c:v>
                </c:pt>
                <c:pt idx="79">
                  <c:v>-22347.5</c:v>
                </c:pt>
                <c:pt idx="80">
                  <c:v>-21363.599999999999</c:v>
                </c:pt>
                <c:pt idx="81">
                  <c:v>-19895.599999999999</c:v>
                </c:pt>
                <c:pt idx="82">
                  <c:v>-19145.099999999999</c:v>
                </c:pt>
                <c:pt idx="83">
                  <c:v>-18136.400000000001</c:v>
                </c:pt>
                <c:pt idx="84">
                  <c:v>-17147.599999999999</c:v>
                </c:pt>
                <c:pt idx="85">
                  <c:v>-16076.2</c:v>
                </c:pt>
                <c:pt idx="86">
                  <c:v>-14582.9</c:v>
                </c:pt>
                <c:pt idx="87">
                  <c:v>-13274.5</c:v>
                </c:pt>
                <c:pt idx="88">
                  <c:v>-11751</c:v>
                </c:pt>
                <c:pt idx="89">
                  <c:v>-10113.799999999999</c:v>
                </c:pt>
                <c:pt idx="90">
                  <c:v>-8641.2999999999993</c:v>
                </c:pt>
                <c:pt idx="91">
                  <c:v>-7260.78</c:v>
                </c:pt>
                <c:pt idx="92">
                  <c:v>-6187.45</c:v>
                </c:pt>
                <c:pt idx="93">
                  <c:v>-5349.46</c:v>
                </c:pt>
                <c:pt idx="94">
                  <c:v>-4568.4799999999996</c:v>
                </c:pt>
                <c:pt idx="95">
                  <c:v>-3707.42</c:v>
                </c:pt>
                <c:pt idx="96">
                  <c:v>-2820.54</c:v>
                </c:pt>
                <c:pt idx="97">
                  <c:v>-2181.1</c:v>
                </c:pt>
                <c:pt idx="98">
                  <c:v>-1671.92</c:v>
                </c:pt>
                <c:pt idx="99">
                  <c:v>-1247.18</c:v>
                </c:pt>
                <c:pt idx="100">
                  <c:v>-2949.1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95-405D-9EFB-6F50E04E4A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845895184"/>
        <c:axId val="845897928"/>
      </c:barChart>
      <c:catAx>
        <c:axId val="84589518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0"/>
        <c:majorTickMark val="out"/>
        <c:minorTickMark val="none"/>
        <c:tickLblPos val="low"/>
        <c:spPr>
          <a:ln>
            <a:solidFill>
              <a:srgbClr val="C8C6BF"/>
            </a:solidFill>
          </a:ln>
        </c:spPr>
        <c:crossAx val="845897928"/>
        <c:crosses val="autoZero"/>
        <c:auto val="1"/>
        <c:lblAlgn val="ctr"/>
        <c:lblOffset val="100"/>
        <c:noMultiLvlLbl val="0"/>
      </c:catAx>
      <c:valAx>
        <c:axId val="845897928"/>
        <c:scaling>
          <c:orientation val="minMax"/>
          <c:max val="40000"/>
          <c:min val="-40000"/>
        </c:scaling>
        <c:delete val="0"/>
        <c:axPos val="b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#,##0;[Black]#,##0" sourceLinked="0"/>
        <c:majorTickMark val="out"/>
        <c:minorTickMark val="none"/>
        <c:tickLblPos val="nextTo"/>
        <c:crossAx val="845895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205018032009495"/>
          <c:y val="2.4090553077996306E-3"/>
          <c:w val="0.87737709492262217"/>
          <c:h val="6.4765149456573454E-2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 sz="1000" b="0">
          <a:latin typeface="Myriad Pro" panose="020B0503030403020204" pitchFamily="34" charset="0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CC0000"/>
            </a:solidFill>
            <a:ln>
              <a:solidFill>
                <a:schemeClr val="bg1">
                  <a:lumMod val="95000"/>
                </a:schemeClr>
              </a:solidFill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Under 5 years</c:v>
                </c:pt>
                <c:pt idx="1">
                  <c:v>5 to 9 years</c:v>
                </c:pt>
                <c:pt idx="2">
                  <c:v>10 to 14 years</c:v>
                </c:pt>
                <c:pt idx="3">
                  <c:v>15 to 19 years</c:v>
                </c:pt>
                <c:pt idx="4">
                  <c:v>20 to 24 years</c:v>
                </c:pt>
                <c:pt idx="5">
                  <c:v>25 to 29 years</c:v>
                </c:pt>
                <c:pt idx="6">
                  <c:v>30 to 34 years</c:v>
                </c:pt>
                <c:pt idx="7">
                  <c:v>35 to 39 years</c:v>
                </c:pt>
                <c:pt idx="8">
                  <c:v>40 to 44 years</c:v>
                </c:pt>
                <c:pt idx="9">
                  <c:v>45 to 49 years</c:v>
                </c:pt>
                <c:pt idx="10">
                  <c:v>50 to 54 years</c:v>
                </c:pt>
                <c:pt idx="11">
                  <c:v>55 to 59 years</c:v>
                </c:pt>
                <c:pt idx="12">
                  <c:v>60 to 64 years</c:v>
                </c:pt>
                <c:pt idx="13">
                  <c:v>65 to 69 years</c:v>
                </c:pt>
                <c:pt idx="14">
                  <c:v>70 to 74 years</c:v>
                </c:pt>
                <c:pt idx="15">
                  <c:v>75 to 79 years</c:v>
                </c:pt>
                <c:pt idx="16">
                  <c:v>80 to 84 years</c:v>
                </c:pt>
                <c:pt idx="17">
                  <c:v>85 to 89 years</c:v>
                </c:pt>
                <c:pt idx="18">
                  <c:v>90 to 94 years</c:v>
                </c:pt>
                <c:pt idx="19">
                  <c:v>95 to 99 years</c:v>
                </c:pt>
                <c:pt idx="20">
                  <c:v>100+ years</c:v>
                </c:pt>
              </c:strCache>
            </c:str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3969</c:v>
                </c:pt>
                <c:pt idx="1">
                  <c:v>3613</c:v>
                </c:pt>
                <c:pt idx="2">
                  <c:v>3817</c:v>
                </c:pt>
                <c:pt idx="3">
                  <c:v>4406</c:v>
                </c:pt>
                <c:pt idx="4">
                  <c:v>3291</c:v>
                </c:pt>
                <c:pt idx="5">
                  <c:v>2640</c:v>
                </c:pt>
                <c:pt idx="6">
                  <c:v>2336</c:v>
                </c:pt>
                <c:pt idx="7">
                  <c:v>2508</c:v>
                </c:pt>
                <c:pt idx="8">
                  <c:v>2586</c:v>
                </c:pt>
                <c:pt idx="9">
                  <c:v>2351</c:v>
                </c:pt>
                <c:pt idx="10">
                  <c:v>2120</c:v>
                </c:pt>
                <c:pt idx="11">
                  <c:v>1960</c:v>
                </c:pt>
                <c:pt idx="12">
                  <c:v>2111</c:v>
                </c:pt>
                <c:pt idx="13">
                  <c:v>2143</c:v>
                </c:pt>
                <c:pt idx="14">
                  <c:v>2081</c:v>
                </c:pt>
                <c:pt idx="15">
                  <c:v>1783</c:v>
                </c:pt>
                <c:pt idx="16">
                  <c:v>1134</c:v>
                </c:pt>
                <c:pt idx="17">
                  <c:v>610</c:v>
                </c:pt>
                <c:pt idx="18">
                  <c:v>249</c:v>
                </c:pt>
                <c:pt idx="19">
                  <c:v>78</c:v>
                </c:pt>
                <c:pt idx="2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D0-4D1C-890B-DAE1980F9B0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rgbClr val="808080"/>
            </a:solidFill>
            <a:ln>
              <a:solidFill>
                <a:schemeClr val="bg1">
                  <a:lumMod val="95000"/>
                </a:schemeClr>
              </a:solidFill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Under 5 years</c:v>
                </c:pt>
                <c:pt idx="1">
                  <c:v>5 to 9 years</c:v>
                </c:pt>
                <c:pt idx="2">
                  <c:v>10 to 14 years</c:v>
                </c:pt>
                <c:pt idx="3">
                  <c:v>15 to 19 years</c:v>
                </c:pt>
                <c:pt idx="4">
                  <c:v>20 to 24 years</c:v>
                </c:pt>
                <c:pt idx="5">
                  <c:v>25 to 29 years</c:v>
                </c:pt>
                <c:pt idx="6">
                  <c:v>30 to 34 years</c:v>
                </c:pt>
                <c:pt idx="7">
                  <c:v>35 to 39 years</c:v>
                </c:pt>
                <c:pt idx="8">
                  <c:v>40 to 44 years</c:v>
                </c:pt>
                <c:pt idx="9">
                  <c:v>45 to 49 years</c:v>
                </c:pt>
                <c:pt idx="10">
                  <c:v>50 to 54 years</c:v>
                </c:pt>
                <c:pt idx="11">
                  <c:v>55 to 59 years</c:v>
                </c:pt>
                <c:pt idx="12">
                  <c:v>60 to 64 years</c:v>
                </c:pt>
                <c:pt idx="13">
                  <c:v>65 to 69 years</c:v>
                </c:pt>
                <c:pt idx="14">
                  <c:v>70 to 74 years</c:v>
                </c:pt>
                <c:pt idx="15">
                  <c:v>75 to 79 years</c:v>
                </c:pt>
                <c:pt idx="16">
                  <c:v>80 to 84 years</c:v>
                </c:pt>
                <c:pt idx="17">
                  <c:v>85 to 89 years</c:v>
                </c:pt>
                <c:pt idx="18">
                  <c:v>90 to 94 years</c:v>
                </c:pt>
                <c:pt idx="19">
                  <c:v>95 to 99 years</c:v>
                </c:pt>
                <c:pt idx="20">
                  <c:v>100+ years</c:v>
                </c:pt>
              </c:strCache>
            </c:strRef>
          </c:cat>
          <c:val>
            <c:numRef>
              <c:f>Sheet1!$C$2:$C$22</c:f>
              <c:numCache>
                <c:formatCode>General</c:formatCode>
                <c:ptCount val="21"/>
                <c:pt idx="0">
                  <c:v>-4260</c:v>
                </c:pt>
                <c:pt idx="1">
                  <c:v>-3800</c:v>
                </c:pt>
                <c:pt idx="2">
                  <c:v>-3865</c:v>
                </c:pt>
                <c:pt idx="3">
                  <c:v>-4192</c:v>
                </c:pt>
                <c:pt idx="4">
                  <c:v>-3464</c:v>
                </c:pt>
                <c:pt idx="5">
                  <c:v>-2780</c:v>
                </c:pt>
                <c:pt idx="6">
                  <c:v>-2446</c:v>
                </c:pt>
                <c:pt idx="7">
                  <c:v>-2449</c:v>
                </c:pt>
                <c:pt idx="8">
                  <c:v>-2476</c:v>
                </c:pt>
                <c:pt idx="9">
                  <c:v>-2168</c:v>
                </c:pt>
                <c:pt idx="10">
                  <c:v>-1993</c:v>
                </c:pt>
                <c:pt idx="11">
                  <c:v>-1694</c:v>
                </c:pt>
                <c:pt idx="12">
                  <c:v>-1716</c:v>
                </c:pt>
                <c:pt idx="13">
                  <c:v>-2073</c:v>
                </c:pt>
                <c:pt idx="14">
                  <c:v>-1958</c:v>
                </c:pt>
                <c:pt idx="15">
                  <c:v>-1611</c:v>
                </c:pt>
                <c:pt idx="16">
                  <c:v>-1034</c:v>
                </c:pt>
                <c:pt idx="17">
                  <c:v>-422</c:v>
                </c:pt>
                <c:pt idx="18">
                  <c:v>-133</c:v>
                </c:pt>
                <c:pt idx="19">
                  <c:v>-22</c:v>
                </c:pt>
                <c:pt idx="20">
                  <c:v>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D0-4D1C-890B-DAE1980F9B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845892832"/>
        <c:axId val="845895576"/>
      </c:barChart>
      <c:catAx>
        <c:axId val="845892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en-US"/>
          </a:p>
        </c:txPr>
        <c:crossAx val="845895576"/>
        <c:crosses val="autoZero"/>
        <c:auto val="1"/>
        <c:lblAlgn val="ctr"/>
        <c:lblOffset val="100"/>
        <c:noMultiLvlLbl val="0"/>
      </c:catAx>
      <c:valAx>
        <c:axId val="845895576"/>
        <c:scaling>
          <c:orientation val="minMax"/>
        </c:scaling>
        <c:delete val="0"/>
        <c:axPos val="b"/>
        <c:numFmt formatCode="#,##0;[Black]#,##0" sourceLinked="0"/>
        <c:majorTickMark val="cross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en-US"/>
          </a:p>
        </c:txPr>
        <c:crossAx val="84589283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Myriad Pro" panose="020B0503030403020204" pitchFamily="34" charset="0"/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29077995168534"/>
          <c:y val="5.4137563129114101E-2"/>
          <c:w val="0.8298678250272582"/>
          <c:h val="0.88169428344139145"/>
        </c:manualLayout>
      </c:layout>
      <c:barChart>
        <c:barDir val="bar"/>
        <c:grouping val="clustered"/>
        <c:varyColors val="0"/>
        <c:ser>
          <c:idx val="2"/>
          <c:order val="0"/>
          <c:tx>
            <c:strRef>
              <c:f>'Projections Graphics and Tables'!$P$3</c:f>
              <c:strCache>
                <c:ptCount val="1"/>
                <c:pt idx="0">
                  <c:v>2065 Male</c:v>
                </c:pt>
              </c:strCache>
            </c:strRef>
          </c:tx>
          <c:spPr>
            <a:solidFill>
              <a:srgbClr val="ABABAB"/>
            </a:solidFill>
            <a:ln>
              <a:solidFill>
                <a:schemeClr val="bg2">
                  <a:lumMod val="90000"/>
                </a:schemeClr>
              </a:solidFill>
            </a:ln>
          </c:spPr>
          <c:invertIfNegative val="0"/>
          <c:cat>
            <c:strRef>
              <c:f>'Projections Graphics and Tables'!$N$4:$N$24</c:f>
              <c:strCache>
                <c:ptCount val="21"/>
                <c:pt idx="0">
                  <c:v>Under 5 years</c:v>
                </c:pt>
                <c:pt idx="1">
                  <c:v>5 to 9 years</c:v>
                </c:pt>
                <c:pt idx="2">
                  <c:v>10 to 14 years</c:v>
                </c:pt>
                <c:pt idx="3">
                  <c:v>15 to 19 years</c:v>
                </c:pt>
                <c:pt idx="4">
                  <c:v>20 to 24 years</c:v>
                </c:pt>
                <c:pt idx="5">
                  <c:v>25 to 29 years</c:v>
                </c:pt>
                <c:pt idx="6">
                  <c:v>30 to 34 years</c:v>
                </c:pt>
                <c:pt idx="7">
                  <c:v>35 to 39 years</c:v>
                </c:pt>
                <c:pt idx="8">
                  <c:v>40 to 44 years</c:v>
                </c:pt>
                <c:pt idx="9">
                  <c:v>45 to 49 years</c:v>
                </c:pt>
                <c:pt idx="10">
                  <c:v>50 to 54 years</c:v>
                </c:pt>
                <c:pt idx="11">
                  <c:v>55 to 59 years</c:v>
                </c:pt>
                <c:pt idx="12">
                  <c:v>60 to 64 years</c:v>
                </c:pt>
                <c:pt idx="13">
                  <c:v>65 to 69 years</c:v>
                </c:pt>
                <c:pt idx="14">
                  <c:v>70 to 74 years</c:v>
                </c:pt>
                <c:pt idx="15">
                  <c:v>75 to 79 years</c:v>
                </c:pt>
                <c:pt idx="16">
                  <c:v>80 to 84 years</c:v>
                </c:pt>
                <c:pt idx="17">
                  <c:v>85 to 89 years</c:v>
                </c:pt>
                <c:pt idx="18">
                  <c:v>90 to 94 years</c:v>
                </c:pt>
                <c:pt idx="19">
                  <c:v>95 to 99 years</c:v>
                </c:pt>
                <c:pt idx="20">
                  <c:v>100+ years</c:v>
                </c:pt>
              </c:strCache>
            </c:strRef>
          </c:cat>
          <c:val>
            <c:numRef>
              <c:f>'Projections Graphics and Tables'!$P$4:$P$24</c:f>
              <c:numCache>
                <c:formatCode>0</c:formatCode>
                <c:ptCount val="21"/>
                <c:pt idx="0">
                  <c:v>-16563.039890566251</c:v>
                </c:pt>
                <c:pt idx="1">
                  <c:v>-15764.85019145771</c:v>
                </c:pt>
                <c:pt idx="2">
                  <c:v>-15218.78224727475</c:v>
                </c:pt>
                <c:pt idx="3">
                  <c:v>-13255.843390534341</c:v>
                </c:pt>
                <c:pt idx="4">
                  <c:v>-12783.177661844858</c:v>
                </c:pt>
                <c:pt idx="5">
                  <c:v>-14152.230434174178</c:v>
                </c:pt>
                <c:pt idx="6">
                  <c:v>-15096.46554738297</c:v>
                </c:pt>
                <c:pt idx="7">
                  <c:v>-14616.223720788672</c:v>
                </c:pt>
                <c:pt idx="8">
                  <c:v>-13709.09244635094</c:v>
                </c:pt>
                <c:pt idx="9">
                  <c:v>-12527.517619295131</c:v>
                </c:pt>
                <c:pt idx="10">
                  <c:v>-12160.27245722222</c:v>
                </c:pt>
                <c:pt idx="11">
                  <c:v>-15374.251934908421</c:v>
                </c:pt>
                <c:pt idx="12">
                  <c:v>-16505.957455133837</c:v>
                </c:pt>
                <c:pt idx="13">
                  <c:v>-16005.342463250889</c:v>
                </c:pt>
                <c:pt idx="14">
                  <c:v>-14610.794739600049</c:v>
                </c:pt>
                <c:pt idx="15">
                  <c:v>-13149.80233143799</c:v>
                </c:pt>
                <c:pt idx="16">
                  <c:v>-11003.92265351489</c:v>
                </c:pt>
                <c:pt idx="17">
                  <c:v>-7355.985474464761</c:v>
                </c:pt>
                <c:pt idx="18">
                  <c:v>-3702.5002061276764</c:v>
                </c:pt>
                <c:pt idx="19">
                  <c:v>-1422.619417445417</c:v>
                </c:pt>
                <c:pt idx="20">
                  <c:v>-366.566245628346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3B-4899-9B08-1DB99E376138}"/>
            </c:ext>
          </c:extLst>
        </c:ser>
        <c:ser>
          <c:idx val="3"/>
          <c:order val="1"/>
          <c:tx>
            <c:strRef>
              <c:f>'Projections Graphics and Tables'!$O$3</c:f>
              <c:strCache>
                <c:ptCount val="1"/>
                <c:pt idx="0">
                  <c:v>2065 Female</c:v>
                </c:pt>
              </c:strCache>
            </c:strRef>
          </c:tx>
          <c:spPr>
            <a:solidFill>
              <a:srgbClr val="FF5353"/>
            </a:solidFill>
            <a:ln>
              <a:solidFill>
                <a:schemeClr val="bg2">
                  <a:lumMod val="90000"/>
                </a:schemeClr>
              </a:solidFill>
            </a:ln>
          </c:spPr>
          <c:invertIfNegative val="0"/>
          <c:cat>
            <c:strRef>
              <c:f>'Projections Graphics and Tables'!$N$4:$N$24</c:f>
              <c:strCache>
                <c:ptCount val="21"/>
                <c:pt idx="0">
                  <c:v>Under 5 years</c:v>
                </c:pt>
                <c:pt idx="1">
                  <c:v>5 to 9 years</c:v>
                </c:pt>
                <c:pt idx="2">
                  <c:v>10 to 14 years</c:v>
                </c:pt>
                <c:pt idx="3">
                  <c:v>15 to 19 years</c:v>
                </c:pt>
                <c:pt idx="4">
                  <c:v>20 to 24 years</c:v>
                </c:pt>
                <c:pt idx="5">
                  <c:v>25 to 29 years</c:v>
                </c:pt>
                <c:pt idx="6">
                  <c:v>30 to 34 years</c:v>
                </c:pt>
                <c:pt idx="7">
                  <c:v>35 to 39 years</c:v>
                </c:pt>
                <c:pt idx="8">
                  <c:v>40 to 44 years</c:v>
                </c:pt>
                <c:pt idx="9">
                  <c:v>45 to 49 years</c:v>
                </c:pt>
                <c:pt idx="10">
                  <c:v>50 to 54 years</c:v>
                </c:pt>
                <c:pt idx="11">
                  <c:v>55 to 59 years</c:v>
                </c:pt>
                <c:pt idx="12">
                  <c:v>60 to 64 years</c:v>
                </c:pt>
                <c:pt idx="13">
                  <c:v>65 to 69 years</c:v>
                </c:pt>
                <c:pt idx="14">
                  <c:v>70 to 74 years</c:v>
                </c:pt>
                <c:pt idx="15">
                  <c:v>75 to 79 years</c:v>
                </c:pt>
                <c:pt idx="16">
                  <c:v>80 to 84 years</c:v>
                </c:pt>
                <c:pt idx="17">
                  <c:v>85 to 89 years</c:v>
                </c:pt>
                <c:pt idx="18">
                  <c:v>90 to 94 years</c:v>
                </c:pt>
                <c:pt idx="19">
                  <c:v>95 to 99 years</c:v>
                </c:pt>
                <c:pt idx="20">
                  <c:v>100+ years</c:v>
                </c:pt>
              </c:strCache>
            </c:strRef>
          </c:cat>
          <c:val>
            <c:numRef>
              <c:f>'Projections Graphics and Tables'!$O$4:$O$24</c:f>
              <c:numCache>
                <c:formatCode>0</c:formatCode>
                <c:ptCount val="21"/>
                <c:pt idx="0">
                  <c:v>15748.86037868007</c:v>
                </c:pt>
                <c:pt idx="1">
                  <c:v>15007.57094578179</c:v>
                </c:pt>
                <c:pt idx="2">
                  <c:v>14516.34812960916</c:v>
                </c:pt>
                <c:pt idx="3">
                  <c:v>13452.712764424919</c:v>
                </c:pt>
                <c:pt idx="4">
                  <c:v>12419.429439132589</c:v>
                </c:pt>
                <c:pt idx="5">
                  <c:v>13879.40146918883</c:v>
                </c:pt>
                <c:pt idx="6">
                  <c:v>14637.51895273029</c:v>
                </c:pt>
                <c:pt idx="7">
                  <c:v>14203.718027140629</c:v>
                </c:pt>
                <c:pt idx="8">
                  <c:v>13363.519482549738</c:v>
                </c:pt>
                <c:pt idx="9">
                  <c:v>12253.3499746537</c:v>
                </c:pt>
                <c:pt idx="10">
                  <c:v>11927.010701839859</c:v>
                </c:pt>
                <c:pt idx="11">
                  <c:v>15004.960308553051</c:v>
                </c:pt>
                <c:pt idx="12">
                  <c:v>16407.07033772584</c:v>
                </c:pt>
                <c:pt idx="13">
                  <c:v>15658.947997351812</c:v>
                </c:pt>
                <c:pt idx="14">
                  <c:v>15028.861336061871</c:v>
                </c:pt>
                <c:pt idx="15">
                  <c:v>13631.829715413391</c:v>
                </c:pt>
                <c:pt idx="16">
                  <c:v>11730.26074398271</c:v>
                </c:pt>
                <c:pt idx="17">
                  <c:v>8049.4488552863495</c:v>
                </c:pt>
                <c:pt idx="18">
                  <c:v>4402.3119304797256</c:v>
                </c:pt>
                <c:pt idx="19">
                  <c:v>1788.6607205887449</c:v>
                </c:pt>
                <c:pt idx="20">
                  <c:v>494.98961481376699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3B-4899-9B08-1DB99E376138}"/>
            </c:ext>
          </c:extLst>
        </c:ser>
        <c:ser>
          <c:idx val="0"/>
          <c:order val="2"/>
          <c:tx>
            <c:strRef>
              <c:f>'Projections Graphics and Tables'!$B$2</c:f>
              <c:strCache>
                <c:ptCount val="1"/>
                <c:pt idx="0">
                  <c:v>2010 Female</c:v>
                </c:pt>
              </c:strCache>
            </c:strRef>
          </c:tx>
          <c:spPr>
            <a:solidFill>
              <a:srgbClr val="CC0000"/>
            </a:solidFill>
            <a:ln>
              <a:solidFill>
                <a:schemeClr val="bg1">
                  <a:lumMod val="95000"/>
                </a:schemeClr>
              </a:solidFill>
            </a:ln>
            <a:effectLst/>
          </c:spPr>
          <c:invertIfNegative val="0"/>
          <c:cat>
            <c:strRef>
              <c:f>[2]Sheet1!$A$2:$A$22</c:f>
              <c:strCache>
                <c:ptCount val="21"/>
                <c:pt idx="0">
                  <c:v>Under 5 years</c:v>
                </c:pt>
                <c:pt idx="1">
                  <c:v>5 to 9 years</c:v>
                </c:pt>
                <c:pt idx="2">
                  <c:v>10 to 14 years</c:v>
                </c:pt>
                <c:pt idx="3">
                  <c:v>15 to 19 years</c:v>
                </c:pt>
                <c:pt idx="4">
                  <c:v>20 to 24 years</c:v>
                </c:pt>
                <c:pt idx="5">
                  <c:v>25 to 29 years</c:v>
                </c:pt>
                <c:pt idx="6">
                  <c:v>30 to 34 years</c:v>
                </c:pt>
                <c:pt idx="7">
                  <c:v>35 to 39 years</c:v>
                </c:pt>
                <c:pt idx="8">
                  <c:v>40 to 44 years</c:v>
                </c:pt>
                <c:pt idx="9">
                  <c:v>45 to 49 years</c:v>
                </c:pt>
                <c:pt idx="10">
                  <c:v>50 to 54 years</c:v>
                </c:pt>
                <c:pt idx="11">
                  <c:v>55 to 59 years</c:v>
                </c:pt>
                <c:pt idx="12">
                  <c:v>60 to 64 years</c:v>
                </c:pt>
                <c:pt idx="13">
                  <c:v>65 to 69 years</c:v>
                </c:pt>
                <c:pt idx="14">
                  <c:v>70 to 74 years</c:v>
                </c:pt>
                <c:pt idx="15">
                  <c:v>75 to 79 years</c:v>
                </c:pt>
                <c:pt idx="16">
                  <c:v>80 to 84 years</c:v>
                </c:pt>
                <c:pt idx="17">
                  <c:v>85 to 89 years</c:v>
                </c:pt>
                <c:pt idx="18">
                  <c:v>90 to 94 years</c:v>
                </c:pt>
                <c:pt idx="19">
                  <c:v>95 to 99 years</c:v>
                </c:pt>
                <c:pt idx="20">
                  <c:v>100+ years</c:v>
                </c:pt>
              </c:strCache>
            </c:strRef>
          </c:cat>
          <c:val>
            <c:numRef>
              <c:f>'Projections Graphics and Tables'!$B$3:$B$23</c:f>
              <c:numCache>
                <c:formatCode>General</c:formatCode>
                <c:ptCount val="21"/>
                <c:pt idx="0">
                  <c:v>5985</c:v>
                </c:pt>
                <c:pt idx="1">
                  <c:v>5840</c:v>
                </c:pt>
                <c:pt idx="2">
                  <c:v>5247</c:v>
                </c:pt>
                <c:pt idx="3">
                  <c:v>5391</c:v>
                </c:pt>
                <c:pt idx="4">
                  <c:v>4594</c:v>
                </c:pt>
                <c:pt idx="5">
                  <c:v>4631</c:v>
                </c:pt>
                <c:pt idx="6">
                  <c:v>4176</c:v>
                </c:pt>
                <c:pt idx="7">
                  <c:v>3611</c:v>
                </c:pt>
                <c:pt idx="8">
                  <c:v>3265</c:v>
                </c:pt>
                <c:pt idx="9">
                  <c:v>3391</c:v>
                </c:pt>
                <c:pt idx="10">
                  <c:v>3631</c:v>
                </c:pt>
                <c:pt idx="11">
                  <c:v>3690</c:v>
                </c:pt>
                <c:pt idx="12">
                  <c:v>3802</c:v>
                </c:pt>
                <c:pt idx="13">
                  <c:v>3636</c:v>
                </c:pt>
                <c:pt idx="14">
                  <c:v>3074</c:v>
                </c:pt>
                <c:pt idx="15">
                  <c:v>2371</c:v>
                </c:pt>
                <c:pt idx="16">
                  <c:v>1768</c:v>
                </c:pt>
                <c:pt idx="17">
                  <c:v>1092</c:v>
                </c:pt>
                <c:pt idx="18">
                  <c:v>505</c:v>
                </c:pt>
                <c:pt idx="19">
                  <c:v>107</c:v>
                </c:pt>
                <c:pt idx="2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3B-4899-9B08-1DB99E376138}"/>
            </c:ext>
          </c:extLst>
        </c:ser>
        <c:ser>
          <c:idx val="1"/>
          <c:order val="3"/>
          <c:tx>
            <c:strRef>
              <c:f>'Projections Graphics and Tables'!$C$2</c:f>
              <c:strCache>
                <c:ptCount val="1"/>
                <c:pt idx="0">
                  <c:v>2010 Male</c:v>
                </c:pt>
              </c:strCache>
            </c:strRef>
          </c:tx>
          <c:spPr>
            <a:solidFill>
              <a:srgbClr val="808080"/>
            </a:solidFill>
            <a:ln>
              <a:solidFill>
                <a:schemeClr val="bg1">
                  <a:lumMod val="95000"/>
                </a:schemeClr>
              </a:solidFill>
            </a:ln>
            <a:effectLst/>
          </c:spPr>
          <c:invertIfNegative val="0"/>
          <c:cat>
            <c:strRef>
              <c:f>[2]Sheet1!$A$2:$A$22</c:f>
              <c:strCache>
                <c:ptCount val="21"/>
                <c:pt idx="0">
                  <c:v>Under 5 years</c:v>
                </c:pt>
                <c:pt idx="1">
                  <c:v>5 to 9 years</c:v>
                </c:pt>
                <c:pt idx="2">
                  <c:v>10 to 14 years</c:v>
                </c:pt>
                <c:pt idx="3">
                  <c:v>15 to 19 years</c:v>
                </c:pt>
                <c:pt idx="4">
                  <c:v>20 to 24 years</c:v>
                </c:pt>
                <c:pt idx="5">
                  <c:v>25 to 29 years</c:v>
                </c:pt>
                <c:pt idx="6">
                  <c:v>30 to 34 years</c:v>
                </c:pt>
                <c:pt idx="7">
                  <c:v>35 to 39 years</c:v>
                </c:pt>
                <c:pt idx="8">
                  <c:v>40 to 44 years</c:v>
                </c:pt>
                <c:pt idx="9">
                  <c:v>45 to 49 years</c:v>
                </c:pt>
                <c:pt idx="10">
                  <c:v>50 to 54 years</c:v>
                </c:pt>
                <c:pt idx="11">
                  <c:v>55 to 59 years</c:v>
                </c:pt>
                <c:pt idx="12">
                  <c:v>60 to 64 years</c:v>
                </c:pt>
                <c:pt idx="13">
                  <c:v>65 to 69 years</c:v>
                </c:pt>
                <c:pt idx="14">
                  <c:v>70 to 74 years</c:v>
                </c:pt>
                <c:pt idx="15">
                  <c:v>75 to 79 years</c:v>
                </c:pt>
                <c:pt idx="16">
                  <c:v>80 to 84 years</c:v>
                </c:pt>
                <c:pt idx="17">
                  <c:v>85 to 89 years</c:v>
                </c:pt>
                <c:pt idx="18">
                  <c:v>90 to 94 years</c:v>
                </c:pt>
                <c:pt idx="19">
                  <c:v>95 to 99 years</c:v>
                </c:pt>
                <c:pt idx="20">
                  <c:v>100+ years</c:v>
                </c:pt>
              </c:strCache>
            </c:strRef>
          </c:cat>
          <c:val>
            <c:numRef>
              <c:f>'Projections Graphics and Tables'!$C$3:$C$23</c:f>
              <c:numCache>
                <c:formatCode>General</c:formatCode>
                <c:ptCount val="21"/>
                <c:pt idx="0">
                  <c:v>-6425</c:v>
                </c:pt>
                <c:pt idx="1">
                  <c:v>-6053</c:v>
                </c:pt>
                <c:pt idx="2">
                  <c:v>-5740</c:v>
                </c:pt>
                <c:pt idx="3">
                  <c:v>-5267</c:v>
                </c:pt>
                <c:pt idx="4">
                  <c:v>-4537</c:v>
                </c:pt>
                <c:pt idx="5">
                  <c:v>-4699</c:v>
                </c:pt>
                <c:pt idx="6">
                  <c:v>-4514</c:v>
                </c:pt>
                <c:pt idx="7">
                  <c:v>-3601</c:v>
                </c:pt>
                <c:pt idx="8">
                  <c:v>-3266</c:v>
                </c:pt>
                <c:pt idx="9">
                  <c:v>-3190</c:v>
                </c:pt>
                <c:pt idx="10">
                  <c:v>-3220</c:v>
                </c:pt>
                <c:pt idx="11">
                  <c:v>-3127</c:v>
                </c:pt>
                <c:pt idx="12">
                  <c:v>-3396</c:v>
                </c:pt>
                <c:pt idx="13">
                  <c:v>-3262</c:v>
                </c:pt>
                <c:pt idx="14">
                  <c:v>-2820</c:v>
                </c:pt>
                <c:pt idx="15">
                  <c:v>-2409</c:v>
                </c:pt>
                <c:pt idx="16">
                  <c:v>-1640</c:v>
                </c:pt>
                <c:pt idx="17">
                  <c:v>-814</c:v>
                </c:pt>
                <c:pt idx="18">
                  <c:v>-267</c:v>
                </c:pt>
                <c:pt idx="19">
                  <c:v>-42</c:v>
                </c:pt>
                <c:pt idx="20">
                  <c:v>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3B-4899-9B08-1DB99E3761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946575136"/>
        <c:axId val="946575528"/>
      </c:barChart>
      <c:catAx>
        <c:axId val="946575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946575528"/>
        <c:crosses val="autoZero"/>
        <c:auto val="1"/>
        <c:lblAlgn val="ctr"/>
        <c:lblOffset val="100"/>
        <c:noMultiLvlLbl val="0"/>
      </c:catAx>
      <c:valAx>
        <c:axId val="946575528"/>
        <c:scaling>
          <c:orientation val="minMax"/>
          <c:max val="20000"/>
          <c:min val="-20000"/>
        </c:scaling>
        <c:delete val="0"/>
        <c:axPos val="b"/>
        <c:numFmt formatCode="#,##0;[Black]#,##0" sourceLinked="0"/>
        <c:majorTickMark val="cross"/>
        <c:minorTickMark val="none"/>
        <c:tickLblPos val="nextTo"/>
        <c:spPr>
          <a:noFill/>
          <a:ln>
            <a:solidFill>
              <a:schemeClr val="bg2">
                <a:lumMod val="90000"/>
              </a:schemeClr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94657513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83684790145613253"/>
          <c:y val="2.00539321915344E-3"/>
          <c:w val="0.16315209854386753"/>
          <c:h val="0.29949218853031856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400">
          <a:solidFill>
            <a:schemeClr val="tx1"/>
          </a:solidFill>
          <a:latin typeface="Myriad Pro" panose="020B0503030403020204" pitchFamily="34" charset="0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r>
              <a:rPr lang="en-US">
                <a:solidFill>
                  <a:sysClr val="windowText" lastClr="000000"/>
                </a:solidFill>
              </a:rPr>
              <a:t>2010 Census: Punta Gorda, FL </a:t>
            </a:r>
          </a:p>
        </c:rich>
      </c:tx>
      <c:layout>
        <c:manualLayout>
          <c:xMode val="edge"/>
          <c:yMode val="edge"/>
          <c:x val="0.41782210929704072"/>
          <c:y val="1.84119655546435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Sheet1!$A$2:$A$19</c:f>
              <c:strCache>
                <c:ptCount val="18"/>
                <c:pt idx="0">
                  <c:v>    Under 5 years</c:v>
                </c:pt>
                <c:pt idx="1">
                  <c:v>    5 to 9 years</c:v>
                </c:pt>
                <c:pt idx="2">
                  <c:v>    10 to 14 years</c:v>
                </c:pt>
                <c:pt idx="3">
                  <c:v>    15 to 19 years</c:v>
                </c:pt>
                <c:pt idx="4">
                  <c:v>    20 to 24 years</c:v>
                </c:pt>
                <c:pt idx="5">
                  <c:v>    25 to 29 years</c:v>
                </c:pt>
                <c:pt idx="6">
                  <c:v>    30 to 34 years</c:v>
                </c:pt>
                <c:pt idx="7">
                  <c:v>    35 to 39 years</c:v>
                </c:pt>
                <c:pt idx="8">
                  <c:v>    40 to 44 years</c:v>
                </c:pt>
                <c:pt idx="9">
                  <c:v>    45 to 49 years</c:v>
                </c:pt>
                <c:pt idx="10">
                  <c:v>    50 to 54 years</c:v>
                </c:pt>
                <c:pt idx="11">
                  <c:v>    55 to 59 years</c:v>
                </c:pt>
                <c:pt idx="12">
                  <c:v>    60 to 64 years</c:v>
                </c:pt>
                <c:pt idx="13">
                  <c:v>    65 to 69 years</c:v>
                </c:pt>
                <c:pt idx="14">
                  <c:v>    70 to 74 years</c:v>
                </c:pt>
                <c:pt idx="15">
                  <c:v>    75 to 79 years</c:v>
                </c:pt>
                <c:pt idx="16">
                  <c:v>    80 to 84 years</c:v>
                </c:pt>
                <c:pt idx="17">
                  <c:v>    85 years and over</c:v>
                </c:pt>
              </c:strCache>
            </c:str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-195</c:v>
                </c:pt>
                <c:pt idx="1">
                  <c:v>-208</c:v>
                </c:pt>
                <c:pt idx="2">
                  <c:v>-219</c:v>
                </c:pt>
                <c:pt idx="3">
                  <c:v>-245</c:v>
                </c:pt>
                <c:pt idx="4">
                  <c:v>-157</c:v>
                </c:pt>
                <c:pt idx="5">
                  <c:v>-131</c:v>
                </c:pt>
                <c:pt idx="6">
                  <c:v>-170</c:v>
                </c:pt>
                <c:pt idx="7">
                  <c:v>-181</c:v>
                </c:pt>
                <c:pt idx="8">
                  <c:v>-225</c:v>
                </c:pt>
                <c:pt idx="9">
                  <c:v>-322</c:v>
                </c:pt>
                <c:pt idx="10">
                  <c:v>-412</c:v>
                </c:pt>
                <c:pt idx="11">
                  <c:v>-491</c:v>
                </c:pt>
                <c:pt idx="12">
                  <c:v>-966</c:v>
                </c:pt>
                <c:pt idx="13">
                  <c:v>-1216</c:v>
                </c:pt>
                <c:pt idx="14">
                  <c:v>-1001</c:v>
                </c:pt>
                <c:pt idx="15">
                  <c:v>-872</c:v>
                </c:pt>
                <c:pt idx="16">
                  <c:v>-562</c:v>
                </c:pt>
                <c:pt idx="17">
                  <c:v>-326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53-4490-A599-20EF6B1F12E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Sheet1!$A$2:$A$19</c:f>
              <c:strCache>
                <c:ptCount val="18"/>
                <c:pt idx="0">
                  <c:v>    Under 5 years</c:v>
                </c:pt>
                <c:pt idx="1">
                  <c:v>    5 to 9 years</c:v>
                </c:pt>
                <c:pt idx="2">
                  <c:v>    10 to 14 years</c:v>
                </c:pt>
                <c:pt idx="3">
                  <c:v>    15 to 19 years</c:v>
                </c:pt>
                <c:pt idx="4">
                  <c:v>    20 to 24 years</c:v>
                </c:pt>
                <c:pt idx="5">
                  <c:v>    25 to 29 years</c:v>
                </c:pt>
                <c:pt idx="6">
                  <c:v>    30 to 34 years</c:v>
                </c:pt>
                <c:pt idx="7">
                  <c:v>    35 to 39 years</c:v>
                </c:pt>
                <c:pt idx="8">
                  <c:v>    40 to 44 years</c:v>
                </c:pt>
                <c:pt idx="9">
                  <c:v>    45 to 49 years</c:v>
                </c:pt>
                <c:pt idx="10">
                  <c:v>    50 to 54 years</c:v>
                </c:pt>
                <c:pt idx="11">
                  <c:v>    55 to 59 years</c:v>
                </c:pt>
                <c:pt idx="12">
                  <c:v>    60 to 64 years</c:v>
                </c:pt>
                <c:pt idx="13">
                  <c:v>    65 to 69 years</c:v>
                </c:pt>
                <c:pt idx="14">
                  <c:v>    70 to 74 years</c:v>
                </c:pt>
                <c:pt idx="15">
                  <c:v>    75 to 79 years</c:v>
                </c:pt>
                <c:pt idx="16">
                  <c:v>    80 to 84 years</c:v>
                </c:pt>
                <c:pt idx="17">
                  <c:v>    85 years and over</c:v>
                </c:pt>
              </c:strCache>
            </c:strRef>
          </c:cat>
          <c:val>
            <c:numRef>
              <c:f>Sheet1!$C$2:$C$19</c:f>
              <c:numCache>
                <c:formatCode>General</c:formatCode>
                <c:ptCount val="18"/>
                <c:pt idx="0">
                  <c:v>195</c:v>
                </c:pt>
                <c:pt idx="1">
                  <c:v>187</c:v>
                </c:pt>
                <c:pt idx="2">
                  <c:v>215</c:v>
                </c:pt>
                <c:pt idx="3">
                  <c:v>230</c:v>
                </c:pt>
                <c:pt idx="4">
                  <c:v>191</c:v>
                </c:pt>
                <c:pt idx="5">
                  <c:v>194</c:v>
                </c:pt>
                <c:pt idx="6">
                  <c:v>166</c:v>
                </c:pt>
                <c:pt idx="7">
                  <c:v>216</c:v>
                </c:pt>
                <c:pt idx="8">
                  <c:v>259</c:v>
                </c:pt>
                <c:pt idx="9">
                  <c:v>389</c:v>
                </c:pt>
                <c:pt idx="10">
                  <c:v>554</c:v>
                </c:pt>
                <c:pt idx="11">
                  <c:v>765</c:v>
                </c:pt>
                <c:pt idx="12" formatCode="#,##0">
                  <c:v>1191</c:v>
                </c:pt>
                <c:pt idx="13" formatCode="#,##0">
                  <c:v>1231</c:v>
                </c:pt>
                <c:pt idx="14">
                  <c:v>964</c:v>
                </c:pt>
                <c:pt idx="15">
                  <c:v>769</c:v>
                </c:pt>
                <c:pt idx="16">
                  <c:v>541</c:v>
                </c:pt>
                <c:pt idx="17">
                  <c:v>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53-4490-A599-20EF6B1F12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853152920"/>
        <c:axId val="853151744"/>
      </c:barChart>
      <c:catAx>
        <c:axId val="853152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en-US"/>
          </a:p>
        </c:txPr>
        <c:crossAx val="853151744"/>
        <c:crosses val="autoZero"/>
        <c:auto val="1"/>
        <c:lblAlgn val="ctr"/>
        <c:lblOffset val="100"/>
        <c:noMultiLvlLbl val="0"/>
      </c:catAx>
      <c:valAx>
        <c:axId val="853151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;[Black]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en-US"/>
          </a:p>
        </c:txPr>
        <c:crossAx val="853152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9140214501941248"/>
          <c:y val="0.92723673365932024"/>
          <c:w val="0.16629032393315055"/>
          <c:h val="5.12826398602623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Myriad Pro" panose="020B0503030403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yriad Pro" panose="020B0503030403020204" pitchFamily="34" charset="0"/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LQ</c:v>
                </c:pt>
              </c:strCache>
            </c:strRef>
          </c:tx>
          <c:spPr>
            <a:solidFill>
              <a:srgbClr val="C3122E"/>
            </a:solidFill>
            <a:ln>
              <a:noFill/>
            </a:ln>
            <a:effectLst/>
          </c:spPr>
          <c:invertIfNegative val="0"/>
          <c:dPt>
            <c:idx val="1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40D-407B-ABE5-D8496455F73B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40D-407B-ABE5-D8496455F73B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40D-407B-ABE5-D8496455F73B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40D-407B-ABE5-D8496455F73B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40D-407B-ABE5-D8496455F73B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40D-407B-ABE5-D8496455F73B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Sheet1!$B$1:$U$1</c:f>
              <c:strCache>
                <c:ptCount val="20"/>
                <c:pt idx="0">
                  <c:v>Mgt. of Co. &amp; Enterprises</c:v>
                </c:pt>
                <c:pt idx="1">
                  <c:v>Agriculture</c:v>
                </c:pt>
                <c:pt idx="2">
                  <c:v>Wholesale Trade</c:v>
                </c:pt>
                <c:pt idx="3">
                  <c:v>Finance &amp; Insurance</c:v>
                </c:pt>
                <c:pt idx="4">
                  <c:v>Admin, Support, Waste Mgt.</c:v>
                </c:pt>
                <c:pt idx="5">
                  <c:v>Utilities</c:v>
                </c:pt>
                <c:pt idx="6">
                  <c:v>Manufacturing</c:v>
                </c:pt>
                <c:pt idx="7">
                  <c:v>Public Administration</c:v>
                </c:pt>
                <c:pt idx="8">
                  <c:v>Professional, Scientific, &amp; Tech. Services</c:v>
                </c:pt>
                <c:pt idx="9">
                  <c:v>Mining</c:v>
                </c:pt>
                <c:pt idx="10">
                  <c:v>Information</c:v>
                </c:pt>
                <c:pt idx="11">
                  <c:v>Other Services</c:v>
                </c:pt>
                <c:pt idx="12">
                  <c:v>Real Estate</c:v>
                </c:pt>
                <c:pt idx="13">
                  <c:v>Education</c:v>
                </c:pt>
                <c:pt idx="14">
                  <c:v>Health Care &amp; Social Assistance</c:v>
                </c:pt>
                <c:pt idx="15">
                  <c:v>Accomodation &amp; Food</c:v>
                </c:pt>
                <c:pt idx="16">
                  <c:v>Retail Trade</c:v>
                </c:pt>
                <c:pt idx="17">
                  <c:v>Transportation &amp; Warehousing</c:v>
                </c:pt>
                <c:pt idx="18">
                  <c:v>Arts, Entertainment, Rec.</c:v>
                </c:pt>
                <c:pt idx="19">
                  <c:v>Construction</c:v>
                </c:pt>
              </c:strCache>
            </c:strRef>
          </c:cat>
          <c:val>
            <c:numRef>
              <c:f>Sheet1!$B$2:$U$2</c:f>
              <c:numCache>
                <c:formatCode>0.0</c:formatCode>
                <c:ptCount val="20"/>
                <c:pt idx="0">
                  <c:v>5.3475129027867371E-2</c:v>
                </c:pt>
                <c:pt idx="1">
                  <c:v>0.16638647152891956</c:v>
                </c:pt>
                <c:pt idx="2">
                  <c:v>0.50202092465544801</c:v>
                </c:pt>
                <c:pt idx="3">
                  <c:v>0.57237025459046464</c:v>
                </c:pt>
                <c:pt idx="4">
                  <c:v>0.61001936786731437</c:v>
                </c:pt>
                <c:pt idx="5">
                  <c:v>0.61169400517110928</c:v>
                </c:pt>
                <c:pt idx="6">
                  <c:v>0.63418982243662392</c:v>
                </c:pt>
                <c:pt idx="7">
                  <c:v>0.6413147931146298</c:v>
                </c:pt>
                <c:pt idx="8">
                  <c:v>0.64979603687694809</c:v>
                </c:pt>
                <c:pt idx="9">
                  <c:v>0.67766988939590134</c:v>
                </c:pt>
                <c:pt idx="10">
                  <c:v>0.77847282954479813</c:v>
                </c:pt>
                <c:pt idx="11">
                  <c:v>0.92458133942610998</c:v>
                </c:pt>
                <c:pt idx="12">
                  <c:v>0.94418084179634409</c:v>
                </c:pt>
                <c:pt idx="13">
                  <c:v>0.98331910903716591</c:v>
                </c:pt>
                <c:pt idx="14">
                  <c:v>1.1201383828960274</c:v>
                </c:pt>
                <c:pt idx="15">
                  <c:v>1.2925824201285534</c:v>
                </c:pt>
                <c:pt idx="16">
                  <c:v>1.3138227030061465</c:v>
                </c:pt>
                <c:pt idx="17">
                  <c:v>1.6265082651645688</c:v>
                </c:pt>
                <c:pt idx="18">
                  <c:v>1.660834062646245</c:v>
                </c:pt>
                <c:pt idx="19">
                  <c:v>2.0785971666639198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8C-4906-ACCD-B66FA2A55FC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857713608"/>
        <c:axId val="857717920"/>
      </c:barChart>
      <c:catAx>
        <c:axId val="857713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7717920"/>
        <c:crosses val="autoZero"/>
        <c:auto val="1"/>
        <c:lblAlgn val="ctr"/>
        <c:lblOffset val="100"/>
        <c:noMultiLvlLbl val="0"/>
      </c:catAx>
      <c:valAx>
        <c:axId val="857717920"/>
        <c:scaling>
          <c:orientation val="minMax"/>
        </c:scaling>
        <c:delete val="1"/>
        <c:axPos val="b"/>
        <c:numFmt formatCode="#,##0.0" sourceLinked="0"/>
        <c:majorTickMark val="none"/>
        <c:minorTickMark val="none"/>
        <c:tickLblPos val="nextTo"/>
        <c:crossAx val="857713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533612352509985E-2"/>
          <c:y val="4.8251838890509054E-2"/>
          <c:w val="0.90392885010995261"/>
          <c:h val="0.791301582187848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8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11-4E6F-8068-2A47905E8F4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Sheet1!$A$2:$A$86</c:f>
              <c:numCache>
                <c:formatCode>General</c:formatCode>
                <c:ptCount val="85"/>
                <c:pt idx="0">
                  <c:v>1966</c:v>
                </c:pt>
                <c:pt idx="1">
                  <c:v>1967</c:v>
                </c:pt>
                <c:pt idx="2">
                  <c:v>1968</c:v>
                </c:pt>
                <c:pt idx="3">
                  <c:v>1969</c:v>
                </c:pt>
                <c:pt idx="4">
                  <c:v>1970</c:v>
                </c:pt>
                <c:pt idx="5">
                  <c:v>1971</c:v>
                </c:pt>
                <c:pt idx="6">
                  <c:v>1972</c:v>
                </c:pt>
                <c:pt idx="7">
                  <c:v>1973</c:v>
                </c:pt>
                <c:pt idx="8">
                  <c:v>1974</c:v>
                </c:pt>
                <c:pt idx="9">
                  <c:v>1975</c:v>
                </c:pt>
                <c:pt idx="10">
                  <c:v>1976</c:v>
                </c:pt>
                <c:pt idx="11">
                  <c:v>1977</c:v>
                </c:pt>
                <c:pt idx="12">
                  <c:v>1978</c:v>
                </c:pt>
                <c:pt idx="13">
                  <c:v>1979</c:v>
                </c:pt>
                <c:pt idx="14">
                  <c:v>1980</c:v>
                </c:pt>
                <c:pt idx="15">
                  <c:v>1981</c:v>
                </c:pt>
                <c:pt idx="16">
                  <c:v>1982</c:v>
                </c:pt>
                <c:pt idx="17">
                  <c:v>1983</c:v>
                </c:pt>
                <c:pt idx="18">
                  <c:v>1984</c:v>
                </c:pt>
                <c:pt idx="19">
                  <c:v>1985</c:v>
                </c:pt>
                <c:pt idx="20">
                  <c:v>1986</c:v>
                </c:pt>
                <c:pt idx="21">
                  <c:v>1987</c:v>
                </c:pt>
                <c:pt idx="22">
                  <c:v>1988</c:v>
                </c:pt>
                <c:pt idx="23">
                  <c:v>1989</c:v>
                </c:pt>
                <c:pt idx="24">
                  <c:v>1990</c:v>
                </c:pt>
                <c:pt idx="25">
                  <c:v>1991</c:v>
                </c:pt>
                <c:pt idx="26">
                  <c:v>1992</c:v>
                </c:pt>
                <c:pt idx="27">
                  <c:v>1993</c:v>
                </c:pt>
                <c:pt idx="28">
                  <c:v>1994</c:v>
                </c:pt>
                <c:pt idx="29">
                  <c:v>1995</c:v>
                </c:pt>
                <c:pt idx="30">
                  <c:v>1996</c:v>
                </c:pt>
                <c:pt idx="31">
                  <c:v>1997</c:v>
                </c:pt>
                <c:pt idx="32">
                  <c:v>1998</c:v>
                </c:pt>
                <c:pt idx="33">
                  <c:v>1999</c:v>
                </c:pt>
                <c:pt idx="34">
                  <c:v>2000</c:v>
                </c:pt>
                <c:pt idx="35">
                  <c:v>2001</c:v>
                </c:pt>
                <c:pt idx="36">
                  <c:v>2002</c:v>
                </c:pt>
                <c:pt idx="37">
                  <c:v>2003</c:v>
                </c:pt>
                <c:pt idx="38">
                  <c:v>2004</c:v>
                </c:pt>
                <c:pt idx="39">
                  <c:v>2005</c:v>
                </c:pt>
                <c:pt idx="40">
                  <c:v>2006</c:v>
                </c:pt>
                <c:pt idx="41">
                  <c:v>2007</c:v>
                </c:pt>
                <c:pt idx="42">
                  <c:v>2008</c:v>
                </c:pt>
                <c:pt idx="43">
                  <c:v>2009</c:v>
                </c:pt>
                <c:pt idx="44">
                  <c:v>2010</c:v>
                </c:pt>
                <c:pt idx="45">
                  <c:v>2011</c:v>
                </c:pt>
                <c:pt idx="46">
                  <c:v>2012</c:v>
                </c:pt>
                <c:pt idx="47">
                  <c:v>2013</c:v>
                </c:pt>
                <c:pt idx="48">
                  <c:v>2014</c:v>
                </c:pt>
                <c:pt idx="49">
                  <c:v>2015</c:v>
                </c:pt>
                <c:pt idx="50">
                  <c:v>2016</c:v>
                </c:pt>
                <c:pt idx="51">
                  <c:v>2017</c:v>
                </c:pt>
                <c:pt idx="52">
                  <c:v>2018</c:v>
                </c:pt>
                <c:pt idx="53">
                  <c:v>2019</c:v>
                </c:pt>
                <c:pt idx="54">
                  <c:v>2020</c:v>
                </c:pt>
                <c:pt idx="55">
                  <c:v>2021</c:v>
                </c:pt>
                <c:pt idx="56">
                  <c:v>2022</c:v>
                </c:pt>
                <c:pt idx="57">
                  <c:v>2023</c:v>
                </c:pt>
                <c:pt idx="58">
                  <c:v>2024</c:v>
                </c:pt>
                <c:pt idx="59">
                  <c:v>2025</c:v>
                </c:pt>
                <c:pt idx="60">
                  <c:v>2026</c:v>
                </c:pt>
                <c:pt idx="61">
                  <c:v>2027</c:v>
                </c:pt>
                <c:pt idx="62">
                  <c:v>2028</c:v>
                </c:pt>
                <c:pt idx="63">
                  <c:v>2029</c:v>
                </c:pt>
                <c:pt idx="64">
                  <c:v>2030</c:v>
                </c:pt>
                <c:pt idx="65">
                  <c:v>2031</c:v>
                </c:pt>
                <c:pt idx="66">
                  <c:v>2032</c:v>
                </c:pt>
                <c:pt idx="67">
                  <c:v>2033</c:v>
                </c:pt>
                <c:pt idx="68">
                  <c:v>2034</c:v>
                </c:pt>
                <c:pt idx="69">
                  <c:v>2035</c:v>
                </c:pt>
                <c:pt idx="70">
                  <c:v>2036</c:v>
                </c:pt>
                <c:pt idx="71">
                  <c:v>2037</c:v>
                </c:pt>
                <c:pt idx="72">
                  <c:v>2038</c:v>
                </c:pt>
                <c:pt idx="73">
                  <c:v>2039</c:v>
                </c:pt>
                <c:pt idx="74">
                  <c:v>2040</c:v>
                </c:pt>
                <c:pt idx="75">
                  <c:v>2041</c:v>
                </c:pt>
                <c:pt idx="76">
                  <c:v>2042</c:v>
                </c:pt>
                <c:pt idx="77">
                  <c:v>2043</c:v>
                </c:pt>
                <c:pt idx="78">
                  <c:v>2044</c:v>
                </c:pt>
                <c:pt idx="79">
                  <c:v>2045</c:v>
                </c:pt>
                <c:pt idx="80">
                  <c:v>2046</c:v>
                </c:pt>
                <c:pt idx="81">
                  <c:v>2047</c:v>
                </c:pt>
                <c:pt idx="82">
                  <c:v>2048</c:v>
                </c:pt>
                <c:pt idx="83">
                  <c:v>2049</c:v>
                </c:pt>
                <c:pt idx="84">
                  <c:v>2050</c:v>
                </c:pt>
              </c:numCache>
            </c:numRef>
          </c:cat>
          <c:val>
            <c:numRef>
              <c:f>Sheet1!$B$2:$B$86</c:f>
              <c:numCache>
                <c:formatCode>General</c:formatCode>
                <c:ptCount val="85"/>
                <c:pt idx="0" formatCode="#,##0">
                  <c:v>1</c:v>
                </c:pt>
                <c:pt idx="29" formatCode="#,##0">
                  <c:v>2</c:v>
                </c:pt>
                <c:pt idx="49" formatCode="#,##0">
                  <c:v>3</c:v>
                </c:pt>
                <c:pt idx="66" formatCode="#,##0">
                  <c:v>4</c:v>
                </c:pt>
                <c:pt idx="82">
                  <c:v>0</c:v>
                </c:pt>
                <c:pt idx="8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A3-4499-B4E7-676027E836F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845899888"/>
        <c:axId val="845899104"/>
      </c:barChart>
      <c:catAx>
        <c:axId val="845899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crossAx val="845899104"/>
        <c:crosses val="autoZero"/>
        <c:auto val="1"/>
        <c:lblAlgn val="ctr"/>
        <c:lblOffset val="100"/>
        <c:noMultiLvlLbl val="0"/>
      </c:catAx>
      <c:valAx>
        <c:axId val="845899104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crossAx val="845899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latin typeface="Myriad Pro" panose="020B050303040302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68031974614"/>
          <c:y val="3.77412959401573E-2"/>
          <c:w val="0.87084926737613699"/>
          <c:h val="0.9041188532419730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Rural</c:v>
                </c:pt>
              </c:strCache>
            </c:strRef>
          </c:tx>
          <c:spPr>
            <a:ln w="76200">
              <a:solidFill>
                <a:srgbClr val="B60000"/>
              </a:solidFill>
            </a:ln>
          </c:spPr>
          <c:marker>
            <c:symbol val="none"/>
          </c:marker>
          <c:cat>
            <c:numRef>
              <c:f>Sheet1!$A$2:$A$18</c:f>
              <c:numCache>
                <c:formatCode>General</c:formatCode>
                <c:ptCount val="17"/>
                <c:pt idx="0">
                  <c:v>1850</c:v>
                </c:pt>
                <c:pt idx="1">
                  <c:v>1860</c:v>
                </c:pt>
                <c:pt idx="2">
                  <c:v>1870</c:v>
                </c:pt>
                <c:pt idx="3">
                  <c:v>1880</c:v>
                </c:pt>
                <c:pt idx="4">
                  <c:v>1890</c:v>
                </c:pt>
                <c:pt idx="5">
                  <c:v>1900</c:v>
                </c:pt>
                <c:pt idx="6">
                  <c:v>1910</c:v>
                </c:pt>
                <c:pt idx="7">
                  <c:v>1920</c:v>
                </c:pt>
                <c:pt idx="8">
                  <c:v>1930</c:v>
                </c:pt>
                <c:pt idx="9">
                  <c:v>1940</c:v>
                </c:pt>
                <c:pt idx="10">
                  <c:v>1950</c:v>
                </c:pt>
                <c:pt idx="11">
                  <c:v>1960</c:v>
                </c:pt>
                <c:pt idx="12">
                  <c:v>1970</c:v>
                </c:pt>
                <c:pt idx="13">
                  <c:v>1980</c:v>
                </c:pt>
                <c:pt idx="14">
                  <c:v>1990</c:v>
                </c:pt>
                <c:pt idx="15">
                  <c:v>2000</c:v>
                </c:pt>
                <c:pt idx="16">
                  <c:v>2010</c:v>
                </c:pt>
              </c:numCache>
            </c:numRef>
          </c:cat>
          <c:val>
            <c:numRef>
              <c:f>Sheet1!$B$2:$B$18</c:f>
              <c:numCache>
                <c:formatCode>0.0%</c:formatCode>
                <c:ptCount val="17"/>
                <c:pt idx="0">
                  <c:v>0.8</c:v>
                </c:pt>
                <c:pt idx="1">
                  <c:v>0.79500000000000004</c:v>
                </c:pt>
                <c:pt idx="2">
                  <c:v>0.81499999999999995</c:v>
                </c:pt>
                <c:pt idx="3">
                  <c:v>0.7659999999999999</c:v>
                </c:pt>
                <c:pt idx="4">
                  <c:v>0.64300000000000002</c:v>
                </c:pt>
                <c:pt idx="5">
                  <c:v>0.61899999999999999</c:v>
                </c:pt>
                <c:pt idx="6">
                  <c:v>0.53700000000000003</c:v>
                </c:pt>
                <c:pt idx="7">
                  <c:v>0.52</c:v>
                </c:pt>
                <c:pt idx="8">
                  <c:v>0.47600000000000003</c:v>
                </c:pt>
                <c:pt idx="9">
                  <c:v>0.44500000000000001</c:v>
                </c:pt>
                <c:pt idx="10">
                  <c:v>0.34700000000000003</c:v>
                </c:pt>
                <c:pt idx="11">
                  <c:v>0.25099999999999995</c:v>
                </c:pt>
                <c:pt idx="12">
                  <c:v>0.19599999999999995</c:v>
                </c:pt>
                <c:pt idx="13">
                  <c:v>0.15599999999999994</c:v>
                </c:pt>
                <c:pt idx="14">
                  <c:v>0.13200000000000003</c:v>
                </c:pt>
                <c:pt idx="15">
                  <c:v>0.11799999999999997</c:v>
                </c:pt>
                <c:pt idx="16">
                  <c:v>9.4000000000000056E-2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A6-4563-B626-EC379A34A1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Urban</c:v>
                </c:pt>
              </c:strCache>
            </c:strRef>
          </c:tx>
          <c:spPr>
            <a:ln w="76200"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Sheet1!$A$2:$A$18</c:f>
              <c:numCache>
                <c:formatCode>General</c:formatCode>
                <c:ptCount val="17"/>
                <c:pt idx="0">
                  <c:v>1850</c:v>
                </c:pt>
                <c:pt idx="1">
                  <c:v>1860</c:v>
                </c:pt>
                <c:pt idx="2">
                  <c:v>1870</c:v>
                </c:pt>
                <c:pt idx="3">
                  <c:v>1880</c:v>
                </c:pt>
                <c:pt idx="4">
                  <c:v>1890</c:v>
                </c:pt>
                <c:pt idx="5">
                  <c:v>1900</c:v>
                </c:pt>
                <c:pt idx="6">
                  <c:v>1910</c:v>
                </c:pt>
                <c:pt idx="7">
                  <c:v>1920</c:v>
                </c:pt>
                <c:pt idx="8">
                  <c:v>1930</c:v>
                </c:pt>
                <c:pt idx="9">
                  <c:v>1940</c:v>
                </c:pt>
                <c:pt idx="10">
                  <c:v>1950</c:v>
                </c:pt>
                <c:pt idx="11">
                  <c:v>1960</c:v>
                </c:pt>
                <c:pt idx="12">
                  <c:v>1970</c:v>
                </c:pt>
                <c:pt idx="13">
                  <c:v>1980</c:v>
                </c:pt>
                <c:pt idx="14">
                  <c:v>1990</c:v>
                </c:pt>
                <c:pt idx="15">
                  <c:v>2000</c:v>
                </c:pt>
                <c:pt idx="16">
                  <c:v>2010</c:v>
                </c:pt>
              </c:numCache>
            </c:numRef>
          </c:cat>
          <c:val>
            <c:numRef>
              <c:f>Sheet1!$C$2:$C$18</c:f>
              <c:numCache>
                <c:formatCode>0.0%</c:formatCode>
                <c:ptCount val="17"/>
                <c:pt idx="0">
                  <c:v>0.2</c:v>
                </c:pt>
                <c:pt idx="1">
                  <c:v>0.20499999999999999</c:v>
                </c:pt>
                <c:pt idx="2">
                  <c:v>0.185</c:v>
                </c:pt>
                <c:pt idx="3">
                  <c:v>0.23399999999999999</c:v>
                </c:pt>
                <c:pt idx="4">
                  <c:v>0.35700000000000004</c:v>
                </c:pt>
                <c:pt idx="5">
                  <c:v>0.38100000000000001</c:v>
                </c:pt>
                <c:pt idx="6">
                  <c:v>0.46299999999999997</c:v>
                </c:pt>
                <c:pt idx="7">
                  <c:v>0.48</c:v>
                </c:pt>
                <c:pt idx="8">
                  <c:v>0.52400000000000002</c:v>
                </c:pt>
                <c:pt idx="9">
                  <c:v>0.55500000000000005</c:v>
                </c:pt>
                <c:pt idx="10">
                  <c:v>0.65300000000000002</c:v>
                </c:pt>
                <c:pt idx="11">
                  <c:v>0.74900000000000011</c:v>
                </c:pt>
                <c:pt idx="12">
                  <c:v>0.80400000000000005</c:v>
                </c:pt>
                <c:pt idx="13">
                  <c:v>0.84400000000000008</c:v>
                </c:pt>
                <c:pt idx="14">
                  <c:v>0.86799999999999999</c:v>
                </c:pt>
                <c:pt idx="15">
                  <c:v>0.88200000000000001</c:v>
                </c:pt>
                <c:pt idx="16">
                  <c:v>0.90599999999999992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6A6-4563-B626-EC379A34A1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58005376"/>
        <c:axId val="858005768"/>
      </c:lineChart>
      <c:catAx>
        <c:axId val="858005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858005768"/>
        <c:crosses val="autoZero"/>
        <c:auto val="1"/>
        <c:lblAlgn val="ctr"/>
        <c:lblOffset val="100"/>
        <c:noMultiLvlLbl val="0"/>
      </c:catAx>
      <c:valAx>
        <c:axId val="858005768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Percent of the Population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8.26055231949736E-3"/>
              <c:y val="0.31030031712877498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858005376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050" b="1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Natural Increase</c:v>
                </c:pt>
              </c:strCache>
            </c:strRef>
          </c:tx>
          <c:spPr>
            <a:solidFill>
              <a:srgbClr val="BFBFBF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Sheet1!$B$1:$J$1</c:f>
              <c:strCache>
                <c:ptCount val="9"/>
                <c:pt idx="0">
                  <c:v>1940 to 1950</c:v>
                </c:pt>
                <c:pt idx="1">
                  <c:v>1950 to 1960</c:v>
                </c:pt>
                <c:pt idx="2">
                  <c:v>1960 to 1970</c:v>
                </c:pt>
                <c:pt idx="3">
                  <c:v>1970 to 1980</c:v>
                </c:pt>
                <c:pt idx="4">
                  <c:v>1980 to 1990</c:v>
                </c:pt>
                <c:pt idx="5">
                  <c:v>1990 to 2000</c:v>
                </c:pt>
                <c:pt idx="6">
                  <c:v>2000 to 2010</c:v>
                </c:pt>
                <c:pt idx="7">
                  <c:v>2010 to 2020</c:v>
                </c:pt>
                <c:pt idx="8">
                  <c:v>2020 to 2030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128814.25</c:v>
                </c:pt>
                <c:pt idx="1">
                  <c:v>190436.25</c:v>
                </c:pt>
                <c:pt idx="2">
                  <c:v>178120.25</c:v>
                </c:pt>
                <c:pt idx="3">
                  <c:v>252669.5</c:v>
                </c:pt>
                <c:pt idx="4">
                  <c:v>293760.75</c:v>
                </c:pt>
                <c:pt idx="5">
                  <c:v>296285</c:v>
                </c:pt>
                <c:pt idx="6">
                  <c:v>381181.25</c:v>
                </c:pt>
                <c:pt idx="7" formatCode="#,##0">
                  <c:v>362605.59392415895</c:v>
                </c:pt>
                <c:pt idx="8" formatCode="#,##0">
                  <c:v>424826.17894097103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8C-4906-ACCD-B66FA2A55FC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Net Migration </c:v>
                </c:pt>
              </c:strCache>
            </c:strRef>
          </c:tx>
          <c:spPr>
            <a:solidFill>
              <a:srgbClr val="C3122E"/>
            </a:solidFill>
          </c:spPr>
          <c:invertIfNegative val="0"/>
          <c:dLbls>
            <c:dLbl>
              <c:idx val="0"/>
              <c:layout>
                <c:manualLayout>
                  <c:x val="5.0925925925925937E-2"/>
                  <c:y val="3.968253968253981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8C-4906-ACCD-B66FA2A55FCA}"/>
                </c:ext>
              </c:extLst>
            </c:dLbl>
            <c:dLbl>
              <c:idx val="1"/>
              <c:layout>
                <c:manualLayout>
                  <c:x val="5.7870370370370385E-2"/>
                  <c:y val="-3.968253968253981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8C-4906-ACCD-B66FA2A55FCA}"/>
                </c:ext>
              </c:extLst>
            </c:dLbl>
            <c:dLbl>
              <c:idx val="2"/>
              <c:layout>
                <c:manualLayout>
                  <c:x val="-3.7037037037037077E-2"/>
                  <c:y val="7.2750482331544422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8C-4906-ACCD-B66FA2A55FCA}"/>
                </c:ext>
              </c:extLst>
            </c:dLbl>
            <c:dLbl>
              <c:idx val="4"/>
              <c:layout>
                <c:manualLayout>
                  <c:x val="-3.9351851851851853E-2"/>
                  <c:y val="3.968253968254021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8C-4906-ACCD-B66FA2A55FCA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Sheet1!$B$1:$J$1</c:f>
              <c:strCache>
                <c:ptCount val="9"/>
                <c:pt idx="0">
                  <c:v>1940 to 1950</c:v>
                </c:pt>
                <c:pt idx="1">
                  <c:v>1950 to 1960</c:v>
                </c:pt>
                <c:pt idx="2">
                  <c:v>1960 to 1970</c:v>
                </c:pt>
                <c:pt idx="3">
                  <c:v>1970 to 1980</c:v>
                </c:pt>
                <c:pt idx="4">
                  <c:v>1980 to 1990</c:v>
                </c:pt>
                <c:pt idx="5">
                  <c:v>1990 to 2000</c:v>
                </c:pt>
                <c:pt idx="6">
                  <c:v>2000 to 2010</c:v>
                </c:pt>
                <c:pt idx="7">
                  <c:v>2010 to 2020</c:v>
                </c:pt>
                <c:pt idx="8">
                  <c:v>2020 to 2030</c:v>
                </c:pt>
              </c:strCache>
            </c:strRef>
          </c:cat>
          <c:val>
            <c:numRef>
              <c:f>Sheet1!$B$3:$J$3</c:f>
              <c:numCache>
                <c:formatCode>General</c:formatCode>
                <c:ptCount val="9"/>
                <c:pt idx="0">
                  <c:v>9737.75</c:v>
                </c:pt>
                <c:pt idx="1">
                  <c:v>11328.75</c:v>
                </c:pt>
                <c:pt idx="2">
                  <c:v>-9474.25</c:v>
                </c:pt>
                <c:pt idx="3">
                  <c:v>149094.5</c:v>
                </c:pt>
                <c:pt idx="4">
                  <c:v>-31947.75</c:v>
                </c:pt>
                <c:pt idx="5">
                  <c:v>214034</c:v>
                </c:pt>
                <c:pt idx="6">
                  <c:v>149534.75</c:v>
                </c:pt>
                <c:pt idx="7" formatCode="#,##0">
                  <c:v>198934.887211261</c:v>
                </c:pt>
                <c:pt idx="8" formatCode="#,##0">
                  <c:v>203719.48788474998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48C-4906-ACCD-B66FA2A55F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100"/>
        <c:axId val="858006944"/>
        <c:axId val="857453664"/>
      </c:barChart>
      <c:catAx>
        <c:axId val="85800694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crossAx val="857453664"/>
        <c:crosses val="autoZero"/>
        <c:auto val="1"/>
        <c:lblAlgn val="ctr"/>
        <c:lblOffset val="100"/>
        <c:noMultiLvlLbl val="0"/>
      </c:catAx>
      <c:valAx>
        <c:axId val="857453664"/>
        <c:scaling>
          <c:orientation val="minMax"/>
        </c:scaling>
        <c:delete val="0"/>
        <c:axPos val="b"/>
        <c:majorGridlines/>
        <c:numFmt formatCode="#,##0" sourceLinked="0"/>
        <c:majorTickMark val="out"/>
        <c:minorTickMark val="none"/>
        <c:tickLblPos val="nextTo"/>
        <c:crossAx val="858006944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0.50103428477690293"/>
                <c:y val="0.80021486847927403"/>
              </c:manualLayout>
            </c:layout>
          </c:dispUnitsLbl>
        </c:dispUnits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Components of Change</c:v>
                </c:pt>
              </c:strCache>
            </c:strRef>
          </c:tx>
          <c:dPt>
            <c:idx val="0"/>
            <c:bubble3D val="0"/>
            <c:spPr>
              <a:solidFill>
                <a:srgbClr val="CC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675-49F4-BED6-E637506EF7A4}"/>
              </c:ext>
            </c:extLst>
          </c:dPt>
          <c:dPt>
            <c:idx val="1"/>
            <c:bubble3D val="0"/>
            <c:spPr>
              <a:solidFill>
                <a:srgbClr val="ABA89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675-49F4-BED6-E637506EF7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Net Migration</c:v>
                </c:pt>
                <c:pt idx="1">
                  <c:v>Natural Increase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0.35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75-49F4-BED6-E637506EF7A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Myriad Pro" panose="020B0503030403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Components of Change</c:v>
                </c:pt>
              </c:strCache>
            </c:strRef>
          </c:tx>
          <c:dPt>
            <c:idx val="0"/>
            <c:bubble3D val="0"/>
            <c:spPr>
              <a:solidFill>
                <a:srgbClr val="CC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05-4F31-AD41-C619CD4B266D}"/>
              </c:ext>
            </c:extLst>
          </c:dPt>
          <c:dPt>
            <c:idx val="1"/>
            <c:bubble3D val="0"/>
            <c:spPr>
              <a:solidFill>
                <a:srgbClr val="ABA89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05-4F31-AD41-C619CD4B266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Native Born</c:v>
                </c:pt>
                <c:pt idx="1">
                  <c:v>Foreign Born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0.55000000000000004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005-4F31-AD41-C619CD4B26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Myriad Pro" panose="020B0503030403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Summary!$H$3</c:f>
              <c:strCache>
                <c:ptCount val="1"/>
                <c:pt idx="0">
                  <c:v> Europe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Summary!$I$2:$K$2</c:f>
              <c:strCache>
                <c:ptCount val="3"/>
                <c:pt idx="0">
                  <c:v>2000 Census 
(entered 1990 to March 2000)</c:v>
                </c:pt>
                <c:pt idx="1">
                  <c:v>2007-2011 ACS
 (entered after 2000)</c:v>
                </c:pt>
                <c:pt idx="2">
                  <c:v>2012-2016 ACS 
(entered after 2010)</c:v>
                </c:pt>
              </c:strCache>
            </c:strRef>
          </c:cat>
          <c:val>
            <c:numRef>
              <c:f>Summary!$I$3:$K$3</c:f>
              <c:numCache>
                <c:formatCode>0.0%</c:formatCode>
                <c:ptCount val="3"/>
                <c:pt idx="0">
                  <c:v>0.109</c:v>
                </c:pt>
                <c:pt idx="1">
                  <c:v>7.400000000000001E-2</c:v>
                </c:pt>
                <c:pt idx="2">
                  <c:v>9.5000000000000001E-2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C0-4C5D-A6F0-646D7F206B84}"/>
            </c:ext>
          </c:extLst>
        </c:ser>
        <c:ser>
          <c:idx val="1"/>
          <c:order val="1"/>
          <c:tx>
            <c:strRef>
              <c:f>Summary!$H$4</c:f>
              <c:strCache>
                <c:ptCount val="1"/>
                <c:pt idx="0">
                  <c:v> Asia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Summary!$I$2:$K$2</c:f>
              <c:strCache>
                <c:ptCount val="3"/>
                <c:pt idx="0">
                  <c:v>2000 Census 
(entered 1990 to March 2000)</c:v>
                </c:pt>
                <c:pt idx="1">
                  <c:v>2007-2011 ACS
 (entered after 2000)</c:v>
                </c:pt>
                <c:pt idx="2">
                  <c:v>2012-2016 ACS 
(entered after 2010)</c:v>
                </c:pt>
              </c:strCache>
            </c:strRef>
          </c:cat>
          <c:val>
            <c:numRef>
              <c:f>Summary!$I$4:$K$4</c:f>
              <c:numCache>
                <c:formatCode>0.0%</c:formatCode>
                <c:ptCount val="3"/>
                <c:pt idx="0">
                  <c:v>0.16500000000000001</c:v>
                </c:pt>
                <c:pt idx="1">
                  <c:v>0.20199999999999999</c:v>
                </c:pt>
                <c:pt idx="2">
                  <c:v>0.44500000000000001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C0-4C5D-A6F0-646D7F206B84}"/>
            </c:ext>
          </c:extLst>
        </c:ser>
        <c:ser>
          <c:idx val="2"/>
          <c:order val="2"/>
          <c:tx>
            <c:strRef>
              <c:f>Summary!$H$5</c:f>
              <c:strCache>
                <c:ptCount val="1"/>
                <c:pt idx="0">
                  <c:v> Africa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809523809523805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C0-4C5D-A6F0-646D7F206B84}"/>
                </c:ext>
              </c:extLst>
            </c:dLbl>
            <c:dLbl>
              <c:idx val="1"/>
              <c:layout>
                <c:manualLayout>
                  <c:x val="0"/>
                  <c:y val="-3.428571428571428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C0-4C5D-A6F0-646D7F206B84}"/>
                </c:ext>
              </c:extLst>
            </c:dLbl>
            <c:dLbl>
              <c:idx val="2"/>
              <c:layout>
                <c:manualLayout>
                  <c:x val="-2.3228799467969892E-3"/>
                  <c:y val="-4.190476190476176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7C0-4C5D-A6F0-646D7F206B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Summary!$I$2:$K$2</c:f>
              <c:strCache>
                <c:ptCount val="3"/>
                <c:pt idx="0">
                  <c:v>2000 Census 
(entered 1990 to March 2000)</c:v>
                </c:pt>
                <c:pt idx="1">
                  <c:v>2007-2011 ACS
 (entered after 2000)</c:v>
                </c:pt>
                <c:pt idx="2">
                  <c:v>2012-2016 ACS 
(entered after 2010)</c:v>
                </c:pt>
              </c:strCache>
            </c:strRef>
          </c:cat>
          <c:val>
            <c:numRef>
              <c:f>Summary!$I$5:$K$5</c:f>
              <c:numCache>
                <c:formatCode>0.0%</c:formatCode>
                <c:ptCount val="3"/>
                <c:pt idx="0">
                  <c:v>0.02</c:v>
                </c:pt>
                <c:pt idx="1">
                  <c:v>4.5999999999999999E-2</c:v>
                </c:pt>
                <c:pt idx="2">
                  <c:v>5.2999999999999999E-2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7C0-4C5D-A6F0-646D7F206B84}"/>
            </c:ext>
          </c:extLst>
        </c:ser>
        <c:ser>
          <c:idx val="3"/>
          <c:order val="3"/>
          <c:tx>
            <c:strRef>
              <c:f>Summary!$H$6</c:f>
              <c:strCache>
                <c:ptCount val="1"/>
                <c:pt idx="0">
                  <c:v> Oceania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9686398403906698E-3"/>
                  <c:y val="4.571428571428573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7C0-4C5D-A6F0-646D7F206B84}"/>
                </c:ext>
              </c:extLst>
            </c:dLbl>
            <c:dLbl>
              <c:idx val="1"/>
              <c:layout>
                <c:manualLayout>
                  <c:x val="-4.2585640404991305E-17"/>
                  <c:y val="3.809523809523809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C0-4C5D-A6F0-646D7F206B84}"/>
                </c:ext>
              </c:extLst>
            </c:dLbl>
            <c:dLbl>
              <c:idx val="2"/>
              <c:layout>
                <c:manualLayout>
                  <c:x val="0"/>
                  <c:y val="3.428571428571442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7C0-4C5D-A6F0-646D7F206B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Summary!$I$2:$K$2</c:f>
              <c:strCache>
                <c:ptCount val="3"/>
                <c:pt idx="0">
                  <c:v>2000 Census 
(entered 1990 to March 2000)</c:v>
                </c:pt>
                <c:pt idx="1">
                  <c:v>2007-2011 ACS
 (entered after 2000)</c:v>
                </c:pt>
                <c:pt idx="2">
                  <c:v>2012-2016 ACS 
(entered after 2010)</c:v>
                </c:pt>
              </c:strCache>
            </c:strRef>
          </c:cat>
          <c:val>
            <c:numRef>
              <c:f>Summary!$I$6:$K$6</c:f>
              <c:numCache>
                <c:formatCode>0.0%</c:formatCode>
                <c:ptCount val="3"/>
                <c:pt idx="0">
                  <c:v>2.7000000000000003E-2</c:v>
                </c:pt>
                <c:pt idx="1">
                  <c:v>2.7000000000000003E-2</c:v>
                </c:pt>
                <c:pt idx="2">
                  <c:v>3.1E-2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7C0-4C5D-A6F0-646D7F206B84}"/>
            </c:ext>
          </c:extLst>
        </c:ser>
        <c:ser>
          <c:idx val="4"/>
          <c:order val="4"/>
          <c:tx>
            <c:strRef>
              <c:f>Summary!$H$7</c:f>
              <c:strCache>
                <c:ptCount val="1"/>
                <c:pt idx="0">
                  <c:v> Latin America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Summary!$I$2:$K$2</c:f>
              <c:strCache>
                <c:ptCount val="3"/>
                <c:pt idx="0">
                  <c:v>2000 Census 
(entered 1990 to March 2000)</c:v>
                </c:pt>
                <c:pt idx="1">
                  <c:v>2007-2011 ACS
 (entered after 2000)</c:v>
                </c:pt>
                <c:pt idx="2">
                  <c:v>2012-2016 ACS 
(entered after 2010)</c:v>
                </c:pt>
              </c:strCache>
            </c:strRef>
          </c:cat>
          <c:val>
            <c:numRef>
              <c:f>Summary!$I$7:$K$7</c:f>
              <c:numCache>
                <c:formatCode>0.0%</c:formatCode>
                <c:ptCount val="3"/>
                <c:pt idx="0">
                  <c:v>0.64900000000000002</c:v>
                </c:pt>
                <c:pt idx="1">
                  <c:v>0.629</c:v>
                </c:pt>
                <c:pt idx="2">
                  <c:v>0.34299999999999997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7C0-4C5D-A6F0-646D7F206B84}"/>
            </c:ext>
          </c:extLst>
        </c:ser>
        <c:ser>
          <c:idx val="5"/>
          <c:order val="5"/>
          <c:tx>
            <c:strRef>
              <c:f>Summary!$H$8</c:f>
              <c:strCache>
                <c:ptCount val="1"/>
                <c:pt idx="0">
                  <c:v> Northern America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Summary!$I$2:$K$2</c:f>
              <c:strCache>
                <c:ptCount val="3"/>
                <c:pt idx="0">
                  <c:v>2000 Census 
(entered 1990 to March 2000)</c:v>
                </c:pt>
                <c:pt idx="1">
                  <c:v>2007-2011 ACS
 (entered after 2000)</c:v>
                </c:pt>
                <c:pt idx="2">
                  <c:v>2012-2016 ACS 
(entered after 2010)</c:v>
                </c:pt>
              </c:strCache>
            </c:strRef>
          </c:cat>
          <c:val>
            <c:numRef>
              <c:f>Summary!$I$8:$K$8</c:f>
              <c:numCache>
                <c:formatCode>0.0%</c:formatCode>
                <c:ptCount val="3"/>
                <c:pt idx="0">
                  <c:v>2.8999999999999998E-2</c:v>
                </c:pt>
                <c:pt idx="1">
                  <c:v>2.2000000000000002E-2</c:v>
                </c:pt>
                <c:pt idx="2">
                  <c:v>3.3000000000000002E-2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7C0-4C5D-A6F0-646D7F206B8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2"/>
        <c:overlap val="100"/>
        <c:axId val="857455232"/>
        <c:axId val="857454056"/>
      </c:barChart>
      <c:catAx>
        <c:axId val="85745523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7454056"/>
        <c:crosses val="autoZero"/>
        <c:auto val="1"/>
        <c:lblAlgn val="ctr"/>
        <c:lblOffset val="100"/>
        <c:noMultiLvlLbl val="0"/>
      </c:catAx>
      <c:valAx>
        <c:axId val="85745405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7455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1950-1960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Sheet1!$B$419:$B$434</c:f>
              <c:strCache>
                <c:ptCount val="1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</c:strCache>
            </c:strRef>
          </c:cat>
          <c:val>
            <c:numRef>
              <c:f>Sheet1!$C$419:$C$434</c:f>
              <c:numCache>
                <c:formatCode>#,##0.0</c:formatCode>
                <c:ptCount val="16"/>
                <c:pt idx="0">
                  <c:v>-4.0999999999999996</c:v>
                </c:pt>
                <c:pt idx="1">
                  <c:v>-6</c:v>
                </c:pt>
                <c:pt idx="2">
                  <c:v>-14.6</c:v>
                </c:pt>
                <c:pt idx="3">
                  <c:v>-13.9</c:v>
                </c:pt>
                <c:pt idx="4">
                  <c:v>-55.8</c:v>
                </c:pt>
                <c:pt idx="5">
                  <c:v>-52.4</c:v>
                </c:pt>
                <c:pt idx="6">
                  <c:v>-23.8</c:v>
                </c:pt>
                <c:pt idx="7">
                  <c:v>-12.4</c:v>
                </c:pt>
                <c:pt idx="8">
                  <c:v>-13.8</c:v>
                </c:pt>
                <c:pt idx="9">
                  <c:v>-9.6999999999999993</c:v>
                </c:pt>
                <c:pt idx="10">
                  <c:v>-10</c:v>
                </c:pt>
                <c:pt idx="11">
                  <c:v>1.9</c:v>
                </c:pt>
                <c:pt idx="12">
                  <c:v>13.6</c:v>
                </c:pt>
                <c:pt idx="13">
                  <c:v>16.2</c:v>
                </c:pt>
                <c:pt idx="14">
                  <c:v>23.2</c:v>
                </c:pt>
                <c:pt idx="15">
                  <c:v>25.4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2D1-429F-80CC-D3834E5400F4}"/>
            </c:ext>
          </c:extLst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1960-1970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Sheet1!$B$419:$B$434</c:f>
              <c:strCache>
                <c:ptCount val="1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</c:strCache>
            </c:strRef>
          </c:cat>
          <c:val>
            <c:numRef>
              <c:f>Sheet1!$D$419:$D$434</c:f>
              <c:numCache>
                <c:formatCode>#,##0.0</c:formatCode>
                <c:ptCount val="16"/>
                <c:pt idx="0">
                  <c:v>-0.2</c:v>
                </c:pt>
                <c:pt idx="1">
                  <c:v>21.1</c:v>
                </c:pt>
                <c:pt idx="2">
                  <c:v>21.8</c:v>
                </c:pt>
                <c:pt idx="3">
                  <c:v>29.8</c:v>
                </c:pt>
                <c:pt idx="4">
                  <c:v>-22</c:v>
                </c:pt>
                <c:pt idx="5">
                  <c:v>-38.9</c:v>
                </c:pt>
                <c:pt idx="6">
                  <c:v>33</c:v>
                </c:pt>
                <c:pt idx="7">
                  <c:v>23.1</c:v>
                </c:pt>
                <c:pt idx="8">
                  <c:v>23.8</c:v>
                </c:pt>
                <c:pt idx="9">
                  <c:v>17.8</c:v>
                </c:pt>
                <c:pt idx="10">
                  <c:v>22.4</c:v>
                </c:pt>
                <c:pt idx="11">
                  <c:v>19.899999999999999</c:v>
                </c:pt>
                <c:pt idx="12">
                  <c:v>47</c:v>
                </c:pt>
                <c:pt idx="13">
                  <c:v>51.8</c:v>
                </c:pt>
                <c:pt idx="14">
                  <c:v>52.1</c:v>
                </c:pt>
                <c:pt idx="15">
                  <c:v>32.1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2D1-429F-80CC-D3834E5400F4}"/>
            </c:ext>
          </c:extLst>
        </c:ser>
        <c:ser>
          <c:idx val="2"/>
          <c:order val="2"/>
          <c:tx>
            <c:strRef>
              <c:f>Sheet1!$E$2</c:f>
              <c:strCache>
                <c:ptCount val="1"/>
                <c:pt idx="0">
                  <c:v>1970-1980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Sheet1!$B$419:$B$434</c:f>
              <c:strCache>
                <c:ptCount val="1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</c:strCache>
            </c:strRef>
          </c:cat>
          <c:val>
            <c:numRef>
              <c:f>Sheet1!$E$419:$E$434</c:f>
              <c:numCache>
                <c:formatCode>#,##0.0</c:formatCode>
                <c:ptCount val="16"/>
                <c:pt idx="0">
                  <c:v>11</c:v>
                </c:pt>
                <c:pt idx="1">
                  <c:v>32.299999999999997</c:v>
                </c:pt>
                <c:pt idx="2">
                  <c:v>59.1</c:v>
                </c:pt>
                <c:pt idx="3">
                  <c:v>77.5</c:v>
                </c:pt>
                <c:pt idx="4">
                  <c:v>26.4</c:v>
                </c:pt>
                <c:pt idx="5">
                  <c:v>-3.6</c:v>
                </c:pt>
                <c:pt idx="6">
                  <c:v>56</c:v>
                </c:pt>
                <c:pt idx="7">
                  <c:v>84.3</c:v>
                </c:pt>
                <c:pt idx="8">
                  <c:v>49.8</c:v>
                </c:pt>
                <c:pt idx="9">
                  <c:v>55.5</c:v>
                </c:pt>
                <c:pt idx="10">
                  <c:v>69.7</c:v>
                </c:pt>
                <c:pt idx="11">
                  <c:v>85.6</c:v>
                </c:pt>
                <c:pt idx="12">
                  <c:v>132.1</c:v>
                </c:pt>
                <c:pt idx="13">
                  <c:v>173.3</c:v>
                </c:pt>
                <c:pt idx="14">
                  <c:v>121.2</c:v>
                </c:pt>
                <c:pt idx="15">
                  <c:v>54.5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2D1-429F-80CC-D3834E5400F4}"/>
            </c:ext>
          </c:extLst>
        </c:ser>
        <c:ser>
          <c:idx val="3"/>
          <c:order val="3"/>
          <c:tx>
            <c:strRef>
              <c:f>Sheet1!$F$2</c:f>
              <c:strCache>
                <c:ptCount val="1"/>
                <c:pt idx="0">
                  <c:v>1980-1990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Sheet1!$B$419:$B$434</c:f>
              <c:strCache>
                <c:ptCount val="1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</c:strCache>
            </c:strRef>
          </c:cat>
          <c:val>
            <c:numRef>
              <c:f>Sheet1!$F$419:$F$434</c:f>
              <c:numCache>
                <c:formatCode>#,##0.0</c:formatCode>
                <c:ptCount val="16"/>
                <c:pt idx="0">
                  <c:v>8.5</c:v>
                </c:pt>
                <c:pt idx="1">
                  <c:v>38.299999999999997</c:v>
                </c:pt>
                <c:pt idx="2">
                  <c:v>48.1</c:v>
                </c:pt>
                <c:pt idx="3">
                  <c:v>62.7</c:v>
                </c:pt>
                <c:pt idx="4">
                  <c:v>28.7</c:v>
                </c:pt>
                <c:pt idx="5">
                  <c:v>8</c:v>
                </c:pt>
                <c:pt idx="6">
                  <c:v>55.8</c:v>
                </c:pt>
                <c:pt idx="7">
                  <c:v>56.2</c:v>
                </c:pt>
                <c:pt idx="8">
                  <c:v>63.7</c:v>
                </c:pt>
                <c:pt idx="9">
                  <c:v>67.599999999999994</c:v>
                </c:pt>
                <c:pt idx="10">
                  <c:v>77.7</c:v>
                </c:pt>
                <c:pt idx="11">
                  <c:v>100.2</c:v>
                </c:pt>
                <c:pt idx="12">
                  <c:v>141</c:v>
                </c:pt>
                <c:pt idx="13">
                  <c:v>167.4</c:v>
                </c:pt>
                <c:pt idx="14">
                  <c:v>133.69999999999999</c:v>
                </c:pt>
                <c:pt idx="15">
                  <c:v>91.7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2D1-429F-80CC-D3834E5400F4}"/>
            </c:ext>
          </c:extLst>
        </c:ser>
        <c:ser>
          <c:idx val="4"/>
          <c:order val="4"/>
          <c:tx>
            <c:strRef>
              <c:f>Sheet1!$G$2</c:f>
              <c:strCache>
                <c:ptCount val="1"/>
                <c:pt idx="0">
                  <c:v>1990-2000</c:v>
                </c:pt>
              </c:strCache>
            </c:strRef>
          </c:tx>
          <c:spPr>
            <a:ln w="412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Sheet1!$B$419:$B$434</c:f>
              <c:strCache>
                <c:ptCount val="1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</c:strCache>
            </c:strRef>
          </c:cat>
          <c:val>
            <c:numRef>
              <c:f>Sheet1!$G$419:$G$434</c:f>
              <c:numCache>
                <c:formatCode>#,##0.0</c:formatCode>
                <c:ptCount val="16"/>
                <c:pt idx="0">
                  <c:v>6.9</c:v>
                </c:pt>
                <c:pt idx="1">
                  <c:v>43.6</c:v>
                </c:pt>
                <c:pt idx="2">
                  <c:v>59.6</c:v>
                </c:pt>
                <c:pt idx="3">
                  <c:v>57.7</c:v>
                </c:pt>
                <c:pt idx="4">
                  <c:v>30.8</c:v>
                </c:pt>
                <c:pt idx="5">
                  <c:v>22</c:v>
                </c:pt>
                <c:pt idx="6">
                  <c:v>67.900000000000006</c:v>
                </c:pt>
                <c:pt idx="7">
                  <c:v>81.7</c:v>
                </c:pt>
                <c:pt idx="8">
                  <c:v>67.5</c:v>
                </c:pt>
                <c:pt idx="9">
                  <c:v>70.3</c:v>
                </c:pt>
                <c:pt idx="10">
                  <c:v>74.2</c:v>
                </c:pt>
                <c:pt idx="11">
                  <c:v>101.8</c:v>
                </c:pt>
                <c:pt idx="12">
                  <c:v>175.1</c:v>
                </c:pt>
                <c:pt idx="13">
                  <c:v>190.2</c:v>
                </c:pt>
                <c:pt idx="14">
                  <c:v>135</c:v>
                </c:pt>
                <c:pt idx="15">
                  <c:v>63.6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2D1-429F-80CC-D3834E5400F4}"/>
            </c:ext>
          </c:extLst>
        </c:ser>
        <c:ser>
          <c:idx val="5"/>
          <c:order val="5"/>
          <c:tx>
            <c:strRef>
              <c:f>Sheet1!$H$2</c:f>
              <c:strCache>
                <c:ptCount val="1"/>
                <c:pt idx="0">
                  <c:v>2000-2010</c:v>
                </c:pt>
              </c:strCache>
            </c:strRef>
          </c:tx>
          <c:spPr>
            <a:ln w="508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Sheet1!$B$419:$B$434</c:f>
              <c:strCache>
                <c:ptCount val="16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</c:strCache>
            </c:strRef>
          </c:cat>
          <c:val>
            <c:numRef>
              <c:f>Sheet1!$H$419:$H$434</c:f>
              <c:numCache>
                <c:formatCode>#,##0.0</c:formatCode>
                <c:ptCount val="16"/>
                <c:pt idx="0">
                  <c:v>-4</c:v>
                </c:pt>
                <c:pt idx="1">
                  <c:v>19</c:v>
                </c:pt>
                <c:pt idx="2">
                  <c:v>29</c:v>
                </c:pt>
                <c:pt idx="3">
                  <c:v>40</c:v>
                </c:pt>
                <c:pt idx="4">
                  <c:v>22</c:v>
                </c:pt>
                <c:pt idx="5">
                  <c:v>12</c:v>
                </c:pt>
                <c:pt idx="6">
                  <c:v>31</c:v>
                </c:pt>
                <c:pt idx="7">
                  <c:v>36</c:v>
                </c:pt>
                <c:pt idx="8">
                  <c:v>38</c:v>
                </c:pt>
                <c:pt idx="9">
                  <c:v>35</c:v>
                </c:pt>
                <c:pt idx="10">
                  <c:v>39</c:v>
                </c:pt>
                <c:pt idx="11">
                  <c:v>56</c:v>
                </c:pt>
                <c:pt idx="12">
                  <c:v>91</c:v>
                </c:pt>
                <c:pt idx="13">
                  <c:v>112</c:v>
                </c:pt>
                <c:pt idx="14">
                  <c:v>84</c:v>
                </c:pt>
                <c:pt idx="15">
                  <c:v>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2D1-429F-80CC-D3834E5400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4776464"/>
        <c:axId val="844777248"/>
      </c:lineChart>
      <c:catAx>
        <c:axId val="8447764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Age Group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4777248"/>
        <c:crosses val="autoZero"/>
        <c:auto val="1"/>
        <c:lblAlgn val="ctr"/>
        <c:lblOffset val="100"/>
        <c:noMultiLvlLbl val="0"/>
      </c:catAx>
      <c:valAx>
        <c:axId val="844777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Net Migraiton per 100 population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4776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318940130026526E-2"/>
          <c:y val="0.12583792420780782"/>
          <c:w val="0.90095847127996698"/>
          <c:h val="0.79219883550421666"/>
        </c:manualLayout>
      </c:layout>
      <c:lineChart>
        <c:grouping val="standard"/>
        <c:varyColors val="0"/>
        <c:ser>
          <c:idx val="0"/>
          <c:order val="0"/>
          <c:tx>
            <c:strRef>
              <c:f>'County Permits 2000-18'!$B$1</c:f>
              <c:strCache>
                <c:ptCount val="1"/>
                <c:pt idx="0">
                  <c:v>Total Units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B2-47F8-A88B-11601AFD8252}"/>
                </c:ext>
              </c:extLst>
            </c:dLbl>
            <c:dLbl>
              <c:idx val="9"/>
              <c:layout>
                <c:manualLayout>
                  <c:x val="-3.3333333333333437E-2"/>
                  <c:y val="4.1666666666666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B2-47F8-A88B-11601AFD8252}"/>
                </c:ext>
              </c:extLst>
            </c:dLbl>
            <c:dLbl>
              <c:idx val="18"/>
              <c:layout>
                <c:manualLayout>
                  <c:x val="-8.3333333333333332E-3"/>
                  <c:y val="-7.8703703703703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B2-47F8-A88B-11601AFD82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'County Permits 2000-18'!$A$2:$A$20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'County Permits 2000-18'!$B$2:$B$20</c:f>
              <c:numCache>
                <c:formatCode>#,##0</c:formatCode>
                <c:ptCount val="19"/>
                <c:pt idx="0">
                  <c:v>1562</c:v>
                </c:pt>
                <c:pt idx="1">
                  <c:v>1740</c:v>
                </c:pt>
                <c:pt idx="2">
                  <c:v>1995</c:v>
                </c:pt>
                <c:pt idx="3">
                  <c:v>2678</c:v>
                </c:pt>
                <c:pt idx="4">
                  <c:v>3794</c:v>
                </c:pt>
                <c:pt idx="5">
                  <c:v>3860</c:v>
                </c:pt>
                <c:pt idx="6">
                  <c:v>2256</c:v>
                </c:pt>
                <c:pt idx="7">
                  <c:v>1954</c:v>
                </c:pt>
                <c:pt idx="8" formatCode="General">
                  <c:v>682</c:v>
                </c:pt>
                <c:pt idx="9" formatCode="General">
                  <c:v>605</c:v>
                </c:pt>
                <c:pt idx="10" formatCode="General">
                  <c:v>871</c:v>
                </c:pt>
                <c:pt idx="11" formatCode="General">
                  <c:v>846</c:v>
                </c:pt>
                <c:pt idx="12">
                  <c:v>1065</c:v>
                </c:pt>
                <c:pt idx="13">
                  <c:v>1660</c:v>
                </c:pt>
                <c:pt idx="14">
                  <c:v>1475</c:v>
                </c:pt>
                <c:pt idx="15">
                  <c:v>1662</c:v>
                </c:pt>
                <c:pt idx="16">
                  <c:v>2159</c:v>
                </c:pt>
                <c:pt idx="17">
                  <c:v>3089</c:v>
                </c:pt>
                <c:pt idx="18">
                  <c:v>2678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0B2-47F8-A88B-11601AFD82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6084616"/>
        <c:axId val="846082656"/>
      </c:lineChart>
      <c:catAx>
        <c:axId val="8460846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en-US"/>
          </a:p>
        </c:txPr>
        <c:crossAx val="846082656"/>
        <c:crosses val="autoZero"/>
        <c:auto val="1"/>
        <c:lblAlgn val="ctr"/>
        <c:lblOffset val="100"/>
        <c:noMultiLvlLbl val="0"/>
      </c:catAx>
      <c:valAx>
        <c:axId val="846082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yriad Pro" panose="020B0503030403020204" pitchFamily="34" charset="0"/>
                    <a:ea typeface="+mn-ea"/>
                    <a:cs typeface="+mn-cs"/>
                  </a:defRPr>
                </a:pPr>
                <a:r>
                  <a:rPr lang="en-US"/>
                  <a:t>Total Units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yriad Pro" panose="020B0503030403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endParaRPr lang="en-US"/>
          </a:p>
        </c:txPr>
        <c:crossAx val="846084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Myriad Pro" panose="020B0503030403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0.30806</cdr:x>
      <cdr:y>0.07798</cdr:y>
    </cdr:from>
    <cdr:to>
      <cdr:x>0.51008</cdr:x>
      <cdr:y>0.58028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64145" y="393539"/>
          <a:ext cx="1747121" cy="25348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400" dirty="0">
            <a:latin typeface="Myriad Pro" panose="020B0503030403020204" pitchFamily="34" charset="0"/>
          </a:endParaRPr>
        </a:p>
      </cdr:txBody>
    </cdr:sp>
  </cdr:relSizeAnchor>
  <cdr:relSizeAnchor xmlns:cdr="http://schemas.openxmlformats.org/drawingml/2006/chartDrawing">
    <cdr:from>
      <cdr:x>0.30136</cdr:x>
      <cdr:y>0.08257</cdr:y>
    </cdr:from>
    <cdr:to>
      <cdr:x>0.42985</cdr:x>
      <cdr:y>0.68119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06271" y="416695"/>
          <a:ext cx="1111181" cy="302097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 rtl="0" fontAlgn="base">
            <a:lnSpc>
              <a:spcPct val="150000"/>
            </a:lnSpc>
            <a:tabLst>
              <a:tab pos="939800" algn="l"/>
            </a:tabLst>
          </a:pPr>
          <a:r>
            <a:rPr lang="en-US" sz="1600" b="0" i="0" u="none" strike="noStrike" kern="120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ea typeface="Gill Sans"/>
              <a:cs typeface="Gill Sans"/>
            </a:rPr>
            <a:t>6,392,017</a:t>
          </a:r>
          <a:endParaRPr lang="en-US" sz="1600" b="0" i="0" u="none" strike="noStrike" dirty="0" smtClean="0">
            <a:effectLst/>
            <a:latin typeface="+mn-lt"/>
          </a:endParaRPr>
        </a:p>
        <a:p xmlns:a="http://schemas.openxmlformats.org/drawingml/2006/main">
          <a:pPr algn="r" rtl="0" fontAlgn="base">
            <a:lnSpc>
              <a:spcPct val="150000"/>
            </a:lnSpc>
            <a:tabLst>
              <a:tab pos="939800" algn="l"/>
            </a:tabLst>
          </a:pPr>
          <a:r>
            <a:rPr lang="en-US" sz="1600" b="0" i="0" u="none" strike="noStrike" kern="120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ea typeface="Gill Sans"/>
              <a:cs typeface="Gill Sans"/>
            </a:rPr>
            <a:t>5,029,196</a:t>
          </a:r>
          <a:endParaRPr lang="en-US" sz="1600" b="0" i="0" u="none" strike="noStrike" dirty="0" smtClean="0">
            <a:effectLst/>
            <a:latin typeface="+mn-lt"/>
          </a:endParaRPr>
        </a:p>
        <a:p xmlns:a="http://schemas.openxmlformats.org/drawingml/2006/main">
          <a:pPr algn="r" rtl="0" fontAlgn="base">
            <a:lnSpc>
              <a:spcPct val="150000"/>
            </a:lnSpc>
            <a:tabLst>
              <a:tab pos="939800" algn="l"/>
            </a:tabLst>
          </a:pPr>
          <a:r>
            <a:rPr lang="en-US" sz="1600" b="0" i="0" u="none" strike="noStrike" kern="120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ea typeface="Gill Sans"/>
              <a:cs typeface="Gill Sans"/>
            </a:rPr>
            <a:t>1,566,582</a:t>
          </a:r>
          <a:endParaRPr lang="en-US" sz="1600" b="0" i="0" u="none" strike="noStrike" dirty="0" smtClean="0">
            <a:effectLst/>
            <a:latin typeface="+mn-lt"/>
          </a:endParaRPr>
        </a:p>
        <a:p xmlns:a="http://schemas.openxmlformats.org/drawingml/2006/main">
          <a:pPr algn="r" rtl="0" fontAlgn="base">
            <a:lnSpc>
              <a:spcPct val="150000"/>
            </a:lnSpc>
            <a:tabLst>
              <a:tab pos="939800" algn="l"/>
            </a:tabLst>
          </a:pPr>
          <a:r>
            <a:rPr lang="en-US" sz="1600" b="0" i="0" u="none" strike="noStrike" kern="120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ea typeface="Gill Sans"/>
              <a:cs typeface="Gill Sans"/>
            </a:rPr>
            <a:t>989,415</a:t>
          </a:r>
          <a:endParaRPr lang="en-US" sz="1600" b="0" i="0" u="none" strike="noStrike" dirty="0" smtClean="0">
            <a:effectLst/>
            <a:latin typeface="+mn-lt"/>
          </a:endParaRPr>
        </a:p>
        <a:p xmlns:a="http://schemas.openxmlformats.org/drawingml/2006/main">
          <a:pPr algn="r" rtl="0" fontAlgn="base">
            <a:lnSpc>
              <a:spcPct val="150000"/>
            </a:lnSpc>
            <a:tabLst>
              <a:tab pos="939800" algn="l"/>
            </a:tabLst>
          </a:pPr>
          <a:r>
            <a:rPr lang="en-US" sz="1600" b="0" i="0" u="none" strike="noStrike" kern="120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ea typeface="Gill Sans"/>
              <a:cs typeface="Gill Sans"/>
            </a:rPr>
            <a:t>2,700,551</a:t>
          </a:r>
          <a:endParaRPr lang="en-US" sz="1600" b="0" i="0" u="none" strike="noStrike" dirty="0" smtClean="0">
            <a:effectLst/>
            <a:latin typeface="+mn-lt"/>
          </a:endParaRPr>
        </a:p>
        <a:p xmlns:a="http://schemas.openxmlformats.org/drawingml/2006/main">
          <a:pPr algn="r" rtl="0" fontAlgn="base">
            <a:lnSpc>
              <a:spcPct val="150000"/>
            </a:lnSpc>
            <a:tabLst>
              <a:tab pos="939800" algn="l"/>
            </a:tabLst>
          </a:pPr>
          <a:r>
            <a:rPr lang="en-US" sz="1600" b="0" i="0" u="none" strike="noStrike" kern="120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ea typeface="Gill Sans"/>
              <a:cs typeface="Gill Sans"/>
            </a:rPr>
            <a:t>2,059,179</a:t>
          </a:r>
          <a:endParaRPr lang="en-US" sz="1600" b="0" i="0" u="none" strike="noStrike" dirty="0" smtClean="0">
            <a:effectLst/>
            <a:latin typeface="+mn-lt"/>
          </a:endParaRPr>
        </a:p>
        <a:p xmlns:a="http://schemas.openxmlformats.org/drawingml/2006/main">
          <a:pPr algn="r" rtl="0" fontAlgn="base">
            <a:lnSpc>
              <a:spcPct val="150000"/>
            </a:lnSpc>
            <a:tabLst>
              <a:tab pos="939800" algn="l"/>
            </a:tabLst>
          </a:pPr>
          <a:r>
            <a:rPr lang="en-US" sz="1600" b="0" i="0" u="none" strike="noStrike" kern="120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ea typeface="Gill Sans"/>
              <a:cs typeface="Gill Sans"/>
            </a:rPr>
            <a:t>2,763,885</a:t>
          </a:r>
          <a:endParaRPr lang="en-US" sz="1600" b="0" i="0" u="none" strike="noStrike" dirty="0" smtClean="0">
            <a:effectLst/>
            <a:latin typeface="+mn-lt"/>
          </a:endParaRPr>
        </a:p>
        <a:p xmlns:a="http://schemas.openxmlformats.org/drawingml/2006/main">
          <a:pPr algn="r" rtl="0" fontAlgn="base">
            <a:lnSpc>
              <a:spcPct val="150000"/>
            </a:lnSpc>
            <a:tabLst>
              <a:tab pos="939800" algn="l"/>
            </a:tabLst>
          </a:pPr>
          <a:r>
            <a:rPr lang="en-US" sz="1600" b="0" i="0" u="none" strike="noStrike" kern="1200" baseline="0" dirty="0" smtClean="0">
              <a:ln>
                <a:noFill/>
              </a:ln>
              <a:solidFill>
                <a:srgbClr val="000000"/>
              </a:solidFill>
              <a:effectLst/>
              <a:latin typeface="+mn-lt"/>
              <a:ea typeface="Gill Sans"/>
              <a:cs typeface="Gill Sans"/>
            </a:rPr>
            <a:t>563,626</a:t>
          </a:r>
          <a:endParaRPr lang="en-US" sz="1600" b="0" i="0" u="none" strike="noStrike" dirty="0">
            <a:effectLst/>
            <a:latin typeface="+mn-lt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0.19499</cdr:x>
      <cdr:y>0.61683</cdr:y>
    </cdr:from>
    <cdr:to>
      <cdr:x>0.29423</cdr:x>
      <cdr:y>0.67149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49248" y="2855400"/>
          <a:ext cx="839392" cy="253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100" dirty="0" smtClean="0"/>
            <a:t>29 Years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0.46501</cdr:x>
      <cdr:y>0.48511</cdr:y>
    </cdr:from>
    <cdr:to>
      <cdr:x>0.56426</cdr:x>
      <cdr:y>0.5398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933187" y="2245645"/>
          <a:ext cx="839476" cy="2531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 smtClean="0"/>
            <a:t>20 Years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0.62782</cdr:x>
      <cdr:y>0.36044</cdr:y>
    </cdr:from>
    <cdr:to>
      <cdr:x>0.76274</cdr:x>
      <cdr:y>0.40845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310218" y="1668548"/>
          <a:ext cx="1141189" cy="2222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 smtClean="0"/>
            <a:t>17 Years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0.12146</cdr:x>
      <cdr:y>0.95098</cdr:y>
    </cdr:from>
    <cdr:to>
      <cdr:x>0.43004</cdr:x>
      <cdr:y>1</cdr:y>
    </cdr:to>
    <cdr:sp macro="" textlink="">
      <cdr:nvSpPr>
        <cdr:cNvPr id="6" name="Left Brace 5"/>
        <cdr:cNvSpPr/>
      </cdr:nvSpPr>
      <cdr:spPr>
        <a:xfrm xmlns:a="http://schemas.openxmlformats.org/drawingml/2006/main" rot="5400000">
          <a:off x="2237108" y="2485931"/>
          <a:ext cx="190503" cy="2610037"/>
        </a:xfrm>
        <a:prstGeom xmlns:a="http://schemas.openxmlformats.org/drawingml/2006/main" prst="leftBrace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0.78691</cdr:x>
      <cdr:y>0.21865</cdr:y>
    </cdr:from>
    <cdr:to>
      <cdr:x>0.93898</cdr:x>
      <cdr:y>0.28907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6655824" y="1012163"/>
          <a:ext cx="1286258" cy="3259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dirty="0" smtClean="0"/>
            <a:t>18 Years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0.03577</cdr:x>
      <cdr:y>0.85003</cdr:y>
    </cdr:from>
    <cdr:to>
      <cdr:x>0.13501</cdr:x>
      <cdr:y>0.90468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302527" y="3934900"/>
          <a:ext cx="839392" cy="253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 smtClean="0"/>
            <a:t>1966</a:t>
          </a:r>
          <a:endParaRPr lang="en-US" sz="1400" dirty="0"/>
        </a:p>
      </cdr:txBody>
    </cdr:sp>
  </cdr:relSizeAnchor>
  <cdr:relSizeAnchor xmlns:cdr="http://schemas.openxmlformats.org/drawingml/2006/chartDrawing">
    <cdr:from>
      <cdr:x>0.32617</cdr:x>
      <cdr:y>0.87117</cdr:y>
    </cdr:from>
    <cdr:to>
      <cdr:x>0.42541</cdr:x>
      <cdr:y>0.92583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2758836" y="4032792"/>
          <a:ext cx="839392" cy="2530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 smtClean="0"/>
            <a:t>1995</a:t>
          </a:r>
          <a:endParaRPr lang="en-US" sz="1400" dirty="0"/>
        </a:p>
      </cdr:txBody>
    </cdr:sp>
  </cdr:relSizeAnchor>
  <cdr:relSizeAnchor xmlns:cdr="http://schemas.openxmlformats.org/drawingml/2006/chartDrawing">
    <cdr:from>
      <cdr:x>0.51699</cdr:x>
      <cdr:y>0.87236</cdr:y>
    </cdr:from>
    <cdr:to>
      <cdr:x>0.64675</cdr:x>
      <cdr:y>0.90922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4372840" y="4038295"/>
          <a:ext cx="1097536" cy="1706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 smtClean="0"/>
            <a:t>2015</a:t>
          </a:r>
          <a:endParaRPr lang="en-US" sz="1400" dirty="0"/>
        </a:p>
      </cdr:txBody>
    </cdr:sp>
  </cdr:relSizeAnchor>
  <cdr:relSizeAnchor xmlns:cdr="http://schemas.openxmlformats.org/drawingml/2006/chartDrawing">
    <cdr:from>
      <cdr:x>0.72297</cdr:x>
      <cdr:y>0.87236</cdr:y>
    </cdr:from>
    <cdr:to>
      <cdr:x>0.82221</cdr:x>
      <cdr:y>0.92701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6115007" y="4038295"/>
          <a:ext cx="839392" cy="2529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 smtClean="0"/>
            <a:t>2032</a:t>
          </a:r>
          <a:endParaRPr lang="en-US" sz="1400" dirty="0"/>
        </a:p>
      </cdr:txBody>
    </cdr:sp>
  </cdr:relSizeAnchor>
  <cdr:relSizeAnchor xmlns:cdr="http://schemas.openxmlformats.org/drawingml/2006/chartDrawing">
    <cdr:from>
      <cdr:x>0.93153</cdr:x>
      <cdr:y>0.85222</cdr:y>
    </cdr:from>
    <cdr:to>
      <cdr:x>1</cdr:x>
      <cdr:y>0.90688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7879080" y="3945060"/>
          <a:ext cx="579120" cy="253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 smtClean="0"/>
            <a:t>2050</a:t>
          </a:r>
          <a:endParaRPr lang="en-US" sz="14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0.88677</cdr:x>
      <cdr:y>0.03544</cdr:y>
    </cdr:from>
    <cdr:to>
      <cdr:x>0.97171</cdr:x>
      <cdr:y>0.11863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927460" y="166982"/>
          <a:ext cx="759339" cy="3918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b="1" dirty="0" smtClean="0">
              <a:solidFill>
                <a:srgbClr val="B60000"/>
              </a:solidFill>
              <a:latin typeface="Myriad Pro" pitchFamily="34" charset="0"/>
            </a:rPr>
            <a:t>91%</a:t>
          </a:r>
          <a:endParaRPr lang="en-US" sz="2000" b="1" dirty="0">
            <a:solidFill>
              <a:srgbClr val="B60000"/>
            </a:solidFill>
            <a:latin typeface="Myriad Pro" pitchFamily="34" charset="0"/>
          </a:endParaRPr>
        </a:p>
      </cdr:txBody>
    </cdr:sp>
  </cdr:relSizeAnchor>
  <cdr:relSizeAnchor xmlns:cdr="http://schemas.openxmlformats.org/drawingml/2006/chartDrawing">
    <cdr:from>
      <cdr:x>0.91507</cdr:x>
      <cdr:y>0.74672</cdr:y>
    </cdr:from>
    <cdr:to>
      <cdr:x>1</cdr:x>
      <cdr:y>0.82991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8180467" y="3517826"/>
          <a:ext cx="759250" cy="3919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 smtClean="0">
              <a:solidFill>
                <a:srgbClr val="B60000"/>
              </a:solidFill>
              <a:latin typeface="Myriad Pro" pitchFamily="34" charset="0"/>
            </a:rPr>
            <a:t>9%</a:t>
          </a:r>
          <a:endParaRPr lang="en-US" sz="2000" b="1" dirty="0">
            <a:solidFill>
              <a:srgbClr val="B60000"/>
            </a:solidFill>
            <a:latin typeface="Myriad Pro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0.11677</cdr:x>
      <cdr:y>0.609</cdr:y>
    </cdr:from>
    <cdr:to>
      <cdr:x>0.82934</cdr:x>
      <cdr:y>0.61137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849087" y="2797629"/>
          <a:ext cx="5181600" cy="10886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5985DE9-94ED-456D-8178-6408001070CA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CB49041-5D16-427C-BCC8-78A1228CD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516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EE039B2-7086-4BE4-B243-725E080083DF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1F75447-C21C-4D75-98D6-A518883B1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575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099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82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 Graph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242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45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47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74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18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13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57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0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92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532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618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04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921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260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101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19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03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91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44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Updated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01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Updated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18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Updated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44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75447-C21C-4D75-98D6-A518883B18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66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6CC7-6C9A-45FD-B9B8-8BB3E53BF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2B3B-A9F8-4827-9B43-01B0F5A24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9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6CC7-6C9A-45FD-B9B8-8BB3E53BF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2B3B-A9F8-4827-9B43-01B0F5A24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8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6CC7-6C9A-45FD-B9B8-8BB3E53BF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2B3B-A9F8-4827-9B43-01B0F5A24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17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1" y="6027746"/>
            <a:ext cx="8909384" cy="723913"/>
            <a:chOff x="0" y="5729709"/>
            <a:chExt cx="11879179" cy="965217"/>
          </a:xfrm>
        </p:grpSpPr>
        <p:pic>
          <p:nvPicPr>
            <p:cNvPr id="8" name="Picture 7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3" r="22807"/>
            <a:stretch/>
          </p:blipFill>
          <p:spPr>
            <a:xfrm>
              <a:off x="4612103" y="5729709"/>
              <a:ext cx="3384220" cy="965217"/>
            </a:xfrm>
            <a:prstGeom prst="rect">
              <a:avLst/>
            </a:prstGeom>
          </p:spPr>
        </p:pic>
        <p:pic>
          <p:nvPicPr>
            <p:cNvPr id="9" name="Picture 8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704"/>
            <a:stretch/>
          </p:blipFill>
          <p:spPr>
            <a:xfrm>
              <a:off x="0" y="5729709"/>
              <a:ext cx="4612103" cy="965217"/>
            </a:xfrm>
            <a:prstGeom prst="rect">
              <a:avLst/>
            </a:prstGeom>
          </p:spPr>
        </p:pic>
        <p:pic>
          <p:nvPicPr>
            <p:cNvPr id="10" name="Picture 9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3" r="22807"/>
            <a:stretch/>
          </p:blipFill>
          <p:spPr>
            <a:xfrm>
              <a:off x="7996323" y="5729709"/>
              <a:ext cx="3882856" cy="965217"/>
            </a:xfrm>
            <a:prstGeom prst="rect">
              <a:avLst/>
            </a:prstGeom>
          </p:spPr>
        </p:pic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99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6CC7-6C9A-45FD-B9B8-8BB3E53BF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2B3B-A9F8-4827-9B43-01B0F5A24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82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6CC7-6C9A-45FD-B9B8-8BB3E53BF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2B3B-A9F8-4827-9B43-01B0F5A24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57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6CC7-6C9A-45FD-B9B8-8BB3E53BF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2B3B-A9F8-4827-9B43-01B0F5A24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47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6CC7-6C9A-45FD-B9B8-8BB3E53BF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2B3B-A9F8-4827-9B43-01B0F5A24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6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6CC7-6C9A-45FD-B9B8-8BB3E53BF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2B3B-A9F8-4827-9B43-01B0F5A24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9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6CC7-6C9A-45FD-B9B8-8BB3E53BF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2B3B-A9F8-4827-9B43-01B0F5A24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75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6CC7-6C9A-45FD-B9B8-8BB3E53BF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2B3B-A9F8-4827-9B43-01B0F5A24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25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6CC7-6C9A-45FD-B9B8-8BB3E53BF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2B3B-A9F8-4827-9B43-01B0F5A24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12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D6CC7-6C9A-45FD-B9B8-8BB3E53BF976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72B3B-A9F8-4827-9B43-01B0F5A24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7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319" y="2214887"/>
            <a:ext cx="9144000" cy="317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4400" b="1" dirty="0" smtClean="0">
                <a:cs typeface="Arial" panose="020B0604020202020204" pitchFamily="34" charset="0"/>
              </a:rPr>
              <a:t>Utah’s Demographic Transformation:</a:t>
            </a:r>
          </a:p>
          <a:p>
            <a:pPr algn="ctr">
              <a:lnSpc>
                <a:spcPct val="85000"/>
              </a:lnSpc>
            </a:pPr>
            <a:r>
              <a:rPr lang="en-US" sz="3600" b="1" i="1" dirty="0" smtClean="0">
                <a:cs typeface="Arial" panose="020B0604020202020204" pitchFamily="34" charset="0"/>
              </a:rPr>
              <a:t>Washington County Growth &amp; Change</a:t>
            </a:r>
          </a:p>
          <a:p>
            <a:pPr algn="ctr">
              <a:lnSpc>
                <a:spcPct val="85000"/>
              </a:lnSpc>
            </a:pPr>
            <a:endParaRPr lang="en-US" sz="4400" b="1" i="1" dirty="0">
              <a:cs typeface="Arial" panose="020B0604020202020204" pitchFamily="34" charset="0"/>
            </a:endParaRPr>
          </a:p>
          <a:p>
            <a:pPr algn="ctr"/>
            <a:endParaRPr lang="en-US" sz="2800" dirty="0">
              <a:cs typeface="Arial" panose="020B0604020202020204" pitchFamily="34" charset="0"/>
            </a:endParaRPr>
          </a:p>
          <a:p>
            <a:pPr algn="ctr"/>
            <a:endParaRPr lang="en-US" sz="2000" dirty="0">
              <a:cs typeface="Arial" panose="020B0604020202020204" pitchFamily="34" charset="0"/>
            </a:endParaRPr>
          </a:p>
          <a:p>
            <a:pPr algn="ctr"/>
            <a:endParaRPr lang="en-US" sz="2000" dirty="0">
              <a:cs typeface="Arial" panose="020B0604020202020204" pitchFamily="34" charset="0"/>
            </a:endParaRPr>
          </a:p>
          <a:p>
            <a:pPr algn="ctr"/>
            <a:r>
              <a:rPr lang="en-US" sz="2000" dirty="0" smtClean="0">
                <a:cs typeface="Arial" panose="020B0604020202020204" pitchFamily="34" charset="0"/>
              </a:rPr>
              <a:t>February, 2019</a:t>
            </a:r>
            <a:endParaRPr lang="en-US" sz="2000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19" y="5989320"/>
            <a:ext cx="7772400" cy="749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4" y="402813"/>
            <a:ext cx="3228938" cy="103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269" y="126124"/>
            <a:ext cx="85869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alibri" panose="020F0502020204030204" pitchFamily="34" charset="0"/>
              </a:rPr>
              <a:t>Urban Growth: </a:t>
            </a:r>
          </a:p>
          <a:p>
            <a:pPr algn="ctr"/>
            <a:r>
              <a:rPr lang="en-US" sz="3200" dirty="0" smtClean="0">
                <a:latin typeface="Calibri" panose="020F0502020204030204" pitchFamily="34" charset="0"/>
              </a:rPr>
              <a:t>Utah is an Urban State with Urban Issues </a:t>
            </a:r>
            <a:endParaRPr lang="en-US" sz="3200" dirty="0">
              <a:latin typeface="Calibri" panose="020F0502020204030204" pitchFamily="34" charset="0"/>
            </a:endParaRPr>
          </a:p>
        </p:txBody>
      </p:sp>
      <p:graphicFrame>
        <p:nvGraphicFramePr>
          <p:cNvPr id="6" name="Char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5375306"/>
              </p:ext>
            </p:extLst>
          </p:nvPr>
        </p:nvGraphicFramePr>
        <p:xfrm>
          <a:off x="1" y="1384981"/>
          <a:ext cx="8939717" cy="4711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0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2112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alibri (body)"/>
              </a:rPr>
              <a:t>Total Population by County: 2065</a:t>
            </a:r>
            <a:endParaRPr lang="en-US" sz="3600" dirty="0">
              <a:latin typeface="Calibri (body)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42914" y="6289364"/>
            <a:ext cx="525817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200" b="0" i="0" u="none" strike="noStrike" kern="1200" baseline="0">
                <a:solidFill>
                  <a:prstClr val="black"/>
                </a:solidFill>
                <a:latin typeface="Myriad Pro" panose="020B0503030403020204"/>
                <a:ea typeface="+mn-ea"/>
                <a:cs typeface="+mn-cs"/>
              </a:defRPr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  <a:t>Source: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  <a:t>Kem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  <a:t> C. Gardner Policy Institute 2015-2065 State </a:t>
            </a:r>
            <a:r>
              <a:rPr 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  <a:t>and County Projections</a:t>
            </a:r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  <a:latin typeface="Calibri (body)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" t="2503" r="2495" b="4289"/>
          <a:stretch/>
        </p:blipFill>
        <p:spPr>
          <a:xfrm>
            <a:off x="2395902" y="649344"/>
            <a:ext cx="4356589" cy="55917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369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61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 (body)"/>
              </a:rPr>
              <a:t>Absolute Population Change by County: 2015-2065</a:t>
            </a:r>
            <a:endParaRPr lang="en-US" sz="2800" dirty="0">
              <a:latin typeface="Calibri (body)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42914" y="6289364"/>
            <a:ext cx="525817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200" b="0" i="0" u="none" strike="noStrike" kern="1200" baseline="0">
                <a:solidFill>
                  <a:prstClr val="black"/>
                </a:solidFill>
                <a:latin typeface="Myriad Pro" panose="020B0503030403020204"/>
                <a:ea typeface="+mn-ea"/>
                <a:cs typeface="+mn-cs"/>
              </a:defRPr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  <a:t>Source: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  <a:t>Kem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  <a:t> C. Gardner Policy Institute 2015-2065 State and County Projections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" t="5043" r="2080" b="4322"/>
          <a:stretch/>
        </p:blipFill>
        <p:spPr>
          <a:xfrm>
            <a:off x="2363324" y="713397"/>
            <a:ext cx="4417349" cy="55119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29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61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 (body)"/>
              </a:rPr>
              <a:t>Percent Population Change by County: 2015-2065</a:t>
            </a:r>
            <a:endParaRPr lang="en-US" sz="2800" dirty="0">
              <a:latin typeface="Calibri (body)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42914" y="6289364"/>
            <a:ext cx="525817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200" b="0" i="0" u="none" strike="noStrike" kern="1200" baseline="0">
                <a:solidFill>
                  <a:prstClr val="black"/>
                </a:solidFill>
                <a:latin typeface="Myriad Pro" panose="020B0503030403020204"/>
                <a:ea typeface="+mn-ea"/>
                <a:cs typeface="+mn-cs"/>
              </a:defRPr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  <a:t>Source: </a:t>
            </a:r>
            <a:r>
              <a:rPr 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  <a:t>Kem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(body)"/>
              </a:rPr>
              <a:t> C. Gardner Policy Institute 2015-2065 State and County Projections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 t="5073" r="3059" b="4167"/>
          <a:stretch/>
        </p:blipFill>
        <p:spPr>
          <a:xfrm>
            <a:off x="2334170" y="689990"/>
            <a:ext cx="4475658" cy="55993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117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MIGRATION AS A DRIVER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3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2612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Myriad Pro"/>
              </a:rPr>
              <a:t>Utah 10-Year Components of Population Change</a:t>
            </a:r>
            <a:endParaRPr lang="en-US" sz="3200" dirty="0">
              <a:latin typeface="Myriad Pr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070" y="5842660"/>
            <a:ext cx="59953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Myriad Pro" panose="020B0503030403020204" pitchFamily="34" charset="0"/>
              </a:rPr>
              <a:t>Source: U.S. Census Bureau (1940-1950); Utah Population Estimates Committee (1960-2009); Utah Population Committee (2010-2017)</a:t>
            </a:r>
            <a:endParaRPr lang="en-US" sz="800" dirty="0">
              <a:latin typeface="Myriad Pro" panose="020B0503030403020204" pitchFamily="34" charset="0"/>
            </a:endParaRPr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304800" y="710899"/>
          <a:ext cx="8534400" cy="4958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8378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41102" y="365127"/>
            <a:ext cx="8627194" cy="750406"/>
          </a:xfrm>
          <a:prstGeom prst="rect">
            <a:avLst/>
          </a:prstGeom>
          <a:ln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dirty="0" smtClean="0">
                <a:solidFill>
                  <a:srgbClr val="000000"/>
                </a:solidFill>
                <a:latin typeface="+mn-lt"/>
              </a:rPr>
              <a:t>Utah Population Change 1990-2010</a:t>
            </a:r>
            <a:endParaRPr lang="en-US" altLang="en-US" sz="3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Rectangle 7"/>
          <p:cNvSpPr>
            <a:spLocks/>
          </p:cNvSpPr>
          <p:nvPr/>
        </p:nvSpPr>
        <p:spPr bwMode="auto">
          <a:xfrm>
            <a:off x="1719943" y="6354961"/>
            <a:ext cx="3867571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charset="0"/>
              </a:defRPr>
            </a:lvl1pPr>
            <a:lvl2pPr algn="l">
              <a:defRPr sz="1200">
                <a:solidFill>
                  <a:schemeClr val="tx1"/>
                </a:solidFill>
                <a:latin typeface="Palatino" charset="0"/>
              </a:defRPr>
            </a:lvl2pPr>
            <a:lvl3pPr algn="l">
              <a:defRPr sz="1200">
                <a:solidFill>
                  <a:schemeClr val="tx1"/>
                </a:solidFill>
                <a:latin typeface="Palatino" charset="0"/>
              </a:defRPr>
            </a:lvl3pPr>
            <a:lvl4pPr algn="l">
              <a:defRPr sz="1200">
                <a:solidFill>
                  <a:schemeClr val="tx1"/>
                </a:solidFill>
                <a:latin typeface="Palatino" charset="0"/>
              </a:defRPr>
            </a:lvl4pPr>
            <a:lvl5pPr algn="l">
              <a:defRPr sz="1200">
                <a:solidFill>
                  <a:schemeClr val="tx1"/>
                </a:solidFill>
                <a:latin typeface="Palatino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9pPr>
          </a:lstStyle>
          <a:p>
            <a:pPr algn="r"/>
            <a:r>
              <a:rPr lang="en-US" altLang="en-US" sz="844" dirty="0">
                <a:ea typeface="Palatino" charset="0"/>
                <a:cs typeface="Palatino" charset="0"/>
              </a:rPr>
              <a:t>Sources: </a:t>
            </a:r>
            <a:r>
              <a:rPr lang="en-US" altLang="en-US" sz="844" dirty="0" err="1" smtClean="0">
                <a:ea typeface="Palatino" charset="0"/>
                <a:cs typeface="Palatino" charset="0"/>
              </a:rPr>
              <a:t>Kem</a:t>
            </a:r>
            <a:r>
              <a:rPr lang="en-US" altLang="en-US" sz="844" dirty="0" smtClean="0">
                <a:ea typeface="Palatino" charset="0"/>
                <a:cs typeface="Palatino" charset="0"/>
              </a:rPr>
              <a:t> C. </a:t>
            </a:r>
            <a:r>
              <a:rPr lang="en-US" altLang="en-US" sz="844" dirty="0">
                <a:ea typeface="Palatino" charset="0"/>
                <a:cs typeface="Palatino" charset="0"/>
              </a:rPr>
              <a:t>G</a:t>
            </a:r>
            <a:r>
              <a:rPr lang="en-US" altLang="en-US" sz="844" dirty="0" smtClean="0">
                <a:ea typeface="Palatino" charset="0"/>
                <a:cs typeface="Palatino" charset="0"/>
              </a:rPr>
              <a:t>ardner Policy Institute analysis of U.S. Census Bureau data</a:t>
            </a:r>
            <a:endParaRPr lang="en-US" altLang="en-US" sz="844" dirty="0">
              <a:ea typeface="Palatino" charset="0"/>
              <a:cs typeface="Palatino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804882645"/>
              </p:ext>
            </p:extLst>
          </p:nvPr>
        </p:nvGraphicFramePr>
        <p:xfrm>
          <a:off x="0" y="1512747"/>
          <a:ext cx="48768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947348326"/>
              </p:ext>
            </p:extLst>
          </p:nvPr>
        </p:nvGraphicFramePr>
        <p:xfrm>
          <a:off x="5187546" y="1754129"/>
          <a:ext cx="3680750" cy="3248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3003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  <a:ln/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dirty="0" smtClean="0">
                <a:latin typeface="+mn-lt"/>
              </a:rPr>
              <a:t>Utah Foreign Born Population, Recent Arrivals by Region of Birth</a:t>
            </a:r>
            <a:endParaRPr lang="en-US" altLang="en-US" sz="3600" dirty="0">
              <a:latin typeface="+mn-lt"/>
            </a:endParaRPr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1162878" y="5946455"/>
            <a:ext cx="7742997" cy="35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charset="0"/>
              </a:defRPr>
            </a:lvl1pPr>
            <a:lvl2pPr algn="l">
              <a:defRPr sz="1200">
                <a:solidFill>
                  <a:schemeClr val="tx1"/>
                </a:solidFill>
                <a:latin typeface="Palatino" charset="0"/>
              </a:defRPr>
            </a:lvl2pPr>
            <a:lvl3pPr algn="l">
              <a:defRPr sz="1200">
                <a:solidFill>
                  <a:schemeClr val="tx1"/>
                </a:solidFill>
                <a:latin typeface="Palatino" charset="0"/>
              </a:defRPr>
            </a:lvl3pPr>
            <a:lvl4pPr algn="l">
              <a:defRPr sz="1200">
                <a:solidFill>
                  <a:schemeClr val="tx1"/>
                </a:solidFill>
                <a:latin typeface="Palatino" charset="0"/>
              </a:defRPr>
            </a:lvl4pPr>
            <a:lvl5pPr algn="l">
              <a:defRPr sz="1200">
                <a:solidFill>
                  <a:schemeClr val="tx1"/>
                </a:solidFill>
                <a:latin typeface="Palatino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44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" charset="0"/>
                <a:ea typeface="Palatino" charset="0"/>
                <a:cs typeface="Palatino" charset="0"/>
              </a:rPr>
              <a:t>.</a:t>
            </a:r>
            <a:endParaRPr kumimoji="0" lang="en-US" altLang="en-US" sz="844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" charset="0"/>
              <a:ea typeface="Palatino" charset="0"/>
              <a:cs typeface="Palatino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44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" charset="0"/>
                <a:ea typeface="Palatino" charset="0"/>
                <a:cs typeface="Palatino" charset="0"/>
              </a:rPr>
              <a:t>Sources</a:t>
            </a:r>
            <a:r>
              <a:rPr kumimoji="0" lang="en-US" altLang="en-US" sz="84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" charset="0"/>
                <a:ea typeface="Palatino" charset="0"/>
                <a:cs typeface="Palatino" charset="0"/>
              </a:rPr>
              <a:t>: </a:t>
            </a:r>
            <a:r>
              <a:rPr kumimoji="0" lang="en-US" altLang="en-US" sz="844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" charset="0"/>
                <a:ea typeface="Palatino" charset="0"/>
                <a:cs typeface="Palatino" charset="0"/>
              </a:rPr>
              <a:t>U.S. Census Bureau (2000) </a:t>
            </a:r>
            <a:r>
              <a:rPr kumimoji="0" lang="en-US" altLang="en-US" sz="84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" charset="0"/>
                <a:ea typeface="Palatino" charset="0"/>
                <a:cs typeface="Palatino" charset="0"/>
              </a:rPr>
              <a:t>and </a:t>
            </a:r>
            <a:r>
              <a:rPr kumimoji="0" lang="en-US" altLang="en-US" sz="844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" charset="0"/>
                <a:ea typeface="Palatino" charset="0"/>
                <a:cs typeface="Palatino" charset="0"/>
              </a:rPr>
              <a:t>American </a:t>
            </a:r>
            <a:r>
              <a:rPr kumimoji="0" lang="en-US" altLang="en-US" sz="84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" charset="0"/>
                <a:ea typeface="Palatino" charset="0"/>
                <a:cs typeface="Palatino" charset="0"/>
              </a:rPr>
              <a:t>Community </a:t>
            </a:r>
            <a:r>
              <a:rPr kumimoji="0" lang="en-US" altLang="en-US" sz="844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" charset="0"/>
                <a:ea typeface="Palatino" charset="0"/>
                <a:cs typeface="Palatino" charset="0"/>
              </a:rPr>
              <a:t>Survey 5-Year Estimates; </a:t>
            </a:r>
            <a:r>
              <a:rPr kumimoji="0" lang="en-US" altLang="en-US" sz="84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" charset="0"/>
                <a:ea typeface="Palatino" charset="0"/>
                <a:cs typeface="Palatino" charset="0"/>
              </a:rPr>
              <a:t>Kem C. Gardner Policy Institute Calculations</a:t>
            </a:r>
            <a:r>
              <a:rPr kumimoji="0" lang="en-US" altLang="en-US" sz="844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" charset="0"/>
                <a:ea typeface="Palatino" charset="0"/>
                <a:cs typeface="Palatino" charset="0"/>
              </a:rPr>
              <a:t>.</a:t>
            </a:r>
          </a:p>
          <a:p>
            <a:pPr lvl="0" algn="r">
              <a:defRPr/>
            </a:pPr>
            <a:r>
              <a:rPr lang="en-US" altLang="en-US" sz="844" dirty="0">
                <a:solidFill>
                  <a:prstClr val="black"/>
                </a:solidFill>
                <a:ea typeface="Palatino" charset="0"/>
                <a:cs typeface="Palatino" charset="0"/>
              </a:rPr>
              <a:t>Note: for 2000, entered 1990 to March 2000; for 2007-20122, entered 2000 or later; for 2012-2016, entered 2010 or later</a:t>
            </a:r>
            <a:endParaRPr kumimoji="0" lang="en-US" altLang="en-US" sz="84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" charset="0"/>
              <a:ea typeface="Palatino" charset="0"/>
              <a:cs typeface="Palatino" charset="0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4556060"/>
              </p:ext>
            </p:extLst>
          </p:nvPr>
        </p:nvGraphicFramePr>
        <p:xfrm>
          <a:off x="628650" y="1762124"/>
          <a:ext cx="7886700" cy="4112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6619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7684" y="6263640"/>
            <a:ext cx="7243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Utah Population Committee 2018 Estimates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97"/>
          <a:stretch/>
        </p:blipFill>
        <p:spPr>
          <a:xfrm>
            <a:off x="1187245" y="973394"/>
            <a:ext cx="7608276" cy="47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6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7684" y="6263640"/>
            <a:ext cx="7243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Utah Population Committee 2018 </a:t>
            </a:r>
            <a:r>
              <a:rPr lang="en-US" sz="1200" dirty="0" smtClean="0"/>
              <a:t>Estimates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64"/>
          <a:stretch/>
        </p:blipFill>
        <p:spPr>
          <a:xfrm>
            <a:off x="508819" y="562626"/>
            <a:ext cx="8330844" cy="515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6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GROWTH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0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1" y="509752"/>
            <a:ext cx="8992871" cy="5866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7684" y="6263640"/>
            <a:ext cx="7243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Sources: </a:t>
            </a:r>
            <a:r>
              <a:rPr lang="en-US" sz="1200" dirty="0" err="1" smtClean="0"/>
              <a:t>Kem</a:t>
            </a:r>
            <a:r>
              <a:rPr lang="en-US" sz="1200" dirty="0" smtClean="0"/>
              <a:t> C. Gardner Policy Institute 2017 Baseline State Projections, UPEC and UPC estimates.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1467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2370" y="6056812"/>
            <a:ext cx="7243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 smtClean="0"/>
              <a:t>Source: Winkler</a:t>
            </a:r>
            <a:r>
              <a:rPr lang="en-US" sz="1100" baseline="30000" dirty="0"/>
              <a:t>, R. 2013. County Specific Net Migration by five-year age groups, Hispanic Origin, Race, and Sex 2000-2010. CDE Working Paper NO. 2013-04</a:t>
            </a:r>
            <a:endParaRPr lang="en-US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580574" y="182159"/>
            <a:ext cx="7627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Washington County:</a:t>
            </a:r>
          </a:p>
          <a:p>
            <a:pPr algn="ctr"/>
            <a:r>
              <a:rPr lang="en-US" sz="3600" dirty="0"/>
              <a:t>Migration Over Time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468087" y="1382486"/>
          <a:ext cx="8284028" cy="4757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7231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" y="6034372"/>
            <a:ext cx="8909384" cy="723913"/>
            <a:chOff x="0" y="5729709"/>
            <a:chExt cx="11879179" cy="965217"/>
          </a:xfrm>
        </p:grpSpPr>
        <p:pic>
          <p:nvPicPr>
            <p:cNvPr id="6" name="Picture 5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3" r="22807"/>
            <a:stretch/>
          </p:blipFill>
          <p:spPr>
            <a:xfrm>
              <a:off x="4612103" y="5729709"/>
              <a:ext cx="3384220" cy="965217"/>
            </a:xfrm>
            <a:prstGeom prst="rect">
              <a:avLst/>
            </a:prstGeom>
          </p:spPr>
        </p:pic>
        <p:pic>
          <p:nvPicPr>
            <p:cNvPr id="7" name="Picture 6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704"/>
            <a:stretch/>
          </p:blipFill>
          <p:spPr>
            <a:xfrm>
              <a:off x="0" y="5729709"/>
              <a:ext cx="4612103" cy="965217"/>
            </a:xfrm>
            <a:prstGeom prst="rect">
              <a:avLst/>
            </a:prstGeom>
          </p:spPr>
        </p:pic>
        <p:pic>
          <p:nvPicPr>
            <p:cNvPr id="8" name="Picture 7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3" r="22807"/>
            <a:stretch/>
          </p:blipFill>
          <p:spPr>
            <a:xfrm>
              <a:off x="7996323" y="5729709"/>
              <a:ext cx="3882856" cy="965217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4805"/>
          <a:stretch/>
        </p:blipFill>
        <p:spPr>
          <a:xfrm>
            <a:off x="830278" y="1069040"/>
            <a:ext cx="7888054" cy="51236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27093" y="6350019"/>
            <a:ext cx="7663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/>
              <a:t>Source: Winkler</a:t>
            </a:r>
            <a:r>
              <a:rPr lang="en-US" sz="1400" baseline="30000" dirty="0"/>
              <a:t>, R. 2013. County Specific Net Migration by five-year age groups, Hispanic Origin, Race, and Sex 2000-2010. CDE Working Paper NO. 2013-04</a:t>
            </a:r>
            <a:endParaRPr lang="en-US" sz="140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9567" y="197039"/>
            <a:ext cx="8627194" cy="750406"/>
          </a:xfrm>
          <a:prstGeom prst="rect">
            <a:avLst/>
          </a:prstGeom>
          <a:ln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dirty="0" smtClean="0">
                <a:solidFill>
                  <a:srgbClr val="000000"/>
                </a:solidFill>
                <a:latin typeface="+mn-lt"/>
              </a:rPr>
              <a:t>Iron County Migration by Age </a:t>
            </a:r>
            <a:endParaRPr lang="en-US" altLang="en-US" sz="3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369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WASHINGTON COUNTY: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SINGLE FAMILY HOMES DOMINATE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2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" y="6034372"/>
            <a:ext cx="8909384" cy="723913"/>
            <a:chOff x="0" y="5729709"/>
            <a:chExt cx="11879179" cy="965217"/>
          </a:xfrm>
        </p:grpSpPr>
        <p:pic>
          <p:nvPicPr>
            <p:cNvPr id="6" name="Picture 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3" r="22807"/>
            <a:stretch/>
          </p:blipFill>
          <p:spPr>
            <a:xfrm>
              <a:off x="4612103" y="5729709"/>
              <a:ext cx="3384220" cy="965217"/>
            </a:xfrm>
            <a:prstGeom prst="rect">
              <a:avLst/>
            </a:prstGeom>
          </p:spPr>
        </p:pic>
        <p:pic>
          <p:nvPicPr>
            <p:cNvPr id="7" name="Picture 6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704"/>
            <a:stretch/>
          </p:blipFill>
          <p:spPr>
            <a:xfrm>
              <a:off x="0" y="5729709"/>
              <a:ext cx="4612103" cy="965217"/>
            </a:xfrm>
            <a:prstGeom prst="rect">
              <a:avLst/>
            </a:prstGeom>
          </p:spPr>
        </p:pic>
        <p:pic>
          <p:nvPicPr>
            <p:cNvPr id="8" name="Picture 7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3" r="22807"/>
            <a:stretch/>
          </p:blipFill>
          <p:spPr>
            <a:xfrm>
              <a:off x="7996323" y="5729709"/>
              <a:ext cx="3882856" cy="965217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627093" y="6350019"/>
            <a:ext cx="2265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Source: Ivory-Boyer Construction Database</a:t>
            </a:r>
            <a:endParaRPr lang="en-US" sz="1400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0410980"/>
              </p:ext>
            </p:extLst>
          </p:nvPr>
        </p:nvGraphicFramePr>
        <p:xfrm>
          <a:off x="199104" y="1297858"/>
          <a:ext cx="8529952" cy="4951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39662" y="464847"/>
            <a:ext cx="8448836" cy="1001099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Washington County Residential Permits, 2000 - 2018</a:t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106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" y="6034372"/>
            <a:ext cx="8909384" cy="723913"/>
            <a:chOff x="0" y="5729709"/>
            <a:chExt cx="11879179" cy="965217"/>
          </a:xfrm>
        </p:grpSpPr>
        <p:pic>
          <p:nvPicPr>
            <p:cNvPr id="6" name="Picture 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3" r="22807"/>
            <a:stretch/>
          </p:blipFill>
          <p:spPr>
            <a:xfrm>
              <a:off x="4612103" y="5729709"/>
              <a:ext cx="3384220" cy="965217"/>
            </a:xfrm>
            <a:prstGeom prst="rect">
              <a:avLst/>
            </a:prstGeom>
          </p:spPr>
        </p:pic>
        <p:pic>
          <p:nvPicPr>
            <p:cNvPr id="7" name="Picture 6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704"/>
            <a:stretch/>
          </p:blipFill>
          <p:spPr>
            <a:xfrm>
              <a:off x="0" y="5729709"/>
              <a:ext cx="4612103" cy="965217"/>
            </a:xfrm>
            <a:prstGeom prst="rect">
              <a:avLst/>
            </a:prstGeom>
          </p:spPr>
        </p:pic>
        <p:pic>
          <p:nvPicPr>
            <p:cNvPr id="8" name="Picture 7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3" r="22807"/>
            <a:stretch/>
          </p:blipFill>
          <p:spPr>
            <a:xfrm>
              <a:off x="7996323" y="5729709"/>
              <a:ext cx="3882856" cy="965217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627093" y="6350019"/>
            <a:ext cx="2265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Source: Ivory-Boyer Construction Database</a:t>
            </a:r>
            <a:endParaRPr lang="en-US" sz="1400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350753"/>
              </p:ext>
            </p:extLst>
          </p:nvPr>
        </p:nvGraphicFramePr>
        <p:xfrm>
          <a:off x="405580" y="820271"/>
          <a:ext cx="8428703" cy="5113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itle 14"/>
          <p:cNvSpPr>
            <a:spLocks noGrp="1"/>
          </p:cNvSpPr>
          <p:nvPr>
            <p:ph type="title"/>
          </p:nvPr>
        </p:nvSpPr>
        <p:spPr>
          <a:xfrm>
            <a:off x="232939" y="269477"/>
            <a:ext cx="8448836" cy="1001099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+mn-lt"/>
              </a:rPr>
              <a:t>City </a:t>
            </a:r>
            <a:r>
              <a:rPr lang="en-US" sz="3600" dirty="0">
                <a:latin typeface="+mn-lt"/>
              </a:rPr>
              <a:t>Residential Permits, 2000 - 2018</a:t>
            </a:r>
            <a:br>
              <a:rPr lang="en-US" sz="3600" dirty="0">
                <a:latin typeface="+mn-lt"/>
              </a:rPr>
            </a:br>
            <a:endParaRPr lang="en-U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1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" y="6034372"/>
            <a:ext cx="8909384" cy="723913"/>
            <a:chOff x="0" y="5729709"/>
            <a:chExt cx="11879179" cy="965217"/>
          </a:xfrm>
        </p:grpSpPr>
        <p:pic>
          <p:nvPicPr>
            <p:cNvPr id="6" name="Picture 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3" r="22807"/>
            <a:stretch/>
          </p:blipFill>
          <p:spPr>
            <a:xfrm>
              <a:off x="4612103" y="5729709"/>
              <a:ext cx="3384220" cy="965217"/>
            </a:xfrm>
            <a:prstGeom prst="rect">
              <a:avLst/>
            </a:prstGeom>
          </p:spPr>
        </p:pic>
        <p:pic>
          <p:nvPicPr>
            <p:cNvPr id="7" name="Picture 6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704"/>
            <a:stretch/>
          </p:blipFill>
          <p:spPr>
            <a:xfrm>
              <a:off x="0" y="5729709"/>
              <a:ext cx="4612103" cy="965217"/>
            </a:xfrm>
            <a:prstGeom prst="rect">
              <a:avLst/>
            </a:prstGeom>
          </p:spPr>
        </p:pic>
        <p:pic>
          <p:nvPicPr>
            <p:cNvPr id="8" name="Picture 7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3" r="22807"/>
            <a:stretch/>
          </p:blipFill>
          <p:spPr>
            <a:xfrm>
              <a:off x="7996323" y="5729709"/>
              <a:ext cx="3882856" cy="965217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627093" y="6350019"/>
            <a:ext cx="2265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Source: Ivory-Boyer Construction Database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Washington County: Composition </a:t>
            </a:r>
            <a:r>
              <a:rPr lang="en-US" dirty="0"/>
              <a:t>of Residential Permits by Type, 2018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3452407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6453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" y="6034372"/>
            <a:ext cx="8909384" cy="723913"/>
            <a:chOff x="0" y="5729709"/>
            <a:chExt cx="11879179" cy="965217"/>
          </a:xfrm>
        </p:grpSpPr>
        <p:pic>
          <p:nvPicPr>
            <p:cNvPr id="6" name="Picture 5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3" r="22807"/>
            <a:stretch/>
          </p:blipFill>
          <p:spPr>
            <a:xfrm>
              <a:off x="4612103" y="5729709"/>
              <a:ext cx="3384220" cy="965217"/>
            </a:xfrm>
            <a:prstGeom prst="rect">
              <a:avLst/>
            </a:prstGeom>
          </p:spPr>
        </p:pic>
        <p:pic>
          <p:nvPicPr>
            <p:cNvPr id="7" name="Picture 6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704"/>
            <a:stretch/>
          </p:blipFill>
          <p:spPr>
            <a:xfrm>
              <a:off x="0" y="5729709"/>
              <a:ext cx="4612103" cy="965217"/>
            </a:xfrm>
            <a:prstGeom prst="rect">
              <a:avLst/>
            </a:prstGeom>
          </p:spPr>
        </p:pic>
        <p:pic>
          <p:nvPicPr>
            <p:cNvPr id="8" name="Picture 7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13" r="22807"/>
            <a:stretch/>
          </p:blipFill>
          <p:spPr>
            <a:xfrm>
              <a:off x="7996323" y="5729709"/>
              <a:ext cx="3882856" cy="965217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627093" y="6350019"/>
            <a:ext cx="2265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Source: Ivory-Boyer Construction Database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 10 Cities Ranked by Detached Single-Family Permits, 2010 - 2018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2483114"/>
              </p:ext>
            </p:extLst>
          </p:nvPr>
        </p:nvGraphicFramePr>
        <p:xfrm>
          <a:off x="324465" y="1238865"/>
          <a:ext cx="8190885" cy="4695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1515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AGING POPULATION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78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612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Utah Population Pyramid: 1960, 2015, &amp; 2065</a:t>
            </a:r>
            <a:endParaRPr lang="en-US" sz="3600" dirty="0"/>
          </a:p>
        </p:txBody>
      </p:sp>
      <p:grpSp>
        <p:nvGrpSpPr>
          <p:cNvPr id="2" name="Group 1"/>
          <p:cNvGrpSpPr/>
          <p:nvPr/>
        </p:nvGrpSpPr>
        <p:grpSpPr>
          <a:xfrm>
            <a:off x="201052" y="759755"/>
            <a:ext cx="8586952" cy="5255172"/>
            <a:chOff x="201052" y="759755"/>
            <a:chExt cx="8586952" cy="5255172"/>
          </a:xfrm>
        </p:grpSpPr>
        <p:graphicFrame>
          <p:nvGraphicFramePr>
            <p:cNvPr id="8" name="Content Placeholder 5"/>
            <p:cNvGraphicFramePr>
              <a:graphicFrameLocks/>
            </p:cNvGraphicFramePr>
            <p:nvPr>
              <p:extLst/>
            </p:nvPr>
          </p:nvGraphicFramePr>
          <p:xfrm>
            <a:off x="528782" y="801414"/>
            <a:ext cx="8086436" cy="50376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6" name="Content Placeholder 5"/>
            <p:cNvGraphicFramePr>
              <a:graphicFrameLocks/>
            </p:cNvGraphicFramePr>
            <p:nvPr>
              <p:extLst/>
            </p:nvPr>
          </p:nvGraphicFramePr>
          <p:xfrm>
            <a:off x="528782" y="800100"/>
            <a:ext cx="8086436" cy="503898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7" name="Content Placeholder 5"/>
            <p:cNvGraphicFramePr>
              <a:graphicFrameLocks/>
            </p:cNvGraphicFramePr>
            <p:nvPr>
              <p:extLst/>
            </p:nvPr>
          </p:nvGraphicFramePr>
          <p:xfrm>
            <a:off x="201052" y="759755"/>
            <a:ext cx="8586952" cy="52551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3680460" y="6263640"/>
            <a:ext cx="5311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Note: The top age group for 1960 is 85+</a:t>
            </a:r>
          </a:p>
          <a:p>
            <a:r>
              <a:rPr lang="en-US" sz="800" dirty="0" smtClean="0"/>
              <a:t>Sources: U.S. Census Bureau, Utah Population Committee, </a:t>
            </a:r>
            <a:r>
              <a:rPr lang="en-US" sz="800" dirty="0" err="1" smtClean="0"/>
              <a:t>Kem</a:t>
            </a:r>
            <a:r>
              <a:rPr lang="en-US" sz="800" dirty="0" smtClean="0"/>
              <a:t> C. Gardner Policy Institute State Projections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62458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241102" y="133945"/>
            <a:ext cx="8822531" cy="977225"/>
          </a:xfrm>
          <a:prstGeom prst="rect">
            <a:avLst/>
          </a:prstGeom>
          <a:ln/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dirty="0" smtClean="0">
                <a:latin typeface="+mn-lt"/>
              </a:rPr>
              <a:t>Intermountain States Population: 1900-2010</a:t>
            </a:r>
            <a:endParaRPr lang="en-US" altLang="en-US" sz="4000" dirty="0">
              <a:latin typeface="+mn-lt"/>
            </a:endParaRPr>
          </a:p>
        </p:txBody>
      </p:sp>
      <p:graphicFrame>
        <p:nvGraphicFramePr>
          <p:cNvPr id="3" name="Chart 2"/>
          <p:cNvGraphicFramePr/>
          <p:nvPr>
            <p:extLst/>
          </p:nvPr>
        </p:nvGraphicFramePr>
        <p:xfrm>
          <a:off x="241101" y="1111170"/>
          <a:ext cx="8648255" cy="5046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4812" y="5926900"/>
            <a:ext cx="91408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Myriad Pro" panose="020B0503030403020204" pitchFamily="34" charset="0"/>
              </a:rPr>
              <a:t>Sources: U.S . Census Bureau, decennial  censuses.</a:t>
            </a:r>
            <a:endParaRPr lang="en-US" sz="9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38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0460" y="6263640"/>
            <a:ext cx="5311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Note: The top age group for 1960 is 85+</a:t>
            </a:r>
          </a:p>
          <a:p>
            <a:r>
              <a:rPr lang="en-US" sz="800" dirty="0" smtClean="0"/>
              <a:t>Sources: U.S. Census Bureau</a:t>
            </a:r>
            <a:endParaRPr lang="en-US" sz="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365127"/>
            <a:ext cx="7886700" cy="68435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latin typeface="Calibri" panose="020F0502020204030204" pitchFamily="34" charset="0"/>
              </a:rPr>
              <a:t>Washington: 2000</a:t>
            </a:r>
            <a:endParaRPr lang="en-US" sz="3600" dirty="0">
              <a:latin typeface="Calibri" panose="020F0502020204030204" pitchFamily="34" charset="0"/>
            </a:endParaRPr>
          </a:p>
        </p:txBody>
      </p:sp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3798202"/>
              </p:ext>
            </p:extLst>
          </p:nvPr>
        </p:nvGraphicFramePr>
        <p:xfrm>
          <a:off x="628650" y="1205345"/>
          <a:ext cx="7886700" cy="4971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6248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817917" y="6238877"/>
            <a:ext cx="73260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Sources: U.S. Census Bureau, </a:t>
            </a:r>
            <a:r>
              <a:rPr lang="en-US" sz="1400" dirty="0" err="1"/>
              <a:t>Kem</a:t>
            </a:r>
            <a:r>
              <a:rPr lang="en-US" sz="1400" dirty="0"/>
              <a:t> C. Gardner Policy Institute State and County Projections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98440" y="191424"/>
            <a:ext cx="62920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36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Washington County: 2010 &amp; 2065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771867" y="945699"/>
          <a:ext cx="7600271" cy="4966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0743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0460" y="6263640"/>
            <a:ext cx="5311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Note: The top age group for 1960 is 85+</a:t>
            </a:r>
          </a:p>
          <a:p>
            <a:r>
              <a:rPr lang="en-US" sz="800" dirty="0" smtClean="0"/>
              <a:t>Sources: U.S. Census Bureau</a:t>
            </a:r>
            <a:endParaRPr lang="en-US" sz="8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3872849"/>
              </p:ext>
            </p:extLst>
          </p:nvPr>
        </p:nvGraphicFramePr>
        <p:xfrm>
          <a:off x="325820" y="331076"/>
          <a:ext cx="8529145" cy="6027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0354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WASHINGTON COUNTY:</a:t>
            </a:r>
            <a:br>
              <a:rPr lang="en-US" sz="4000" dirty="0" smtClean="0">
                <a:solidFill>
                  <a:srgbClr val="C00000"/>
                </a:solidFill>
              </a:rPr>
            </a:br>
            <a:r>
              <a:rPr lang="en-US" sz="3200" dirty="0" smtClean="0">
                <a:solidFill>
                  <a:srgbClr val="C00000"/>
                </a:solidFill>
              </a:rPr>
              <a:t>Growth and Change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49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9" y="862186"/>
            <a:ext cx="8843703" cy="5303332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628650" y="365127"/>
            <a:ext cx="7886700" cy="49706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Hachman Index for States,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49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628650" y="365127"/>
            <a:ext cx="7886700" cy="49706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Hachman</a:t>
            </a:r>
            <a:r>
              <a:rPr lang="en-US" dirty="0" smtClean="0"/>
              <a:t> Index for Counties,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956" y="862187"/>
            <a:ext cx="4260088" cy="548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2612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Myriad Pro"/>
              </a:rPr>
              <a:t>Washington County Location Quotients</a:t>
            </a:r>
            <a:endParaRPr lang="en-US" sz="3200" dirty="0">
              <a:latin typeface="Myriad Pro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682909602"/>
              </p:ext>
            </p:extLst>
          </p:nvPr>
        </p:nvGraphicFramePr>
        <p:xfrm>
          <a:off x="304800" y="710899"/>
          <a:ext cx="8534400" cy="5562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80830" y="6208839"/>
            <a:ext cx="6564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Source: </a:t>
            </a:r>
            <a:r>
              <a:rPr lang="en-US" sz="1400" i="1" dirty="0" err="1" smtClean="0"/>
              <a:t>Kem</a:t>
            </a:r>
            <a:r>
              <a:rPr lang="en-US" sz="1400" i="1" dirty="0" smtClean="0"/>
              <a:t> C. Gardner Policy Institute analysis of BEA data.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8817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WASHINGTON COUNTY:</a:t>
            </a:r>
            <a:br>
              <a:rPr lang="en-US" sz="4000" dirty="0" smtClean="0">
                <a:solidFill>
                  <a:srgbClr val="C00000"/>
                </a:solidFill>
              </a:rPr>
            </a:br>
            <a:r>
              <a:rPr lang="en-US" sz="3200" dirty="0" smtClean="0">
                <a:solidFill>
                  <a:srgbClr val="C00000"/>
                </a:solidFill>
              </a:rPr>
              <a:t>PLANNING &amp; RESOURCE CHALLENGES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1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6770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78824" y="6293224"/>
            <a:ext cx="224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The Spectrum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8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271" t="2688" r="19510"/>
          <a:stretch/>
        </p:blipFill>
        <p:spPr>
          <a:xfrm>
            <a:off x="-123985" y="-170481"/>
            <a:ext cx="9748434" cy="7179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8824" y="6293224"/>
            <a:ext cx="3301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Source</a:t>
            </a:r>
            <a:r>
              <a:rPr lang="en-US" dirty="0">
                <a:solidFill>
                  <a:schemeClr val="bg1"/>
                </a:solidFill>
              </a:rPr>
              <a:t>: https://www.wcwcd.org/</a:t>
            </a:r>
          </a:p>
        </p:txBody>
      </p:sp>
    </p:spTree>
    <p:extLst>
      <p:ext uri="{BB962C8B-B14F-4D97-AF65-F5344CB8AC3E}">
        <p14:creationId xmlns:p14="http://schemas.microsoft.com/office/powerpoint/2010/main" val="279578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3175" y="33444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Utah’s Million Milestones</a:t>
            </a:r>
            <a:endParaRPr lang="en-US" sz="3600" dirty="0"/>
          </a:p>
        </p:txBody>
      </p:sp>
      <p:graphicFrame>
        <p:nvGraphicFramePr>
          <p:cNvPr id="141" name="Content Placeholder 3"/>
          <p:cNvGraphicFramePr>
            <a:graphicFrameLocks/>
          </p:cNvGraphicFramePr>
          <p:nvPr>
            <p:extLst/>
          </p:nvPr>
        </p:nvGraphicFramePr>
        <p:xfrm>
          <a:off x="228600" y="1038226"/>
          <a:ext cx="8458200" cy="4629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2" name="Left Brace 141"/>
          <p:cNvSpPr/>
          <p:nvPr/>
        </p:nvSpPr>
        <p:spPr>
          <a:xfrm rot="5400000">
            <a:off x="1944969" y="3001882"/>
            <a:ext cx="134378" cy="2586761"/>
          </a:xfrm>
          <a:prstGeom prst="leftBrace">
            <a:avLst>
              <a:gd name="adj1" fmla="val 30833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extBox 145"/>
          <p:cNvSpPr txBox="1"/>
          <p:nvPr/>
        </p:nvSpPr>
        <p:spPr>
          <a:xfrm>
            <a:off x="228600" y="5748807"/>
            <a:ext cx="91408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Myriad Pro" panose="020B0503030403020204" pitchFamily="34" charset="0"/>
              </a:rPr>
              <a:t>Sources: Utah Population Estimates Committee; </a:t>
            </a:r>
            <a:r>
              <a:rPr lang="en-US" sz="900" dirty="0" err="1" smtClean="0">
                <a:latin typeface="Myriad Pro" panose="020B0503030403020204" pitchFamily="34" charset="0"/>
              </a:rPr>
              <a:t>Kem</a:t>
            </a:r>
            <a:r>
              <a:rPr lang="en-US" sz="900" dirty="0" smtClean="0">
                <a:latin typeface="Myriad Pro" panose="020B0503030403020204" pitchFamily="34" charset="0"/>
              </a:rPr>
              <a:t> C. Gardner Policy Institute</a:t>
            </a:r>
            <a:endParaRPr lang="en-US" sz="900" dirty="0">
              <a:latin typeface="Myriad Pro" panose="020B0503030403020204" pitchFamily="34" charset="0"/>
            </a:endParaRPr>
          </a:p>
        </p:txBody>
      </p:sp>
      <p:sp>
        <p:nvSpPr>
          <p:cNvPr id="147" name="Left Brace 146"/>
          <p:cNvSpPr/>
          <p:nvPr/>
        </p:nvSpPr>
        <p:spPr>
          <a:xfrm rot="5400000">
            <a:off x="4211481" y="2773358"/>
            <a:ext cx="134378" cy="1743075"/>
          </a:xfrm>
          <a:prstGeom prst="leftBrace">
            <a:avLst>
              <a:gd name="adj1" fmla="val 30833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Left Brace 147"/>
          <p:cNvSpPr/>
          <p:nvPr/>
        </p:nvSpPr>
        <p:spPr>
          <a:xfrm rot="5400000">
            <a:off x="5821063" y="2279736"/>
            <a:ext cx="93861" cy="1555275"/>
          </a:xfrm>
          <a:prstGeom prst="leftBrace">
            <a:avLst>
              <a:gd name="adj1" fmla="val 30833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Left Brace 148"/>
          <p:cNvSpPr/>
          <p:nvPr/>
        </p:nvSpPr>
        <p:spPr>
          <a:xfrm rot="5400000">
            <a:off x="7464796" y="1700529"/>
            <a:ext cx="77405" cy="1591980"/>
          </a:xfrm>
          <a:prstGeom prst="leftBrace">
            <a:avLst>
              <a:gd name="adj1" fmla="val 30833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9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356" y="1608613"/>
            <a:ext cx="6586869" cy="315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9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5297831" y="6308128"/>
            <a:ext cx="3239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Myriad Pro" panose="020B0503030403020204" pitchFamily="34" charset="0"/>
              </a:rPr>
              <a:t>Source: U.S. Census Bureau Vintage 2018 Population Estimates </a:t>
            </a:r>
          </a:p>
          <a:p>
            <a:endParaRPr lang="en-US" sz="900" dirty="0">
              <a:latin typeface="Myriad Pro" panose="020B0503030403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8871" y="187517"/>
            <a:ext cx="6650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Population Change: </a:t>
            </a:r>
            <a:r>
              <a:rPr lang="en-US" sz="3600" dirty="0" smtClean="0"/>
              <a:t>2017 </a:t>
            </a:r>
            <a:r>
              <a:rPr lang="en-US" sz="3600" dirty="0"/>
              <a:t>to </a:t>
            </a:r>
            <a:r>
              <a:rPr lang="en-US" sz="3600" dirty="0" smtClean="0"/>
              <a:t>2018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8" b="4490"/>
          <a:stretch/>
        </p:blipFill>
        <p:spPr>
          <a:xfrm>
            <a:off x="679666" y="1035269"/>
            <a:ext cx="7391704" cy="506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3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439320" y="-10284"/>
            <a:ext cx="634652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0" hangingPunct="0"/>
            <a:r>
              <a:rPr lang="en-US" sz="3600" dirty="0" smtClean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Utah </a:t>
            </a:r>
            <a:r>
              <a:rPr lang="en-US" sz="36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Population </a:t>
            </a:r>
            <a:r>
              <a:rPr lang="en-US" sz="3600" dirty="0" smtClean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by </a:t>
            </a:r>
            <a:r>
              <a:rPr lang="en-US" sz="36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County: </a:t>
            </a:r>
            <a:r>
              <a:rPr lang="en-US" sz="3600" dirty="0" smtClean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2018</a:t>
            </a:r>
            <a:endParaRPr lang="en-US" sz="3600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68555" y="6296420"/>
            <a:ext cx="2980612" cy="22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00" b="0" i="0" u="none" strike="noStrike" kern="1200" baseline="0">
                <a:solidFill>
                  <a:prstClr val="black"/>
                </a:solidFill>
                <a:latin typeface="Myriad Pro" panose="020B0503030403020204"/>
                <a:ea typeface="+mn-ea"/>
                <a:cs typeface="+mn-cs"/>
              </a:defRPr>
            </a:pPr>
            <a:r>
              <a:rPr lang="en-US" sz="893" b="1" dirty="0">
                <a:latin typeface="Calibri" panose="020F0502020204030204" pitchFamily="34" charset="0"/>
                <a:cs typeface="Calibri" panose="020F0502020204030204" pitchFamily="34" charset="0"/>
              </a:rPr>
              <a:t>Source: Utah Population Committee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281" y="598146"/>
            <a:ext cx="4671136" cy="56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2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23387" y="191424"/>
            <a:ext cx="82421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3200" dirty="0" smtClean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Utah </a:t>
            </a:r>
            <a:r>
              <a:rPr lang="en-US" sz="32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Population Growth by County: 2017 to 2018</a:t>
            </a:r>
          </a:p>
        </p:txBody>
      </p:sp>
      <p:sp>
        <p:nvSpPr>
          <p:cNvPr id="6" name="Rectangle 5"/>
          <p:cNvSpPr/>
          <p:nvPr/>
        </p:nvSpPr>
        <p:spPr>
          <a:xfrm>
            <a:off x="5168555" y="6296420"/>
            <a:ext cx="2980612" cy="22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00" b="0" i="0" u="none" strike="noStrike" kern="1200" baseline="0">
                <a:solidFill>
                  <a:prstClr val="black"/>
                </a:solidFill>
                <a:latin typeface="Myriad Pro" panose="020B0503030403020204"/>
                <a:ea typeface="+mn-ea"/>
                <a:cs typeface="+mn-cs"/>
              </a:defRPr>
            </a:pPr>
            <a:r>
              <a:rPr lang="en-US" sz="893" b="1" dirty="0">
                <a:latin typeface="Calibri" panose="020F0502020204030204" pitchFamily="34" charset="0"/>
                <a:cs typeface="Calibri" panose="020F0502020204030204" pitchFamily="34" charset="0"/>
              </a:rPr>
              <a:t>Source: Utah Population Committee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9726" y="1047553"/>
            <a:ext cx="3061860" cy="339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7" dirty="0"/>
              <a:t>Absolute Growth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04963" y="1054074"/>
            <a:ext cx="3061860" cy="339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7" dirty="0"/>
              <a:t>Percent Growth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" t="18251" r="4903" b="18251"/>
          <a:stretch/>
        </p:blipFill>
        <p:spPr>
          <a:xfrm>
            <a:off x="693644" y="1450592"/>
            <a:ext cx="3725080" cy="47681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" t="19243" r="4903" b="17259"/>
          <a:stretch/>
        </p:blipFill>
        <p:spPr>
          <a:xfrm>
            <a:off x="4604962" y="1450592"/>
            <a:ext cx="3709311" cy="474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5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1087"/>
          <a:stretch/>
        </p:blipFill>
        <p:spPr>
          <a:xfrm>
            <a:off x="429722" y="995081"/>
            <a:ext cx="8477105" cy="49967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222196" y="5790079"/>
            <a:ext cx="40909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00" b="0" i="0" u="none" strike="noStrike" kern="1200" baseline="0">
                <a:solidFill>
                  <a:prstClr val="black"/>
                </a:solidFill>
                <a:latin typeface="Myriad Pro" panose="020B0503030403020204"/>
                <a:ea typeface="+mn-ea"/>
                <a:cs typeface="+mn-cs"/>
              </a:defRPr>
            </a:pP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Source:  Gardner Policy Institute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97477" y="191424"/>
            <a:ext cx="769396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3600" dirty="0" smtClean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Washington County Population Scenarios</a:t>
            </a:r>
            <a:endParaRPr lang="en-US" sz="3600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21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URBANIZATION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1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PI_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CC0000"/>
    </a:accent1>
    <a:accent2>
      <a:srgbClr val="808080"/>
    </a:accent2>
    <a:accent3>
      <a:srgbClr val="ABA89E"/>
    </a:accent3>
    <a:accent4>
      <a:srgbClr val="C8C6BF"/>
    </a:accent4>
    <a:accent5>
      <a:srgbClr val="EFE4B3"/>
    </a:accent5>
    <a:accent6>
      <a:srgbClr val="CAB688"/>
    </a:accent6>
    <a:hlink>
      <a:srgbClr val="5EAC45"/>
    </a:hlink>
    <a:folHlink>
      <a:srgbClr val="73BDE9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3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FD13F"/>
    </a:accent1>
    <a:accent2>
      <a:srgbClr val="FF6600"/>
    </a:accent2>
    <a:accent3>
      <a:srgbClr val="FF0000"/>
    </a:accent3>
    <a:accent4>
      <a:srgbClr val="C00000"/>
    </a:accent4>
    <a:accent5>
      <a:srgbClr val="7F7F7F"/>
    </a:accent5>
    <a:accent6>
      <a:srgbClr val="000000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8963</TotalTime>
  <Words>679</Words>
  <Application>Microsoft Office PowerPoint</Application>
  <PresentationFormat>On-screen Show (4:3)</PresentationFormat>
  <Paragraphs>131</Paragraphs>
  <Slides>40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(body)</vt:lpstr>
      <vt:lpstr>Calibri Light</vt:lpstr>
      <vt:lpstr>Gill Sans</vt:lpstr>
      <vt:lpstr>Myriad Pro</vt:lpstr>
      <vt:lpstr>Palatino</vt:lpstr>
      <vt:lpstr>Verdana</vt:lpstr>
      <vt:lpstr>Office Theme</vt:lpstr>
      <vt:lpstr>PowerPoint Presentation</vt:lpstr>
      <vt:lpstr>GROWTH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URBANIZATION</vt:lpstr>
      <vt:lpstr>PowerPoint Presentation</vt:lpstr>
      <vt:lpstr>PowerPoint Presentation</vt:lpstr>
      <vt:lpstr>PowerPoint Presentation</vt:lpstr>
      <vt:lpstr>PowerPoint Presentation</vt:lpstr>
      <vt:lpstr>MIGRATION AS A DRIVER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WASHINGTON COUNTY: SINGLE FAMILY HOMES DOMINATE </vt:lpstr>
      <vt:lpstr>Washington County Residential Permits, 2000 - 2018 </vt:lpstr>
      <vt:lpstr>City Residential Permits, 2000 - 2018 </vt:lpstr>
      <vt:lpstr>Washington County: Composition of Residential Permits by Type, 2018 </vt:lpstr>
      <vt:lpstr>Top 10 Cities Ranked by Detached Single-Family Permits, 2010 - 2018 </vt:lpstr>
      <vt:lpstr>AGING POPULATION</vt:lpstr>
      <vt:lpstr>PowerPoint Presentation</vt:lpstr>
      <vt:lpstr>PowerPoint Presentation</vt:lpstr>
      <vt:lpstr>PowerPoint Presentation</vt:lpstr>
      <vt:lpstr>PowerPoint Presentation</vt:lpstr>
      <vt:lpstr>WASHINGTON COUNTY: Growth and Change</vt:lpstr>
      <vt:lpstr>PowerPoint Presentation</vt:lpstr>
      <vt:lpstr>PowerPoint Presentation</vt:lpstr>
      <vt:lpstr>PowerPoint Presentation</vt:lpstr>
      <vt:lpstr>WASHINGTON COUNTY: PLANNING &amp; RESOURCE CHALLENGES</vt:lpstr>
      <vt:lpstr>PowerPoint Presentation</vt:lpstr>
      <vt:lpstr>PowerPoint Presentation</vt:lpstr>
      <vt:lpstr>PowerPoint Presentation</vt:lpstr>
    </vt:vector>
  </TitlesOfParts>
  <Company>David Eccles School of Bsuiness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Budgeting for Outcomes</dc:title>
  <dc:creator>Juliette Marie Tennert</dc:creator>
  <cp:lastModifiedBy>Nick Thiriot</cp:lastModifiedBy>
  <cp:revision>265</cp:revision>
  <cp:lastPrinted>2019-02-13T02:41:02Z</cp:lastPrinted>
  <dcterms:created xsi:type="dcterms:W3CDTF">2015-09-25T21:43:21Z</dcterms:created>
  <dcterms:modified xsi:type="dcterms:W3CDTF">2019-03-12T21:54:29Z</dcterms:modified>
</cp:coreProperties>
</file>