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0" r:id="rId2"/>
    <p:sldId id="333" r:id="rId3"/>
    <p:sldId id="334" r:id="rId4"/>
    <p:sldId id="335" r:id="rId5"/>
    <p:sldId id="336" r:id="rId6"/>
    <p:sldId id="337" r:id="rId7"/>
    <p:sldId id="318" r:id="rId8"/>
    <p:sldId id="315" r:id="rId9"/>
    <p:sldId id="313" r:id="rId10"/>
    <p:sldId id="306" r:id="rId11"/>
    <p:sldId id="321" r:id="rId12"/>
    <p:sldId id="322" r:id="rId13"/>
    <p:sldId id="323" r:id="rId14"/>
    <p:sldId id="326" r:id="rId15"/>
    <p:sldId id="319" r:id="rId16"/>
    <p:sldId id="320" r:id="rId17"/>
    <p:sldId id="327" r:id="rId18"/>
    <p:sldId id="324" r:id="rId19"/>
    <p:sldId id="325" r:id="rId20"/>
    <p:sldId id="328" r:id="rId21"/>
    <p:sldId id="331" r:id="rId22"/>
    <p:sldId id="339" r:id="rId23"/>
    <p:sldId id="332" r:id="rId24"/>
    <p:sldId id="330" r:id="rId25"/>
    <p:sldId id="317" r:id="rId26"/>
    <p:sldId id="314" r:id="rId27"/>
    <p:sldId id="350" r:id="rId28"/>
    <p:sldId id="341" r:id="rId29"/>
    <p:sldId id="342" r:id="rId30"/>
    <p:sldId id="343" r:id="rId31"/>
    <p:sldId id="344" r:id="rId32"/>
    <p:sldId id="346" r:id="rId33"/>
    <p:sldId id="34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31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217" autoAdjust="0"/>
  </p:normalViewPr>
  <p:slideViewPr>
    <p:cSldViewPr snapToGrid="0">
      <p:cViewPr varScale="1">
        <p:scale>
          <a:sx n="99" d="100"/>
          <a:sy n="99" d="100"/>
        </p:scale>
        <p:origin x="11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intro\Defense%20impacts%20-%20combin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final%20draft\Tables%20and%20Figures%20_ES-ch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final%20draft\Tables%20and%20Figures%20_ES-ch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final%20draft\Tables%20and%20Figures%20_ES-ch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final%20draft\Tables%20and%20Figures%20ch1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business.utah.edu\Shares\BEBR\Utah%20Defense%20Alliance%202015\final%20draft\Tables%20and%20Figures%20ch10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47265966754156"/>
          <c:y val="7.6388888888888895E-2"/>
          <c:w val="0.81490307132661044"/>
          <c:h val="0.5654215879265092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'economic impacts'!$B$44</c:f>
              <c:strCache>
                <c:ptCount val="1"/>
                <c:pt idx="0">
                  <c:v>Hill AFB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'economic impacts'!$A$45:$A$47</c:f>
              <c:strCache>
                <c:ptCount val="3"/>
                <c:pt idx="0">
                  <c:v>GDP</c:v>
                </c:pt>
                <c:pt idx="1">
                  <c:v>Earnings</c:v>
                </c:pt>
                <c:pt idx="2">
                  <c:v>Jobs</c:v>
                </c:pt>
              </c:strCache>
            </c:strRef>
          </c:cat>
          <c:val>
            <c:numRef>
              <c:f>'economic impacts'!$B$45:$B$47</c:f>
              <c:numCache>
                <c:formatCode>"$"#,##0.0</c:formatCode>
                <c:ptCount val="3"/>
                <c:pt idx="0">
                  <c:v>4569.826</c:v>
                </c:pt>
                <c:pt idx="1">
                  <c:v>3202.3229999999999</c:v>
                </c:pt>
                <c:pt idx="2" formatCode="#,##0">
                  <c:v>47341.347000000002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E-4777-AE62-C1B24CBF4BD0}"/>
            </c:ext>
          </c:extLst>
        </c:ser>
        <c:ser>
          <c:idx val="1"/>
          <c:order val="1"/>
          <c:tx>
            <c:strRef>
              <c:f>'economic impacts'!$C$44</c:f>
              <c:strCache>
                <c:ptCount val="1"/>
                <c:pt idx="0">
                  <c:v>Dugway</c:v>
                </c:pt>
              </c:strCache>
            </c:strRef>
          </c:tx>
          <c:spPr>
            <a:solidFill>
              <a:srgbClr val="5EAC45"/>
            </a:solidFill>
            <a:ln>
              <a:noFill/>
            </a:ln>
            <a:effectLst/>
          </c:spPr>
          <c:invertIfNegative val="0"/>
          <c:cat>
            <c:strRef>
              <c:f>'economic impacts'!$A$45:$A$47</c:f>
              <c:strCache>
                <c:ptCount val="3"/>
                <c:pt idx="0">
                  <c:v>GDP</c:v>
                </c:pt>
                <c:pt idx="1">
                  <c:v>Earnings</c:v>
                </c:pt>
                <c:pt idx="2">
                  <c:v>Jobs</c:v>
                </c:pt>
              </c:strCache>
            </c:strRef>
          </c:cat>
          <c:val>
            <c:numRef>
              <c:f>'economic impacts'!$C$45:$C$47</c:f>
              <c:numCache>
                <c:formatCode>"$"#,##0.0</c:formatCode>
                <c:ptCount val="3"/>
                <c:pt idx="0">
                  <c:v>225</c:v>
                </c:pt>
                <c:pt idx="1">
                  <c:v>175.9</c:v>
                </c:pt>
                <c:pt idx="2" formatCode="#,##0">
                  <c:v>2479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E-4777-AE62-C1B24CBF4BD0}"/>
            </c:ext>
          </c:extLst>
        </c:ser>
        <c:ser>
          <c:idx val="2"/>
          <c:order val="2"/>
          <c:tx>
            <c:strRef>
              <c:f>'economic impacts'!$D$44</c:f>
              <c:strCache>
                <c:ptCount val="1"/>
                <c:pt idx="0">
                  <c:v>Tooele</c:v>
                </c:pt>
              </c:strCache>
            </c:strRef>
          </c:tx>
          <c:spPr>
            <a:solidFill>
              <a:srgbClr val="3850A2"/>
            </a:solidFill>
            <a:ln>
              <a:noFill/>
            </a:ln>
            <a:effectLst/>
          </c:spPr>
          <c:invertIfNegative val="0"/>
          <c:cat>
            <c:strRef>
              <c:f>'economic impacts'!$A$45:$A$47</c:f>
              <c:strCache>
                <c:ptCount val="3"/>
                <c:pt idx="0">
                  <c:v>GDP</c:v>
                </c:pt>
                <c:pt idx="1">
                  <c:v>Earnings</c:v>
                </c:pt>
                <c:pt idx="2">
                  <c:v>Jobs</c:v>
                </c:pt>
              </c:strCache>
            </c:strRef>
          </c:cat>
          <c:val>
            <c:numRef>
              <c:f>'economic impacts'!$D$45:$D$47</c:f>
              <c:numCache>
                <c:formatCode>"$"#,##0.0</c:formatCode>
                <c:ptCount val="3"/>
                <c:pt idx="0">
                  <c:v>113.80460000000001</c:v>
                </c:pt>
                <c:pt idx="1">
                  <c:v>74.972800000000007</c:v>
                </c:pt>
                <c:pt idx="2" formatCode="#,##0">
                  <c:v>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E-4777-AE62-C1B24CBF4BD0}"/>
            </c:ext>
          </c:extLst>
        </c:ser>
        <c:ser>
          <c:idx val="5"/>
          <c:order val="3"/>
          <c:tx>
            <c:strRef>
              <c:f>'economic impacts'!$E$44</c:f>
              <c:strCache>
                <c:ptCount val="1"/>
                <c:pt idx="0">
                  <c:v>Guard</c:v>
                </c:pt>
              </c:strCache>
            </c:strRef>
          </c:tx>
          <c:spPr>
            <a:solidFill>
              <a:srgbClr val="F69A1D"/>
            </a:solidFill>
            <a:ln>
              <a:noFill/>
            </a:ln>
            <a:effectLst/>
          </c:spPr>
          <c:invertIfNegative val="0"/>
          <c:val>
            <c:numRef>
              <c:f>'economic impacts'!$E$45:$E$47</c:f>
              <c:numCache>
                <c:formatCode>"$"#,##0.0</c:formatCode>
                <c:ptCount val="3"/>
                <c:pt idx="0">
                  <c:v>841.93902800000001</c:v>
                </c:pt>
                <c:pt idx="1">
                  <c:v>477.30151000000001</c:v>
                </c:pt>
                <c:pt idx="2" formatCode="#,##0">
                  <c:v>13176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3E-4777-AE62-C1B24CBF4BD0}"/>
            </c:ext>
          </c:extLst>
        </c:ser>
        <c:ser>
          <c:idx val="7"/>
          <c:order val="4"/>
          <c:tx>
            <c:strRef>
              <c:f>'economic impacts'!$F$44</c:f>
              <c:strCache>
                <c:ptCount val="1"/>
                <c:pt idx="0">
                  <c:v>Reserves &amp; Other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val>
            <c:numRef>
              <c:f>'economic impacts'!$F$45:$F$47</c:f>
              <c:numCache>
                <c:formatCode>"$"#,##0.0</c:formatCode>
                <c:ptCount val="3"/>
                <c:pt idx="0">
                  <c:v>339.80104899999998</c:v>
                </c:pt>
                <c:pt idx="1">
                  <c:v>199.21816399999997</c:v>
                </c:pt>
                <c:pt idx="2" formatCode="#,##0">
                  <c:v>6746.0036851140712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E-4777-AE62-C1B24CBF4BD0}"/>
            </c:ext>
          </c:extLst>
        </c:ser>
        <c:ser>
          <c:idx val="3"/>
          <c:order val="5"/>
          <c:tx>
            <c:strRef>
              <c:f>'economic impacts'!$G$44</c:f>
              <c:strCache>
                <c:ptCount val="1"/>
                <c:pt idx="0">
                  <c:v>Veterans</c:v>
                </c:pt>
              </c:strCache>
            </c:strRef>
          </c:tx>
          <c:spPr>
            <a:solidFill>
              <a:srgbClr val="CAB688"/>
            </a:solidFill>
            <a:ln>
              <a:noFill/>
            </a:ln>
            <a:effectLst/>
          </c:spPr>
          <c:invertIfNegative val="0"/>
          <c:cat>
            <c:strRef>
              <c:f>'economic impacts'!$A$45:$A$47</c:f>
              <c:strCache>
                <c:ptCount val="3"/>
                <c:pt idx="0">
                  <c:v>GDP</c:v>
                </c:pt>
                <c:pt idx="1">
                  <c:v>Earnings</c:v>
                </c:pt>
                <c:pt idx="2">
                  <c:v>Jobs</c:v>
                </c:pt>
              </c:strCache>
            </c:strRef>
          </c:cat>
          <c:val>
            <c:numRef>
              <c:f>'economic impacts'!$G$45:$G$47</c:f>
              <c:numCache>
                <c:formatCode>"$"#,##0.0</c:formatCode>
                <c:ptCount val="3"/>
                <c:pt idx="0">
                  <c:v>1891.9363530000001</c:v>
                </c:pt>
                <c:pt idx="1">
                  <c:v>1437.817978</c:v>
                </c:pt>
                <c:pt idx="2" formatCode="#,##0">
                  <c:v>24480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3E-4777-AE62-C1B24CBF4BD0}"/>
            </c:ext>
          </c:extLst>
        </c:ser>
        <c:ser>
          <c:idx val="4"/>
          <c:order val="6"/>
          <c:tx>
            <c:strRef>
              <c:f>'economic impacts'!$H$44</c:f>
              <c:strCache>
                <c:ptCount val="1"/>
                <c:pt idx="0">
                  <c:v>Grants &amp; Contracts </c:v>
                </c:pt>
              </c:strCache>
            </c:strRef>
          </c:tx>
          <c:spPr>
            <a:solidFill>
              <a:srgbClr val="721812"/>
            </a:solidFill>
            <a:ln>
              <a:noFill/>
            </a:ln>
            <a:effectLst/>
          </c:spPr>
          <c:invertIfNegative val="0"/>
          <c:cat>
            <c:strRef>
              <c:f>'economic impacts'!$A$45:$A$47</c:f>
              <c:strCache>
                <c:ptCount val="3"/>
                <c:pt idx="0">
                  <c:v>GDP</c:v>
                </c:pt>
                <c:pt idx="1">
                  <c:v>Earnings</c:v>
                </c:pt>
                <c:pt idx="2">
                  <c:v>Jobs</c:v>
                </c:pt>
              </c:strCache>
            </c:strRef>
          </c:cat>
          <c:val>
            <c:numRef>
              <c:f>'economic impacts'!$H$45:$H$47</c:f>
              <c:numCache>
                <c:formatCode>"$"#,##0.0</c:formatCode>
                <c:ptCount val="3"/>
                <c:pt idx="0">
                  <c:v>1230.417508</c:v>
                </c:pt>
                <c:pt idx="1">
                  <c:v>816.79123100000004</c:v>
                </c:pt>
                <c:pt idx="2" formatCode="#,##0">
                  <c:v>13635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3E-4777-AE62-C1B24CBF4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26203808"/>
        <c:axId val="326209296"/>
      </c:barChart>
      <c:catAx>
        <c:axId val="326203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9296"/>
        <c:crosses val="autoZero"/>
        <c:auto val="1"/>
        <c:lblAlgn val="ctr"/>
        <c:lblOffset val="100"/>
        <c:noMultiLvlLbl val="0"/>
      </c:catAx>
      <c:valAx>
        <c:axId val="32620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3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686023622047245"/>
          <c:w val="1"/>
          <c:h val="0.15737204724409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ysClr val="windowText" lastClr="00000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821663822902626"/>
          <c:w val="0.77561333777362229"/>
          <c:h val="0.72178336177097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C000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1CB-4BB5-9684-0154D01A9370}"/>
              </c:ext>
            </c:extLst>
          </c:dPt>
          <c:dPt>
            <c:idx val="1"/>
            <c:bubble3D val="0"/>
            <c:spPr>
              <a:solidFill>
                <a:srgbClr val="5EAC4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1CB-4BB5-9684-0154D01A9370}"/>
              </c:ext>
            </c:extLst>
          </c:dPt>
          <c:dPt>
            <c:idx val="2"/>
            <c:bubble3D val="0"/>
            <c:spPr>
              <a:solidFill>
                <a:srgbClr val="3850A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1CB-4BB5-9684-0154D01A9370}"/>
              </c:ext>
            </c:extLst>
          </c:dPt>
          <c:dPt>
            <c:idx val="3"/>
            <c:bubble3D val="0"/>
            <c:spPr>
              <a:solidFill>
                <a:srgbClr val="F69A1D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41CB-4BB5-9684-0154D01A9370}"/>
              </c:ext>
            </c:extLst>
          </c:dPt>
          <c:dPt>
            <c:idx val="4"/>
            <c:bubble3D val="0"/>
            <c:spPr>
              <a:solidFill>
                <a:srgbClr val="CAB688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1CB-4BB5-9684-0154D01A9370}"/>
              </c:ext>
            </c:extLst>
          </c:dPt>
          <c:dPt>
            <c:idx val="5"/>
            <c:bubble3D val="0"/>
            <c:spPr>
              <a:solidFill>
                <a:srgbClr val="808080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1CB-4BB5-9684-0154D01A9370}"/>
              </c:ext>
            </c:extLst>
          </c:dPt>
          <c:dPt>
            <c:idx val="6"/>
            <c:bubble3D val="0"/>
            <c:spPr>
              <a:solidFill>
                <a:srgbClr val="72181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1CB-4BB5-9684-0154D01A9370}"/>
              </c:ext>
            </c:extLst>
          </c:dPt>
          <c:dLbls>
            <c:dLbl>
              <c:idx val="0"/>
              <c:layout>
                <c:manualLayout>
                  <c:x val="0.15506628702278999"/>
                  <c:y val="-0.1345901452529037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D590A763-895D-44C1-83BE-75B5A89F2CAB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C8321989-AF6E-4A58-8121-735CDCFAB275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B-4BB5-9684-0154D01A9370}"/>
                </c:ext>
              </c:extLst>
            </c:dLbl>
            <c:dLbl>
              <c:idx val="1"/>
              <c:layout>
                <c:manualLayout>
                  <c:x val="-5.2759871923180837E-2"/>
                  <c:y val="-2.78799991007452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ctr"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F6719937-5CAB-4098-8059-4AB561485DDA}" type="CATEGORYNAME">
                      <a:rPr lang="en-US" smtClean="0"/>
                      <a:pPr algn="ctr">
                        <a:defRPr/>
                      </a:pPr>
                      <a:t>[CATEGORY NAME]</a:t>
                    </a:fld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fld id="{D4B62817-498F-43B8-8F75-33941AAC2787}" type="PERCENTAGE">
                      <a:rPr lang="en-US" baseline="0" smtClean="0"/>
                      <a:pPr algn="ctr">
                        <a:defRPr/>
                      </a:pPr>
                      <a:t>[PERCENTAGE]</a:t>
                    </a:fld>
                    <a:endParaRPr lang="en-US" dirty="0" smtClean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77759039680695"/>
                      <c:h val="0.144007513428742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CB-4BB5-9684-0154D01A9370}"/>
                </c:ext>
              </c:extLst>
            </c:dLbl>
            <c:dLbl>
              <c:idx val="2"/>
              <c:layout>
                <c:manualLayout>
                  <c:x val="3.3477655193274135E-2"/>
                  <c:y val="-3.9053821173884111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763124D8-F2C1-4495-B966-44B87BC47A47}" type="CATEGORYNAME">
                      <a:rPr lang="en-US" smtClean="0"/>
                      <a:pPr algn="l">
                        <a:defRPr/>
                      </a:pPr>
                      <a:t>[CATEGORY NAME]</a:t>
                    </a:fld>
                    <a:r>
                      <a:rPr lang="en-US" baseline="0" dirty="0" smtClean="0"/>
                      <a:t> </a:t>
                    </a:r>
                    <a:fld id="{6EB9CAA1-3507-49A2-9DE9-E7224C308811}" type="PERCENTAGE">
                      <a:rPr lang="en-US" baseline="0" smtClean="0"/>
                      <a:pPr algn="l">
                        <a:defRPr/>
                      </a:pPr>
                      <a:t>[PERCENTAGE]</a:t>
                    </a:fld>
                    <a:endParaRPr lang="en-US" baseline="0" dirty="0" smtClean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28641247242061"/>
                      <c:h val="5.875300869597399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CB-4BB5-9684-0154D01A9370}"/>
                </c:ext>
              </c:extLst>
            </c:dLbl>
            <c:dLbl>
              <c:idx val="3"/>
              <c:layout>
                <c:manualLayout>
                  <c:x val="3.0261084752956142E-2"/>
                  <c:y val="-1.8823689471819647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6E2744C4-2DDD-4221-B32C-EDE78AC559E2}" type="CATEGORYNAME">
                      <a:rPr lang="en-US" smtClean="0"/>
                      <a:pPr algn="l">
                        <a:defRPr/>
                      </a:pPr>
                      <a:t>[CATEGORY NAME]</a:t>
                    </a:fld>
                    <a:r>
                      <a:rPr lang="en-US" dirty="0" smtClean="0"/>
                      <a:t> </a:t>
                    </a:r>
                    <a:fld id="{17045039-2C48-460A-89A4-B8689DAE76F1}" type="PERCENTAGE">
                      <a:rPr lang="en-US" baseline="0" smtClean="0"/>
                      <a:pPr algn="l">
                        <a:defRPr/>
                      </a:pPr>
                      <a:t>[PERCENTAGE]</a:t>
                    </a:fld>
                    <a:endParaRPr lang="en-US" dirty="0" smtClean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3612206734577"/>
                      <c:h val="5.6179067362626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CB-4BB5-9684-0154D01A9370}"/>
                </c:ext>
              </c:extLst>
            </c:dLbl>
            <c:dLbl>
              <c:idx val="4"/>
              <c:layout>
                <c:manualLayout>
                  <c:x val="1.6897951112518062E-3"/>
                  <c:y val="-2.2675077541344402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813445B4-7607-4260-9C68-E4D1F69ED473}" type="CATEGORYNAME">
                      <a:rPr lang="en-US" smtClean="0"/>
                      <a:pPr algn="l">
                        <a:defRPr/>
                      </a:pPr>
                      <a:t>[CATEGORY NAME]</a:t>
                    </a:fld>
                    <a:r>
                      <a:rPr lang="en-US" dirty="0" smtClean="0"/>
                      <a:t> </a:t>
                    </a:r>
                    <a:fld id="{3D5689C2-6E1D-4FC5-89B5-F3D83526E83B}" type="PERCENTAGE">
                      <a:rPr lang="en-US" baseline="0" smtClean="0"/>
                      <a:pPr algn="l">
                        <a:defRPr/>
                      </a:pPr>
                      <a:t>[PERCENTAGE]</a:t>
                    </a:fld>
                    <a:endParaRPr lang="en-US" dirty="0" smtClean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27134396500767"/>
                      <c:h val="6.42804372548852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1CB-4BB5-9684-0154D01A9370}"/>
                </c:ext>
              </c:extLst>
            </c:dLbl>
            <c:dLbl>
              <c:idx val="5"/>
              <c:layout>
                <c:manualLayout>
                  <c:x val="2.0350541780505063E-2"/>
                  <c:y val="-6.6787109957929282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l">
                      <a:defRPr sz="20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2B57EB2B-C5D0-4B87-AAD7-0D8BDC413D1C}" type="CATEGORYNAME">
                      <a:rPr lang="en-US" smtClean="0"/>
                      <a:pPr algn="l">
                        <a:defRPr/>
                      </a:pPr>
                      <a:t>[CATEGORY NAME]</a:t>
                    </a:fld>
                    <a:r>
                      <a:rPr lang="en-US" smtClean="0"/>
                      <a:t> </a:t>
                    </a:r>
                    <a:fld id="{FD4EEC21-5244-42B6-9716-3F87C372E4EF}" type="PERCENTAGE">
                      <a:rPr lang="en-US" baseline="0" smtClean="0"/>
                      <a:pPr algn="l">
                        <a:defRPr/>
                      </a:pPr>
                      <a:t>[PERCENTAGE]</a:t>
                    </a:fld>
                    <a:endParaRPr lang="en-US" smtClean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20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2636824686059"/>
                      <c:h val="6.7146265807683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1CB-4BB5-9684-0154D01A9370}"/>
                </c:ext>
              </c:extLst>
            </c:dLbl>
            <c:dLbl>
              <c:idx val="6"/>
              <c:layout>
                <c:manualLayout>
                  <c:x val="-0.20064138153997652"/>
                  <c:y val="-0.1615834868914235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1CB-4BB5-9684-0154D01A937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FES.3!$B$24:$H$24</c:f>
              <c:strCache>
                <c:ptCount val="7"/>
                <c:pt idx="0">
                  <c:v>Hill AFB</c:v>
                </c:pt>
                <c:pt idx="1">
                  <c:v>Dugway</c:v>
                </c:pt>
                <c:pt idx="2">
                  <c:v>Tooele</c:v>
                </c:pt>
                <c:pt idx="3">
                  <c:v>Guard</c:v>
                </c:pt>
                <c:pt idx="4">
                  <c:v>Reserves &amp; Other</c:v>
                </c:pt>
                <c:pt idx="5">
                  <c:v>Veterans</c:v>
                </c:pt>
                <c:pt idx="6">
                  <c:v>Grants &amp; Contracts</c:v>
                </c:pt>
              </c:strCache>
            </c:strRef>
          </c:cat>
          <c:val>
            <c:numRef>
              <c:f>FES.3!$B$25:$H$25</c:f>
              <c:numCache>
                <c:formatCode>"$"#,##0.0</c:formatCode>
                <c:ptCount val="7"/>
                <c:pt idx="0">
                  <c:v>85.94658595236676</c:v>
                </c:pt>
                <c:pt idx="1">
                  <c:v>6.0084850696657846</c:v>
                </c:pt>
                <c:pt idx="2">
                  <c:v>2.4220453001024893</c:v>
                </c:pt>
                <c:pt idx="3">
                  <c:v>11.527860267062339</c:v>
                </c:pt>
                <c:pt idx="4">
                  <c:v>4.8513700517765201</c:v>
                </c:pt>
                <c:pt idx="5">
                  <c:v>4.1953867056491276</c:v>
                </c:pt>
                <c:pt idx="6">
                  <c:v>31.358795106085019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CB-4BB5-9684-0154D01A9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77014140638189"/>
          <c:y val="3.63425925925926E-2"/>
          <c:w val="0.82213669440121095"/>
          <c:h val="0.77654505803056129"/>
        </c:manualLayout>
      </c:layout>
      <c:areaChart>
        <c:grouping val="stacked"/>
        <c:varyColors val="0"/>
        <c:ser>
          <c:idx val="0"/>
          <c:order val="0"/>
          <c:tx>
            <c:v>Military</c:v>
          </c:tx>
          <c:spPr>
            <a:solidFill>
              <a:srgbClr val="CC0000">
                <a:alpha val="85000"/>
              </a:srgbClr>
            </a:solidFill>
            <a:ln>
              <a:noFill/>
            </a:ln>
            <a:effectLst/>
          </c:spPr>
          <c:cat>
            <c:numRef>
              <c:f>FES.4!$B$27:$AA$27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FES.4!$B$28:$AA$28</c:f>
              <c:numCache>
                <c:formatCode>#,##0</c:formatCode>
                <c:ptCount val="26"/>
                <c:pt idx="0">
                  <c:v>19399</c:v>
                </c:pt>
                <c:pt idx="1">
                  <c:v>19336</c:v>
                </c:pt>
                <c:pt idx="2">
                  <c:v>18938</c:v>
                </c:pt>
                <c:pt idx="3">
                  <c:v>18406</c:v>
                </c:pt>
                <c:pt idx="4">
                  <c:v>17748</c:v>
                </c:pt>
                <c:pt idx="5">
                  <c:v>16695</c:v>
                </c:pt>
                <c:pt idx="6">
                  <c:v>16676</c:v>
                </c:pt>
                <c:pt idx="7">
                  <c:v>16261</c:v>
                </c:pt>
                <c:pt idx="8">
                  <c:v>16033</c:v>
                </c:pt>
                <c:pt idx="9">
                  <c:v>15922</c:v>
                </c:pt>
                <c:pt idx="10">
                  <c:v>16222</c:v>
                </c:pt>
                <c:pt idx="11">
                  <c:v>16761</c:v>
                </c:pt>
                <c:pt idx="12">
                  <c:v>17334</c:v>
                </c:pt>
                <c:pt idx="13">
                  <c:v>17918</c:v>
                </c:pt>
                <c:pt idx="14">
                  <c:v>17500</c:v>
                </c:pt>
                <c:pt idx="15">
                  <c:v>17608</c:v>
                </c:pt>
                <c:pt idx="16">
                  <c:v>17326</c:v>
                </c:pt>
                <c:pt idx="17">
                  <c:v>16768</c:v>
                </c:pt>
                <c:pt idx="18">
                  <c:v>16540</c:v>
                </c:pt>
                <c:pt idx="19">
                  <c:v>16959</c:v>
                </c:pt>
                <c:pt idx="20">
                  <c:v>16886</c:v>
                </c:pt>
                <c:pt idx="21">
                  <c:v>16896</c:v>
                </c:pt>
                <c:pt idx="22">
                  <c:v>16570</c:v>
                </c:pt>
                <c:pt idx="23">
                  <c:v>16432</c:v>
                </c:pt>
                <c:pt idx="24">
                  <c:v>16211</c:v>
                </c:pt>
                <c:pt idx="25">
                  <c:v>16166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C-4CCB-9ACA-370FD39284E7}"/>
            </c:ext>
          </c:extLst>
        </c:ser>
        <c:ser>
          <c:idx val="2"/>
          <c:order val="1"/>
          <c:tx>
            <c:v>Civilian Defense</c:v>
          </c:tx>
          <c:spPr>
            <a:solidFill>
              <a:srgbClr val="808080">
                <a:alpha val="85000"/>
              </a:srgbClr>
            </a:solidFill>
            <a:ln>
              <a:noFill/>
            </a:ln>
            <a:effectLst/>
          </c:spPr>
          <c:cat>
            <c:numRef>
              <c:f>FES.4!$B$27:$AA$27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FES.4!$B$29:$AA$29</c:f>
              <c:numCache>
                <c:formatCode>#,##0</c:formatCode>
                <c:ptCount val="26"/>
                <c:pt idx="0">
                  <c:v>23066.499999999996</c:v>
                </c:pt>
                <c:pt idx="1">
                  <c:v>21379.166666666668</c:v>
                </c:pt>
                <c:pt idx="2">
                  <c:v>20608.916666666664</c:v>
                </c:pt>
                <c:pt idx="3">
                  <c:v>17849.583333333336</c:v>
                </c:pt>
                <c:pt idx="4">
                  <c:v>15569.333333333332</c:v>
                </c:pt>
                <c:pt idx="5">
                  <c:v>14134.333333333334</c:v>
                </c:pt>
                <c:pt idx="6">
                  <c:v>13472.166666666666</c:v>
                </c:pt>
                <c:pt idx="7">
                  <c:v>13975.333333333334</c:v>
                </c:pt>
                <c:pt idx="8">
                  <c:v>13276.499999999998</c:v>
                </c:pt>
                <c:pt idx="9">
                  <c:v>13353.91666666667</c:v>
                </c:pt>
                <c:pt idx="10">
                  <c:v>14290.083333333332</c:v>
                </c:pt>
                <c:pt idx="11">
                  <c:v>15375.666666666662</c:v>
                </c:pt>
                <c:pt idx="12">
                  <c:v>15824.416666666666</c:v>
                </c:pt>
                <c:pt idx="13">
                  <c:v>15618.833333333332</c:v>
                </c:pt>
                <c:pt idx="14">
                  <c:v>15873.666666666668</c:v>
                </c:pt>
                <c:pt idx="15">
                  <c:v>16231.499999999998</c:v>
                </c:pt>
                <c:pt idx="16">
                  <c:v>16463.75</c:v>
                </c:pt>
                <c:pt idx="17">
                  <c:v>16072.666666666666</c:v>
                </c:pt>
                <c:pt idx="18">
                  <c:v>15637.750000000002</c:v>
                </c:pt>
                <c:pt idx="19">
                  <c:v>16068.916666666666</c:v>
                </c:pt>
                <c:pt idx="20">
                  <c:v>16880.916666666664</c:v>
                </c:pt>
                <c:pt idx="21">
                  <c:v>17114.5</c:v>
                </c:pt>
                <c:pt idx="22">
                  <c:v>16560.833333333332</c:v>
                </c:pt>
                <c:pt idx="23">
                  <c:v>16171.083333333336</c:v>
                </c:pt>
                <c:pt idx="24">
                  <c:v>16125.500000000002</c:v>
                </c:pt>
                <c:pt idx="25">
                  <c:v>16548.583333333336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C-4CCB-9ACA-370FD3928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204984"/>
        <c:axId val="326204200"/>
      </c:areaChart>
      <c:catAx>
        <c:axId val="32620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4200"/>
        <c:crosses val="autoZero"/>
        <c:auto val="1"/>
        <c:lblAlgn val="ctr"/>
        <c:lblOffset val="100"/>
        <c:tickLblSkip val="1"/>
        <c:noMultiLvlLbl val="0"/>
      </c:catAx>
      <c:valAx>
        <c:axId val="326204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600" b="1"/>
                  <a:t>Number of Jobs</a:t>
                </a:r>
              </a:p>
            </c:rich>
          </c:tx>
          <c:layout>
            <c:manualLayout>
              <c:xMode val="edge"/>
              <c:yMode val="edge"/>
              <c:x val="6.3998250218722658E-3"/>
              <c:y val="0.2228685476815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66015506727002"/>
          <c:y val="3.5906898992137636E-2"/>
          <c:w val="0.22379111986001748"/>
          <c:h val="0.171994064709822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7687485666233"/>
          <c:y val="3.63425925925926E-2"/>
          <c:w val="0.85006128481512611"/>
          <c:h val="0.74248103695775891"/>
        </c:manualLayout>
      </c:layout>
      <c:lineChart>
        <c:grouping val="standard"/>
        <c:varyColors val="0"/>
        <c:ser>
          <c:idx val="1"/>
          <c:order val="0"/>
          <c:tx>
            <c:v>Share combined (left axis)</c:v>
          </c:tx>
          <c:spPr>
            <a:ln w="28575" cap="rnd">
              <a:solidFill>
                <a:srgbClr val="CC0000"/>
              </a:solidFill>
              <a:round/>
            </a:ln>
            <a:effectLst/>
          </c:spPr>
          <c:marker>
            <c:symbol val="none"/>
          </c:marker>
          <c:cat>
            <c:numRef>
              <c:f>FES.5!$A$29:$A$54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FES.5!$B$29:$B$54</c:f>
              <c:numCache>
                <c:formatCode>0.0%</c:formatCode>
                <c:ptCount val="26"/>
                <c:pt idx="0">
                  <c:v>4.5261868776766169E-2</c:v>
                </c:pt>
                <c:pt idx="1">
                  <c:v>4.237367219643514E-2</c:v>
                </c:pt>
                <c:pt idx="2">
                  <c:v>4.0408011389374228E-2</c:v>
                </c:pt>
                <c:pt idx="3">
                  <c:v>3.5337135835824422E-2</c:v>
                </c:pt>
                <c:pt idx="4">
                  <c:v>3.0224875224716462E-2</c:v>
                </c:pt>
                <c:pt idx="5">
                  <c:v>2.6802988413810694E-2</c:v>
                </c:pt>
                <c:pt idx="6">
                  <c:v>2.4760219173431994E-2</c:v>
                </c:pt>
                <c:pt idx="7">
                  <c:v>2.3810442533673211E-2</c:v>
                </c:pt>
                <c:pt idx="8">
                  <c:v>2.2388378926913033E-2</c:v>
                </c:pt>
                <c:pt idx="9">
                  <c:v>2.1910536461408853E-2</c:v>
                </c:pt>
                <c:pt idx="10">
                  <c:v>2.2162254492858469E-2</c:v>
                </c:pt>
                <c:pt idx="11">
                  <c:v>2.3090998797668145E-2</c:v>
                </c:pt>
                <c:pt idx="12">
                  <c:v>2.3754574490313721E-2</c:v>
                </c:pt>
                <c:pt idx="13">
                  <c:v>2.3840701023550303E-2</c:v>
                </c:pt>
                <c:pt idx="14">
                  <c:v>2.2935951102836662E-2</c:v>
                </c:pt>
                <c:pt idx="15">
                  <c:v>2.2270125343698134E-2</c:v>
                </c:pt>
                <c:pt idx="16">
                  <c:v>2.1184132158866494E-2</c:v>
                </c:pt>
                <c:pt idx="17">
                  <c:v>1.9553311561563796E-2</c:v>
                </c:pt>
                <c:pt idx="18">
                  <c:v>1.9016323978554611E-2</c:v>
                </c:pt>
                <c:pt idx="19">
                  <c:v>2.0145606886820457E-2</c:v>
                </c:pt>
                <c:pt idx="20">
                  <c:v>2.0817124660568301E-2</c:v>
                </c:pt>
                <c:pt idx="21">
                  <c:v>2.0411954111288828E-2</c:v>
                </c:pt>
                <c:pt idx="22">
                  <c:v>1.9409762011331155E-2</c:v>
                </c:pt>
                <c:pt idx="23">
                  <c:v>1.8587751450154098E-2</c:v>
                </c:pt>
                <c:pt idx="24">
                  <c:v>1.7931121293265455E-2</c:v>
                </c:pt>
                <c:pt idx="25">
                  <c:v>1.7553642626213631E-2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2-44C6-AFC2-AEBC0F602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210864"/>
        <c:axId val="326211256"/>
      </c:lineChart>
      <c:catAx>
        <c:axId val="32621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11256"/>
        <c:crosses val="autoZero"/>
        <c:auto val="1"/>
        <c:lblAlgn val="ctr"/>
        <c:lblOffset val="100"/>
        <c:tickLblSkip val="1"/>
        <c:noMultiLvlLbl val="0"/>
      </c:catAx>
      <c:valAx>
        <c:axId val="32621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600" b="1" dirty="0"/>
                  <a:t>Defense Jobs as a </a:t>
                </a:r>
                <a:r>
                  <a:rPr lang="en-US" sz="1600" b="1" dirty="0" smtClean="0"/>
                  <a:t>% </a:t>
                </a:r>
                <a:r>
                  <a:rPr lang="en-US" sz="1600" b="1" dirty="0"/>
                  <a:t>of All Utah Jobs</a:t>
                </a:r>
              </a:p>
            </c:rich>
          </c:tx>
          <c:layout>
            <c:manualLayout>
              <c:xMode val="edge"/>
              <c:yMode val="edge"/>
              <c:x val="1.3493137843221606E-3"/>
              <c:y val="6.047193129984965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1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58402191203372311"/>
          <c:y val="3.5906969962088073E-2"/>
          <c:w val="0.26545772687504976"/>
          <c:h val="0.1665547535724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59349557151516"/>
          <c:y val="3.7037037037037035E-2"/>
          <c:w val="0.77729543971309112"/>
          <c:h val="0.78704323071418558"/>
        </c:manualLayout>
      </c:layout>
      <c:barChart>
        <c:barDir val="col"/>
        <c:grouping val="clustered"/>
        <c:varyColors val="0"/>
        <c:ser>
          <c:idx val="2"/>
          <c:order val="0"/>
          <c:tx>
            <c:v>Closure Period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[1]graphs!$C$80:$AA$80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D-4A1E-920C-4637D04EE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26201456"/>
        <c:axId val="326200672"/>
      </c:barChart>
      <c:lineChart>
        <c:grouping val="standard"/>
        <c:varyColors val="0"/>
        <c:ser>
          <c:idx val="1"/>
          <c:order val="1"/>
          <c:tx>
            <c:v>Baseline</c:v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[1]levels!$C$5:$AA$5</c:f>
              <c:numCache>
                <c:formatCode>General</c:formatCode>
                <c:ptCount val="25"/>
                <c:pt idx="0">
                  <c:v>1841632.3300627037</c:v>
                </c:pt>
                <c:pt idx="1">
                  <c:v>1878962.7817406144</c:v>
                </c:pt>
                <c:pt idx="2">
                  <c:v>1917049.933113534</c:v>
                </c:pt>
                <c:pt idx="3">
                  <c:v>1955909.1227161624</c:v>
                </c:pt>
                <c:pt idx="4">
                  <c:v>1995556</c:v>
                </c:pt>
                <c:pt idx="5">
                  <c:v>2025299.2802610591</c:v>
                </c:pt>
                <c:pt idx="6">
                  <c:v>2055485.8769315237</c:v>
                </c:pt>
                <c:pt idx="7">
                  <c:v>2086122.397535417</c:v>
                </c:pt>
                <c:pt idx="8">
                  <c:v>2117215.5480803121</c:v>
                </c:pt>
                <c:pt idx="9">
                  <c:v>2148772.134525205</c:v>
                </c:pt>
                <c:pt idx="10">
                  <c:v>2180799.0642702673</c:v>
                </c:pt>
                <c:pt idx="11">
                  <c:v>2213303.3476688019</c:v>
                </c:pt>
                <c:pt idx="12">
                  <c:v>2246292.0995617346</c:v>
                </c:pt>
                <c:pt idx="13">
                  <c:v>2279772.5408349773</c:v>
                </c:pt>
                <c:pt idx="14">
                  <c:v>2313752</c:v>
                </c:pt>
                <c:pt idx="15">
                  <c:v>2343346.5664345603</c:v>
                </c:pt>
                <c:pt idx="16">
                  <c:v>2373319.6688411911</c:v>
                </c:pt>
                <c:pt idx="17">
                  <c:v>2403676.1489695585</c:v>
                </c:pt>
                <c:pt idx="18">
                  <c:v>2434420.9104988184</c:v>
                </c:pt>
                <c:pt idx="19">
                  <c:v>2465558.9198297411</c:v>
                </c:pt>
                <c:pt idx="20">
                  <c:v>2497095.2068869644</c:v>
                </c:pt>
                <c:pt idx="21">
                  <c:v>2529034.8659315114</c:v>
                </c:pt>
                <c:pt idx="22">
                  <c:v>2561383.0563836992</c:v>
                </c:pt>
                <c:pt idx="23">
                  <c:v>2594145.0036565727</c:v>
                </c:pt>
                <c:pt idx="24">
                  <c:v>2627326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D-4A1E-920C-4637D04EEC96}"/>
            </c:ext>
          </c:extLst>
        </c:ser>
        <c:ser>
          <c:idx val="0"/>
          <c:order val="2"/>
          <c:tx>
            <c:v>Baseline less impact</c:v>
          </c:tx>
          <c:spPr>
            <a:ln w="22225" cap="rnd">
              <a:solidFill>
                <a:srgbClr val="CC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[1]levels!$C$38:$AA$38</c:f>
              <c:numCache>
                <c:formatCode>General</c:formatCode>
                <c:ptCount val="25"/>
                <c:pt idx="0">
                  <c:v>1841632.3300627037</c:v>
                </c:pt>
                <c:pt idx="1">
                  <c:v>1878962.7817406144</c:v>
                </c:pt>
                <c:pt idx="2">
                  <c:v>1917049.933113534</c:v>
                </c:pt>
                <c:pt idx="3">
                  <c:v>1937125.8437161623</c:v>
                </c:pt>
                <c:pt idx="4">
                  <c:v>1970496.09</c:v>
                </c:pt>
                <c:pt idx="5">
                  <c:v>1994501.3562610592</c:v>
                </c:pt>
                <c:pt idx="6">
                  <c:v>2019534.9719315236</c:v>
                </c:pt>
                <c:pt idx="7">
                  <c:v>2050443.9635354171</c:v>
                </c:pt>
                <c:pt idx="8">
                  <c:v>2082258.326080312</c:v>
                </c:pt>
                <c:pt idx="9">
                  <c:v>2114851.7005252051</c:v>
                </c:pt>
                <c:pt idx="10">
                  <c:v>2147932.3042702675</c:v>
                </c:pt>
                <c:pt idx="11">
                  <c:v>2181386.6376688019</c:v>
                </c:pt>
                <c:pt idx="12">
                  <c:v>2215206.7805617345</c:v>
                </c:pt>
                <c:pt idx="13">
                  <c:v>2249377.7998349774</c:v>
                </c:pt>
                <c:pt idx="14">
                  <c:v>2283905.7590000001</c:v>
                </c:pt>
                <c:pt idx="15">
                  <c:v>2313845.6994345603</c:v>
                </c:pt>
                <c:pt idx="16">
                  <c:v>2344015.3348411913</c:v>
                </c:pt>
                <c:pt idx="17">
                  <c:v>2374513.7439695587</c:v>
                </c:pt>
                <c:pt idx="18">
                  <c:v>2405364.9914988182</c:v>
                </c:pt>
                <c:pt idx="19">
                  <c:v>2436575.3378297412</c:v>
                </c:pt>
                <c:pt idx="20">
                  <c:v>2468155.9788869643</c:v>
                </c:pt>
                <c:pt idx="21">
                  <c:v>2500132.0299315113</c:v>
                </c:pt>
                <c:pt idx="22">
                  <c:v>2532515.0073836991</c:v>
                </c:pt>
                <c:pt idx="23">
                  <c:v>2565323.7776565729</c:v>
                </c:pt>
                <c:pt idx="24">
                  <c:v>2598613.62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9D-4A1E-920C-4637D04EE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200280"/>
        <c:axId val="326199104"/>
      </c:lineChart>
      <c:catAx>
        <c:axId val="326200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199104"/>
        <c:crosses val="autoZero"/>
        <c:auto val="1"/>
        <c:lblAlgn val="ctr"/>
        <c:lblOffset val="100"/>
        <c:noMultiLvlLbl val="0"/>
      </c:catAx>
      <c:valAx>
        <c:axId val="326199104"/>
        <c:scaling>
          <c:orientation val="minMax"/>
          <c:min val="1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600" b="1"/>
                  <a:t>Employment</a:t>
                </a:r>
              </a:p>
            </c:rich>
          </c:tx>
          <c:layout>
            <c:manualLayout>
              <c:xMode val="edge"/>
              <c:yMode val="edge"/>
              <c:x val="4.5479002624671909E-3"/>
              <c:y val="0.310640492855059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0280"/>
        <c:crosses val="autoZero"/>
        <c:crossBetween val="between"/>
      </c:valAx>
      <c:valAx>
        <c:axId val="32620067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26201456"/>
        <c:crosses val="max"/>
        <c:crossBetween val="between"/>
      </c:valAx>
      <c:catAx>
        <c:axId val="32620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6200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929072274238652"/>
          <c:y val="5.9055066535557803E-2"/>
          <c:w val="0.35310083114610669"/>
          <c:h val="0.1800911344415281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53343584577181"/>
          <c:y val="3.7037037037037035E-2"/>
          <c:w val="0.8003793647567341"/>
          <c:h val="0.79279345699765058"/>
        </c:manualLayout>
      </c:layout>
      <c:barChart>
        <c:barDir val="col"/>
        <c:grouping val="clustered"/>
        <c:varyColors val="0"/>
        <c:ser>
          <c:idx val="2"/>
          <c:order val="2"/>
          <c:tx>
            <c:v>Closure Period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[1]graphs!$C$80:$AA$80</c:f>
              <c:numCache>
                <c:formatCode>General</c:formatCode>
                <c:ptCount val="25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9-42B2-BF08-ACC0E783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0974984"/>
        <c:axId val="380974592"/>
      </c:barChart>
      <c:lineChart>
        <c:grouping val="standard"/>
        <c:varyColors val="0"/>
        <c:ser>
          <c:idx val="1"/>
          <c:order val="0"/>
          <c:tx>
            <c:v>Baseline</c:v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[1]levels!$C$13:$AA$13</c:f>
              <c:numCache>
                <c:formatCode>General</c:formatCode>
                <c:ptCount val="25"/>
                <c:pt idx="0">
                  <c:v>195256.59848617396</c:v>
                </c:pt>
                <c:pt idx="1">
                  <c:v>197971.30040099719</c:v>
                </c:pt>
                <c:pt idx="2">
                  <c:v>200664.07839755679</c:v>
                </c:pt>
                <c:pt idx="3">
                  <c:v>203358.78163399902</c:v>
                </c:pt>
                <c:pt idx="4">
                  <c:v>206009.48804208924</c:v>
                </c:pt>
                <c:pt idx="5">
                  <c:v>207947.45620830334</c:v>
                </c:pt>
                <c:pt idx="6">
                  <c:v>209879.507432499</c:v>
                </c:pt>
                <c:pt idx="7">
                  <c:v>211826.59144765773</c:v>
                </c:pt>
                <c:pt idx="8">
                  <c:v>213768.13501554032</c:v>
                </c:pt>
                <c:pt idx="9">
                  <c:v>215724.4753491513</c:v>
                </c:pt>
                <c:pt idx="10">
                  <c:v>217621.19422414401</c:v>
                </c:pt>
                <c:pt idx="11">
                  <c:v>219481.74613913056</c:v>
                </c:pt>
                <c:pt idx="12">
                  <c:v>221300.48308056328</c:v>
                </c:pt>
                <c:pt idx="13">
                  <c:v>223097.19326364406</c:v>
                </c:pt>
                <c:pt idx="14">
                  <c:v>224883.25158072464</c:v>
                </c:pt>
                <c:pt idx="15">
                  <c:v>226557.61193033983</c:v>
                </c:pt>
                <c:pt idx="16">
                  <c:v>228238.49382202059</c:v>
                </c:pt>
                <c:pt idx="17">
                  <c:v>229923.10648944526</c:v>
                </c:pt>
                <c:pt idx="18">
                  <c:v>231684.7173721547</c:v>
                </c:pt>
                <c:pt idx="19">
                  <c:v>233454.54861091558</c:v>
                </c:pt>
                <c:pt idx="20">
                  <c:v>235259.37080654214</c:v>
                </c:pt>
                <c:pt idx="21">
                  <c:v>237097.53343006587</c:v>
                </c:pt>
                <c:pt idx="22">
                  <c:v>238969.43449945201</c:v>
                </c:pt>
                <c:pt idx="23">
                  <c:v>240879.96335473168</c:v>
                </c:pt>
                <c:pt idx="24">
                  <c:v>242836.0230320438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69-42B2-BF08-ACC0E7837DBB}"/>
            </c:ext>
          </c:extLst>
        </c:ser>
        <c:ser>
          <c:idx val="0"/>
          <c:order val="1"/>
          <c:tx>
            <c:v>Baseline less impact</c:v>
          </c:tx>
          <c:spPr>
            <a:ln w="22225" cap="rnd">
              <a:solidFill>
                <a:srgbClr val="CC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[1]graphs!$C$79:$AA$79</c:f>
              <c:numCache>
                <c:formatCode>General</c:formatCode>
                <c:ptCount val="2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</c:numCache>
            </c:numRef>
          </c:cat>
          <c:val>
            <c:numRef>
              <c:f>[1]levels!$C$46:$AA$46</c:f>
              <c:numCache>
                <c:formatCode>General</c:formatCode>
                <c:ptCount val="25"/>
                <c:pt idx="0">
                  <c:v>195256.59848617396</c:v>
                </c:pt>
                <c:pt idx="1">
                  <c:v>197971.30040099719</c:v>
                </c:pt>
                <c:pt idx="2">
                  <c:v>200664.07839755679</c:v>
                </c:pt>
                <c:pt idx="3">
                  <c:v>192996.91163399903</c:v>
                </c:pt>
                <c:pt idx="4">
                  <c:v>192954.00604208926</c:v>
                </c:pt>
                <c:pt idx="5">
                  <c:v>191467.52220830333</c:v>
                </c:pt>
                <c:pt idx="6">
                  <c:v>190203.74743249899</c:v>
                </c:pt>
                <c:pt idx="7">
                  <c:v>191822.17644765772</c:v>
                </c:pt>
                <c:pt idx="8">
                  <c:v>193585.70701554033</c:v>
                </c:pt>
                <c:pt idx="9">
                  <c:v>195601.0973491513</c:v>
                </c:pt>
                <c:pt idx="10">
                  <c:v>197661.907224144</c:v>
                </c:pt>
                <c:pt idx="11">
                  <c:v>199720.40813913057</c:v>
                </c:pt>
                <c:pt idx="12">
                  <c:v>201755.25408056329</c:v>
                </c:pt>
                <c:pt idx="13">
                  <c:v>203759.13826364407</c:v>
                </c:pt>
                <c:pt idx="14">
                  <c:v>205719.02058072464</c:v>
                </c:pt>
                <c:pt idx="15">
                  <c:v>207485.39993033983</c:v>
                </c:pt>
                <c:pt idx="16">
                  <c:v>209211.17182202061</c:v>
                </c:pt>
                <c:pt idx="17">
                  <c:v>210932.65348944525</c:v>
                </c:pt>
                <c:pt idx="18">
                  <c:v>212724.57537215471</c:v>
                </c:pt>
                <c:pt idx="19">
                  <c:v>214506.86461091557</c:v>
                </c:pt>
                <c:pt idx="20">
                  <c:v>216307.44880654215</c:v>
                </c:pt>
                <c:pt idx="21">
                  <c:v>218137.44743006586</c:v>
                </c:pt>
                <c:pt idx="22">
                  <c:v>219977.57749945202</c:v>
                </c:pt>
                <c:pt idx="23">
                  <c:v>221842.43735473166</c:v>
                </c:pt>
                <c:pt idx="24">
                  <c:v>223759.00803204381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69-42B2-BF08-ACC0E7837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973808"/>
        <c:axId val="380974200"/>
      </c:lineChart>
      <c:catAx>
        <c:axId val="3809738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80974200"/>
        <c:crosses val="autoZero"/>
        <c:auto val="1"/>
        <c:lblAlgn val="ctr"/>
        <c:lblOffset val="100"/>
        <c:noMultiLvlLbl val="0"/>
      </c:catAx>
      <c:valAx>
        <c:axId val="380974200"/>
        <c:scaling>
          <c:orientation val="minMax"/>
          <c:min val="1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r>
                  <a:rPr lang="en-US" sz="1600" b="1"/>
                  <a:t>Employment by Place of Residence</a:t>
                </a:r>
              </a:p>
            </c:rich>
          </c:tx>
          <c:layout>
            <c:manualLayout>
              <c:xMode val="edge"/>
              <c:yMode val="edge"/>
              <c:x val="3.7108049719710989E-3"/>
              <c:y val="0.13302493438320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Myriad Pro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80973808"/>
        <c:crosses val="autoZero"/>
        <c:crossBetween val="between"/>
      </c:valAx>
      <c:valAx>
        <c:axId val="38097459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80974984"/>
        <c:crosses val="max"/>
        <c:crossBetween val="between"/>
      </c:valAx>
      <c:catAx>
        <c:axId val="380974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0974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56323097649599"/>
          <c:y val="6.5392971711869349E-2"/>
          <c:w val="0.32722477175015702"/>
          <c:h val="0.1708318751822688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0.18971</cdr:x>
      <cdr:y>0.44596</cdr:y>
    </cdr:from>
    <cdr:to>
      <cdr:x>0.27372</cdr:x>
      <cdr:y>0.53421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5598" y="2177586"/>
          <a:ext cx="684483" cy="43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Myriad Pro" panose="020B0503030403020204" pitchFamily="34" charset="0"/>
            </a:rPr>
            <a:t>Pre–base</a:t>
          </a:r>
        </a:p>
        <a:p xmlns:a="http://schemas.openxmlformats.org/drawingml/2006/main">
          <a:r>
            <a:rPr lang="en-US" sz="1400" dirty="0" smtClean="0">
              <a:latin typeface="Myriad Pro" panose="020B0503030403020204" pitchFamily="34" charset="0"/>
            </a:rPr>
            <a:t>closing</a:t>
          </a:r>
          <a:endParaRPr lang="en-US" sz="1400" dirty="0">
            <a:latin typeface="Myriad Pro" panose="020B0503030403020204" pitchFamily="34" charset="0"/>
          </a:endParaRPr>
        </a:p>
      </cdr:txBody>
    </cdr:sp>
  </cdr:relSizeAnchor>
  <cdr:relSizeAnchor xmlns:cdr="http://schemas.openxmlformats.org/drawingml/2006/chartDrawing">
    <cdr:from>
      <cdr:x>0.24009</cdr:x>
      <cdr:y>0.54257</cdr:y>
    </cdr:from>
    <cdr:to>
      <cdr:x>0.26029</cdr:x>
      <cdr:y>0.59029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1956095" y="2649317"/>
          <a:ext cx="164553" cy="23298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0.64873</cdr:x>
      <cdr:y>0.62836</cdr:y>
    </cdr:from>
    <cdr:to>
      <cdr:x>0.82826</cdr:x>
      <cdr:y>0.72638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85411" y="3068212"/>
          <a:ext cx="1462685" cy="478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Myriad Pro" panose="020B0503030403020204" pitchFamily="34" charset="0"/>
            </a:rPr>
            <a:t>Return to pre–base closing level</a:t>
          </a:r>
        </a:p>
      </cdr:txBody>
    </cdr:sp>
  </cdr:relSizeAnchor>
  <cdr:relSizeAnchor xmlns:cdr="http://schemas.openxmlformats.org/drawingml/2006/chartDrawing">
    <cdr:from>
      <cdr:x>0.56589</cdr:x>
      <cdr:y>0.605</cdr:y>
    </cdr:from>
    <cdr:to>
      <cdr:x>0.64418</cdr:x>
      <cdr:y>0.65927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4610510" y="2954160"/>
          <a:ext cx="637853" cy="26499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0.18287</cdr:x>
      <cdr:y>0.59813</cdr:y>
    </cdr:from>
    <cdr:to>
      <cdr:x>0.56381</cdr:x>
      <cdr:y>0.5991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489895" y="2920626"/>
          <a:ext cx="3103634" cy="47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0.263</cdr:x>
      <cdr:y>0.60432</cdr:y>
    </cdr:from>
    <cdr:to>
      <cdr:x>0.26481</cdr:x>
      <cdr:y>0.85059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>
          <a:off x="2142727" y="2950827"/>
          <a:ext cx="14747" cy="120251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0.56001</cdr:x>
      <cdr:y>0.60038</cdr:y>
    </cdr:from>
    <cdr:to>
      <cdr:x>0.56145</cdr:x>
      <cdr:y>0.84229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>
          <a:off x="4562547" y="2931570"/>
          <a:ext cx="11732" cy="118122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85985DE9-94ED-456D-8178-6408001070CA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BCB49041-5D16-427C-BCC8-78A1228CD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516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EEE039B2-7086-4BE4-B243-725E080083DF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E1F75447-C21C-4D75-98D6-A518883B1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575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1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19,970 </a:t>
            </a:r>
            <a:r>
              <a:rPr lang="en-US" dirty="0"/>
              <a:t>worked on base: </a:t>
            </a:r>
            <a:r>
              <a:rPr lang="en-US" dirty="0" smtClean="0"/>
              <a:t>16,732 </a:t>
            </a:r>
            <a:r>
              <a:rPr lang="en-US" dirty="0"/>
              <a:t>military and DoD civilian + 3,238 contractors etc.</a:t>
            </a:r>
          </a:p>
          <a:p>
            <a:r>
              <a:rPr lang="en-US" dirty="0" smtClean="0"/>
              <a:t>This includes 18 </a:t>
            </a:r>
            <a:r>
              <a:rPr lang="en-US" dirty="0"/>
              <a:t>off-site recruiters in the 368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Squadron.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Sources:</a:t>
            </a:r>
            <a:r>
              <a:rPr lang="en-US" dirty="0" smtClean="0"/>
              <a:t> response to information request,</a:t>
            </a:r>
            <a:r>
              <a:rPr lang="en-US" baseline="0" dirty="0" smtClean="0"/>
              <a:t> meetings and follow-up conversations and emails; HAFB Economic Impact Statement; FPDS/</a:t>
            </a:r>
            <a:r>
              <a:rPr lang="en-US" baseline="0" dirty="0" err="1" smtClean="0"/>
              <a:t>USAspending</a:t>
            </a:r>
            <a:r>
              <a:rPr lang="en-US" baseline="0" dirty="0" smtClean="0"/>
              <a:t> for DoD prime and sub contracts from Hill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26786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4854">
              <a:defRPr/>
            </a:pPr>
            <a:r>
              <a:rPr lang="en-US" i="0" dirty="0" smtClean="0"/>
              <a:t>Map</a:t>
            </a:r>
            <a:r>
              <a:rPr lang="en-US" i="0" baseline="0" dirty="0" smtClean="0"/>
              <a:t> is Figure 7.1 on p. 22 of report, and Table 7.2 on the following page, showing that every county had at least one 100 veterans and at least 1 military retiree.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256266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Map</a:t>
            </a:r>
            <a:r>
              <a:rPr lang="en-US" i="0" baseline="0" dirty="0" smtClean="0"/>
              <a:t> is Figure 8.2 on p. 28 of report, and Table 8.3 on the following page, showing that 19 counties had at least one DOD or VA contract.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01845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751410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151351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9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9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44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52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8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75471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057949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90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98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68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4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14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500123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r>
              <a:rPr lang="en-US" dirty="0" smtClean="0"/>
              <a:t>At Dugway Proving Ground…</a:t>
            </a:r>
            <a:endParaRPr lang="en-US" dirty="0"/>
          </a:p>
          <a:p>
            <a:pPr defTabSz="914156">
              <a:defRPr/>
            </a:pPr>
            <a:endParaRPr lang="en-US" dirty="0"/>
          </a:p>
          <a:p>
            <a:pPr defTabSz="914156">
              <a:defRPr/>
            </a:pPr>
            <a:r>
              <a:rPr lang="en-US" dirty="0"/>
              <a:t>1,545 worked on base = 689 military and DoD civilian + 856 permanent contractors</a:t>
            </a:r>
            <a:endParaRPr lang="en-US" i="1" dirty="0" smtClean="0"/>
          </a:p>
          <a:p>
            <a:pPr defTabSz="914156">
              <a:defRPr/>
            </a:pPr>
            <a:endParaRPr lang="en-US" i="1" dirty="0" smtClean="0"/>
          </a:p>
          <a:p>
            <a:pPr defTabSz="914156">
              <a:defRPr/>
            </a:pPr>
            <a:r>
              <a:rPr lang="en-US" i="1" dirty="0" smtClean="0"/>
              <a:t>Sources:</a:t>
            </a:r>
            <a:r>
              <a:rPr lang="en-US" dirty="0" smtClean="0"/>
              <a:t> response to information request,</a:t>
            </a:r>
            <a:r>
              <a:rPr lang="en-US" baseline="0" dirty="0" smtClean="0"/>
              <a:t> on-site meetings and follow-up communication; RIAC fact sheet; FPDS/</a:t>
            </a:r>
            <a:r>
              <a:rPr lang="en-US" baseline="0" dirty="0" err="1" smtClean="0"/>
              <a:t>USAspending</a:t>
            </a:r>
            <a:r>
              <a:rPr lang="en-US" baseline="0" dirty="0" smtClean="0"/>
              <a:t> for prime and sub contracts from Dugway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44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TEAD’s budget was $63.8 million, but not all of that was</a:t>
            </a:r>
            <a:r>
              <a:rPr lang="en-US" i="0" baseline="0" dirty="0" smtClean="0"/>
              <a:t> spending in Utah. Our estimate of Utah payroll and non-payroll spending is $56.8 million.</a:t>
            </a:r>
            <a:endParaRPr lang="en-US" i="0" dirty="0" smtClean="0"/>
          </a:p>
          <a:p>
            <a:endParaRPr lang="en-US" i="1" dirty="0" smtClean="0"/>
          </a:p>
          <a:p>
            <a:r>
              <a:rPr lang="en-US" i="1" dirty="0" smtClean="0"/>
              <a:t>Sources:</a:t>
            </a:r>
            <a:r>
              <a:rPr lang="en-US" dirty="0" smtClean="0"/>
              <a:t> response to information request,</a:t>
            </a:r>
            <a:r>
              <a:rPr lang="en-US" baseline="0" dirty="0" smtClean="0"/>
              <a:t> including contracts; on-site meeting and follow-up communication; TEAD Fast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89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The UTNG Annual</a:t>
            </a:r>
            <a:r>
              <a:rPr lang="en-US" i="0" baseline="0" dirty="0" smtClean="0"/>
              <a:t> Report for 2015 gives $279 million in payroll, somewhat higher than our $257 million earnings figure based on detailed payroll information provided by the Guard for this study. Our LTC contact there advised us to proceed with $257 million as an input to the economic model.</a:t>
            </a:r>
            <a:endParaRPr lang="en-US" i="0" dirty="0" smtClean="0"/>
          </a:p>
          <a:p>
            <a:endParaRPr lang="en-US" i="1" dirty="0" smtClean="0"/>
          </a:p>
          <a:p>
            <a:r>
              <a:rPr lang="en-US" i="1" dirty="0" smtClean="0"/>
              <a:t>Sources:</a:t>
            </a:r>
            <a:r>
              <a:rPr lang="en-US" dirty="0" smtClean="0"/>
              <a:t> detailed response from the Guard to our information request, on-site meeting, follow-up conversations; UTNG annual report; FPDS/USAspending.gov</a:t>
            </a:r>
            <a:r>
              <a:rPr lang="en-US" baseline="0" dirty="0" smtClean="0"/>
              <a:t> for DoD and VA contracts from UTNG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4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MONEY COMING IN FROM OUT OF THE REGION…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29317-55BA-45B0-BDE0-0DB131ADE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32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Sources:</a:t>
            </a:r>
            <a:r>
              <a:rPr lang="en-US" dirty="0" smtClean="0"/>
              <a:t> detailed response from the Guard to our information request, on-site meeting, follow-up conversations; UTNG annual report; FPDS/USAspending.gov</a:t>
            </a:r>
            <a:r>
              <a:rPr lang="en-US" baseline="0" dirty="0" smtClean="0"/>
              <a:t> for DoD and VA contracts from UTNG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48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r>
              <a:rPr lang="en-US" i="0" baseline="0" dirty="0" smtClean="0"/>
              <a:t>Below are details of the direct effects (the 3,010 VA employees and $1.8 billion in transfers and other spending</a:t>
            </a:r>
          </a:p>
          <a:p>
            <a:pPr defTabSz="914156">
              <a:defRPr/>
            </a:pPr>
            <a:endParaRPr lang="en-US" i="0" baseline="0" dirty="0" smtClean="0"/>
          </a:p>
          <a:p>
            <a:pPr defTabSz="914156">
              <a:defRPr/>
            </a:pPr>
            <a:r>
              <a:rPr lang="en-US" b="1" dirty="0"/>
              <a:t>Impact</a:t>
            </a:r>
            <a:r>
              <a:rPr lang="en-US" dirty="0" smtClean="0"/>
              <a:t> 		</a:t>
            </a:r>
            <a:r>
              <a:rPr lang="en-US" b="1" dirty="0"/>
              <a:t>Amount (millions of dollars)</a:t>
            </a:r>
          </a:p>
          <a:p>
            <a:pPr defTabSz="914156">
              <a:defRPr/>
            </a:pPr>
            <a:r>
              <a:rPr lang="en-US" dirty="0"/>
              <a:t>Direct Employment (jobs)	3,010 (total of the next two rows)</a:t>
            </a:r>
          </a:p>
          <a:p>
            <a:pPr defTabSz="914156">
              <a:defRPr/>
            </a:pPr>
            <a:r>
              <a:rPr lang="en-US" dirty="0"/>
              <a:t>  VA SLC Health Care System	2,365</a:t>
            </a:r>
          </a:p>
          <a:p>
            <a:pPr defTabSz="914156">
              <a:defRPr/>
            </a:pPr>
            <a:r>
              <a:rPr lang="en-US" dirty="0"/>
              <a:t>  VA Regional Benefit Office	645</a:t>
            </a:r>
          </a:p>
          <a:p>
            <a:pPr defTabSz="914156">
              <a:defRPr/>
            </a:pPr>
            <a:r>
              <a:rPr lang="en-US" dirty="0"/>
              <a:t>Total Compensation	$284.3</a:t>
            </a:r>
          </a:p>
          <a:p>
            <a:pPr defTabSz="914156">
              <a:defRPr/>
            </a:pPr>
            <a:r>
              <a:rPr lang="en-US" dirty="0"/>
              <a:t>Total VA Transfer Payments	$579.8</a:t>
            </a:r>
          </a:p>
          <a:p>
            <a:pPr defTabSz="914156">
              <a:defRPr/>
            </a:pPr>
            <a:r>
              <a:rPr lang="en-US" dirty="0"/>
              <a:t>DoD military pensions	$430.4</a:t>
            </a:r>
          </a:p>
          <a:p>
            <a:pPr defTabSz="914156">
              <a:defRPr/>
            </a:pPr>
            <a:r>
              <a:rPr lang="en-US" dirty="0"/>
              <a:t>Construction Expenditures	$3.5</a:t>
            </a:r>
          </a:p>
          <a:p>
            <a:pPr defTabSz="914156">
              <a:defRPr/>
            </a:pPr>
            <a:r>
              <a:rPr lang="en-US" dirty="0"/>
              <a:t>Medical Care Expenditures	$475.8</a:t>
            </a:r>
          </a:p>
          <a:p>
            <a:pPr defTabSz="914156">
              <a:defRPr/>
            </a:pPr>
            <a:r>
              <a:rPr lang="en-US" dirty="0"/>
              <a:t>VA Grants to UT Recipients	$24.2</a:t>
            </a:r>
          </a:p>
          <a:p>
            <a:pPr defTabSz="914156">
              <a:defRPr/>
            </a:pPr>
            <a:endParaRPr lang="en-US" b="1" dirty="0"/>
          </a:p>
          <a:p>
            <a:pPr defTabSz="914156">
              <a:defRPr/>
            </a:pPr>
            <a:r>
              <a:rPr lang="en-US" i="1" baseline="0" dirty="0" smtClean="0"/>
              <a:t>Sources:</a:t>
            </a:r>
            <a:r>
              <a:rPr lang="en-US" baseline="0" dirty="0" smtClean="0"/>
              <a:t> employment and payroll from VA regional benefits office and Salt Lake City Health Care System, federal contracts and grants from USAspending.gov; military pension amounts including survivor pensions from the DoD Actuary</a:t>
            </a:r>
          </a:p>
          <a:p>
            <a:r>
              <a:rPr lang="en-US" i="1" dirty="0" smtClean="0"/>
              <a:t>File for table: </a:t>
            </a:r>
            <a:r>
              <a:rPr lang="en-US" dirty="0" smtClean="0"/>
              <a:t>“impacts” tab</a:t>
            </a:r>
            <a:r>
              <a:rPr lang="en-US" baseline="0" dirty="0" smtClean="0"/>
              <a:t> of “VA Expenditure Impacts.xlsx”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04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763"/>
            <a:r>
              <a:rPr lang="en-US" dirty="0" smtClean="0"/>
              <a:t>In 2015 the DoD and VA issued $860.8</a:t>
            </a:r>
            <a:r>
              <a:rPr lang="en-US" baseline="0" dirty="0" smtClean="0"/>
              <a:t> million in </a:t>
            </a:r>
            <a:r>
              <a:rPr lang="en-US" dirty="0" smtClean="0"/>
              <a:t>“non-installation contracts” to Utah recipients, apart from contracts from those already counted on the previous slides.</a:t>
            </a:r>
          </a:p>
          <a:p>
            <a:pPr marL="4763"/>
            <a:r>
              <a:rPr lang="en-US" dirty="0" smtClean="0"/>
              <a:t>Also,</a:t>
            </a:r>
            <a:r>
              <a:rPr lang="en-US" baseline="0" dirty="0" smtClean="0"/>
              <a:t> the DoD provided </a:t>
            </a:r>
            <a:r>
              <a:rPr lang="en-US" dirty="0" smtClean="0"/>
              <a:t>$30.6 million in grants to Utah recipients; this figure excludes over $30 million in grants to the Utah National Guard, which are included in its economic impacts.</a:t>
            </a:r>
          </a:p>
          <a:p>
            <a:pPr marL="4763"/>
            <a:r>
              <a:rPr lang="en-US" dirty="0" smtClean="0"/>
              <a:t>The Department of Veterans Affairs</a:t>
            </a:r>
            <a:r>
              <a:rPr lang="en-US" baseline="0" dirty="0" smtClean="0"/>
              <a:t> (</a:t>
            </a:r>
            <a:r>
              <a:rPr lang="en-US" dirty="0" smtClean="0"/>
              <a:t>VA) </a:t>
            </a:r>
            <a:r>
              <a:rPr lang="en-US" baseline="0" dirty="0" smtClean="0"/>
              <a:t>awarded grants in Utah as well, $24.2 million; </a:t>
            </a:r>
            <a:r>
              <a:rPr lang="en-US" dirty="0" smtClean="0"/>
              <a:t>that amount</a:t>
            </a:r>
            <a:r>
              <a:rPr lang="en-US" baseline="0" dirty="0" smtClean="0"/>
              <a:t> is </a:t>
            </a:r>
            <a:r>
              <a:rPr lang="en-US" dirty="0" smtClean="0"/>
              <a:t>included on veterans page,</a:t>
            </a:r>
            <a:r>
              <a:rPr lang="en-US" baseline="0" dirty="0" smtClean="0"/>
              <a:t> not here.</a:t>
            </a:r>
          </a:p>
          <a:p>
            <a:pPr marL="4763"/>
            <a:endParaRPr lang="en-US" i="1" dirty="0" smtClean="0"/>
          </a:p>
          <a:p>
            <a:pPr marL="4763"/>
            <a:r>
              <a:rPr lang="en-US" i="1" dirty="0" smtClean="0"/>
              <a:t>Source: </a:t>
            </a:r>
            <a:r>
              <a:rPr lang="en-US" i="0" dirty="0" smtClean="0"/>
              <a:t>USAspending.gov for federal contracts</a:t>
            </a:r>
            <a:r>
              <a:rPr lang="en-US" i="0" baseline="0" dirty="0" smtClean="0"/>
              <a:t> and grants from DoD and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6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29317-55BA-45B0-BDE0-0DB131ADEF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29317-55BA-45B0-BDE0-0DB131ADEF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6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ATK, </a:t>
            </a:r>
            <a:r>
              <a:rPr lang="en-US" dirty="0" err="1" smtClean="0"/>
              <a:t>Lockhead</a:t>
            </a:r>
            <a:r>
              <a:rPr lang="en-US" dirty="0" smtClean="0"/>
              <a:t> Martin, Northrop </a:t>
            </a:r>
            <a:r>
              <a:rPr lang="en-US" dirty="0" err="1" smtClean="0"/>
              <a:t>Grunman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229317-55BA-45B0-BDE0-0DB131ADE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11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Meetings: Col. McCreary and Kathy Anderson, Mark McLeod, Col. </a:t>
            </a:r>
            <a:r>
              <a:rPr lang="en-US" dirty="0" err="1" smtClean="0"/>
              <a:t>Kirschner</a:t>
            </a:r>
            <a:r>
              <a:rPr lang="en-US" dirty="0" smtClean="0"/>
              <a:t>, Maj. Gen. </a:t>
            </a:r>
            <a:r>
              <a:rPr lang="en-US" baseline="0" dirty="0" smtClean="0"/>
              <a:t>Burton, John Edwards</a:t>
            </a:r>
            <a:endParaRPr lang="en-US" dirty="0" smtClean="0"/>
          </a:p>
          <a:p>
            <a:r>
              <a:rPr lang="en-US" dirty="0" smtClean="0"/>
              <a:t>Other contacts: Kari Tilton, Jill Atwood,</a:t>
            </a:r>
            <a:r>
              <a:rPr lang="en-US" baseline="0" dirty="0" smtClean="0"/>
              <a:t> LTC Steven Smith at USU</a:t>
            </a:r>
            <a:endParaRPr lang="en-US" dirty="0" smtClean="0"/>
          </a:p>
          <a:p>
            <a:r>
              <a:rPr lang="en-US" dirty="0" smtClean="0"/>
              <a:t>38 contacts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0915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81706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56">
              <a:defRPr/>
            </a:pPr>
            <a:r>
              <a:rPr lang="en-US" b="0" i="0" dirty="0" smtClean="0"/>
              <a:t>2015 economic impact summary by installation or other item</a:t>
            </a:r>
            <a:r>
              <a:rPr lang="en-US" b="0" i="0" baseline="0" dirty="0" smtClean="0"/>
              <a:t> to support the totals above. Contracts column includes grants. Reserves and recruiting do not include HAFB or Guard amounts included elsewhere. Millions of dollars</a:t>
            </a:r>
            <a:endParaRPr lang="en-US" b="0" i="0" dirty="0" smtClean="0"/>
          </a:p>
          <a:p>
            <a:pPr defTabSz="914156">
              <a:defRPr/>
            </a:pPr>
            <a:r>
              <a:rPr lang="en-US" b="1" i="0" dirty="0" smtClean="0"/>
              <a:t>Category	Hill	Dugway	Tooele	Guard	Veterans	Contracts	Grants	Reserves	Recruiting	ROTC	Total</a:t>
            </a:r>
          </a:p>
          <a:p>
            <a:pPr defTabSz="914156">
              <a:defRPr/>
            </a:pPr>
            <a:r>
              <a:rPr lang="en-US" i="0" dirty="0" smtClean="0"/>
              <a:t>Employment	47,341	2,479	1,164	13,176	24,480	12,980	655	5,895	652	200	109,021</a:t>
            </a:r>
          </a:p>
          <a:p>
            <a:pPr defTabSz="914156">
              <a:defRPr/>
            </a:pPr>
            <a:r>
              <a:rPr lang="en-US" i="0" dirty="0" smtClean="0"/>
              <a:t>Earnings	$3,202.3	$175.9	$75.0	$477.3	$1,437.8	$779.6	$37.2	$152.1	$36.2	$10.9	$6,384.3</a:t>
            </a:r>
          </a:p>
          <a:p>
            <a:pPr defTabSz="914156">
              <a:defRPr/>
            </a:pPr>
            <a:r>
              <a:rPr lang="en-US" i="0" dirty="0" smtClean="0"/>
              <a:t>GDP	$4,569.8	$225.0	$113.8	$841.9	$1,891.9	$1,179.1	$51.4	$262.9	$58.6	$18.3	$9,212.7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2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6027746"/>
            <a:ext cx="8909384" cy="723913"/>
            <a:chOff x="0" y="5729709"/>
            <a:chExt cx="11879179" cy="965217"/>
          </a:xfrm>
        </p:grpSpPr>
        <p:pic>
          <p:nvPicPr>
            <p:cNvPr id="8" name="Pictur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2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0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9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8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D6CC7-6C9A-45FD-B9B8-8BB3E53BF976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B3B-A9F8-4827-9B43-01B0F5A24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tte.tennert@utah.edu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gardner.utah.edu/wp-content/uploads/DefenseReport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mailto:levi.pace@utah.edu" TargetMode="External"/><Relationship Id="rId4" Type="http://schemas.openxmlformats.org/officeDocument/2006/relationships/hyperlink" Target="mailto:john.downen@utah.edu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19" y="237530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Utah’s Defense Sector:</a:t>
            </a:r>
            <a:b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Impacts of the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and Veterans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June 7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Salt Lake Chamber Military Affairs Committee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3259794" cy="7408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9" y="5989320"/>
            <a:ext cx="7772400" cy="7498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28600"/>
            <a:ext cx="1828800" cy="1638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6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Hill </a:t>
            </a:r>
            <a:r>
              <a:rPr lang="en-US" sz="3000" b="1" dirty="0" smtClean="0"/>
              <a:t>Air Force Base </a:t>
            </a:r>
            <a:r>
              <a:rPr lang="en-US" sz="3000" dirty="0"/>
              <a:t>supported </a:t>
            </a:r>
            <a:r>
              <a:rPr lang="en-US" sz="3000" dirty="0" smtClean="0"/>
              <a:t>over 47,000 jobs</a:t>
            </a:r>
            <a:br>
              <a:rPr lang="en-US" sz="3000" dirty="0" smtClean="0"/>
            </a:br>
            <a:r>
              <a:rPr lang="en-US" sz="3000" dirty="0" smtClean="0"/>
              <a:t>and </a:t>
            </a:r>
            <a:r>
              <a:rPr lang="en-US" sz="3000" dirty="0" smtClean="0"/>
              <a:t>about $4.6 </a:t>
            </a:r>
            <a:r>
              <a:rPr lang="en-US" sz="3000" dirty="0" smtClean="0"/>
              <a:t>billion in GDP for Utah in 2015.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968220"/>
              </p:ext>
            </p:extLst>
          </p:nvPr>
        </p:nvGraphicFramePr>
        <p:xfrm>
          <a:off x="1714500" y="1484222"/>
          <a:ext cx="5715000" cy="3048000"/>
        </p:xfrm>
        <a:graphic>
          <a:graphicData uri="http://schemas.openxmlformats.org/drawingml/2006/table">
            <a:tbl>
              <a:tblPr/>
              <a:tblGrid>
                <a:gridCol w="246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2: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Statewide Impacts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of Hill Air Force </a:t>
                      </a:r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Base, </a:t>
                      </a:r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2015</a:t>
                      </a:r>
                      <a:b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illions </a:t>
                      </a:r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of </a:t>
                      </a:r>
                      <a:r>
                        <a:rPr lang="en-US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Dollars)</a:t>
                      </a:r>
                    </a:p>
                    <a:p>
                      <a:pPr algn="l" fontAlgn="t"/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Direct Federal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Indirect &amp; Induced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Total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16,732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30,609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47,341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1,825.2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1,377.1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3,202.3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4,569.8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* Does not include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of contract civilian or private businesses on base. These are included in the indirect and induced jobs.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C. Gardner Policy Institute analysis using the REMI PI+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model (see Table 2.3 on p. 11 of the report)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39520" y="4571874"/>
            <a:ext cx="8668512" cy="16178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Hill AFB employed </a:t>
            </a:r>
            <a:r>
              <a:rPr lang="en-US" sz="2400" dirty="0" smtClean="0"/>
              <a:t>16,732 military </a:t>
            </a:r>
            <a:r>
              <a:rPr lang="en-US" sz="2400" dirty="0"/>
              <a:t>personnel and DoD civilians.</a:t>
            </a:r>
            <a:br>
              <a:rPr lang="en-US" sz="2400" dirty="0"/>
            </a:br>
            <a:r>
              <a:rPr lang="en-US" sz="2400" dirty="0"/>
              <a:t>Including contractors, nearly 20,000 people worked on base.</a:t>
            </a:r>
          </a:p>
          <a:p>
            <a:pPr marL="0" indent="0" algn="ctr">
              <a:buNone/>
            </a:pPr>
            <a:r>
              <a:rPr lang="en-US" sz="2400" dirty="0" smtClean="0"/>
              <a:t>Hill AFB spent $2.1 </a:t>
            </a:r>
            <a:r>
              <a:rPr lang="en-US" sz="2400" dirty="0"/>
              <a:t>billion </a:t>
            </a:r>
            <a:r>
              <a:rPr lang="en-US" sz="2400" dirty="0" smtClean="0"/>
              <a:t>in Utah during 2015, including</a:t>
            </a:r>
            <a:br>
              <a:rPr lang="en-US" sz="2400" dirty="0" smtClean="0"/>
            </a:br>
            <a:r>
              <a:rPr lang="en-US" sz="2400" dirty="0" smtClean="0"/>
              <a:t>employee earnings, DoD contracts, and other expenses.</a:t>
            </a:r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8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25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Utah Veterans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84" y="598714"/>
            <a:ext cx="4798423" cy="59980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6" t="2571" r="9878" b="84391"/>
          <a:stretch/>
        </p:blipFill>
        <p:spPr>
          <a:xfrm>
            <a:off x="6313718" y="642256"/>
            <a:ext cx="1491344" cy="116477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2032" y="1551488"/>
            <a:ext cx="3206523" cy="3790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Items included:</a:t>
            </a:r>
          </a:p>
          <a:p>
            <a:r>
              <a:rPr lang="en-US" sz="2400" dirty="0" smtClean="0"/>
              <a:t>Veteran compensation</a:t>
            </a:r>
          </a:p>
          <a:p>
            <a:r>
              <a:rPr lang="en-US" sz="2400" dirty="0" smtClean="0"/>
              <a:t>Veteran benefits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ilitary pensions</a:t>
            </a:r>
          </a:p>
          <a:p>
            <a:r>
              <a:rPr lang="en-US" sz="2400" dirty="0" smtClean="0"/>
              <a:t>VA employment</a:t>
            </a:r>
          </a:p>
          <a:p>
            <a:r>
              <a:rPr lang="en-US" sz="2400" dirty="0" smtClean="0"/>
              <a:t>VA contracts &amp; grants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647" y="5494864"/>
            <a:ext cx="3264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smtClean="0"/>
              <a:t>U.S. Department of Veterans Affairs,</a:t>
            </a:r>
            <a:br>
              <a:rPr lang="en-US" sz="1200" dirty="0" smtClean="0"/>
            </a:br>
            <a:r>
              <a:rPr lang="en-US" sz="1200" dirty="0" smtClean="0"/>
              <a:t>U.S. Department of Defense, U.S. Census Bureau</a:t>
            </a:r>
            <a:br>
              <a:rPr lang="en-US" sz="1200" dirty="0" smtClean="0"/>
            </a:br>
            <a:r>
              <a:rPr lang="en-US" sz="1200" dirty="0" smtClean="0"/>
              <a:t>(see Figure 7.1 on p. 22 of the report).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50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25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Defense </a:t>
            </a:r>
            <a:r>
              <a:rPr lang="en-US" sz="3000" b="1" dirty="0" smtClean="0"/>
              <a:t>Contracts and Grants in Utah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5" y="642257"/>
            <a:ext cx="4711337" cy="5889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1" r="7881" b="85289"/>
          <a:stretch/>
        </p:blipFill>
        <p:spPr>
          <a:xfrm>
            <a:off x="6395894" y="560028"/>
            <a:ext cx="1741714" cy="12091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43745" y="6581000"/>
            <a:ext cx="657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 smtClean="0"/>
              <a:t>Gardner Policy Institute analysis, USASpending.gov (see Figure 8.2 on p. 28 of the report).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5943" y="1019182"/>
            <a:ext cx="3612257" cy="466997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600" dirty="0" smtClean="0"/>
              <a:t>Amounts in 19 Counties</a:t>
            </a:r>
            <a:endParaRPr lang="en-US" sz="2600" dirty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/>
              <a:t>Top Three Counties:</a:t>
            </a:r>
          </a:p>
          <a:p>
            <a:pPr marL="174625" indent="-174625">
              <a:spcBef>
                <a:spcPts val="600"/>
              </a:spcBef>
            </a:pPr>
            <a:r>
              <a:rPr lang="en-US" sz="2400" dirty="0" smtClean="0"/>
              <a:t>Salt </a:t>
            </a:r>
            <a:r>
              <a:rPr lang="en-US" sz="2400" dirty="0"/>
              <a:t>Lake – $</a:t>
            </a:r>
            <a:r>
              <a:rPr lang="en-US" sz="2400" dirty="0" smtClean="0"/>
              <a:t>831.4 million</a:t>
            </a:r>
          </a:p>
          <a:p>
            <a:pPr marL="174625" indent="-174625">
              <a:spcBef>
                <a:spcPts val="600"/>
              </a:spcBef>
            </a:pPr>
            <a:r>
              <a:rPr lang="en-US" sz="2400" dirty="0" smtClean="0"/>
              <a:t>Davis – $387.5 million</a:t>
            </a:r>
          </a:p>
          <a:p>
            <a:pPr marL="174625" indent="-174625">
              <a:spcBef>
                <a:spcPts val="600"/>
              </a:spcBef>
            </a:pPr>
            <a:r>
              <a:rPr lang="en-US" sz="2400" dirty="0"/>
              <a:t>Weber </a:t>
            </a:r>
            <a:r>
              <a:rPr lang="en-US" sz="2400" dirty="0" smtClean="0"/>
              <a:t>– $111.5 million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i="1" dirty="0" smtClean="0"/>
              <a:t>Three Others Selected:</a:t>
            </a:r>
          </a:p>
          <a:p>
            <a:pPr marL="174625" indent="-174625">
              <a:spcBef>
                <a:spcPts val="600"/>
              </a:spcBef>
            </a:pPr>
            <a:r>
              <a:rPr lang="en-US" sz="2400" dirty="0"/>
              <a:t>Summit </a:t>
            </a:r>
            <a:r>
              <a:rPr lang="en-US" sz="2400" dirty="0" smtClean="0"/>
              <a:t>– $15.3 million</a:t>
            </a:r>
          </a:p>
          <a:p>
            <a:pPr marL="174625" indent="-174625">
              <a:spcBef>
                <a:spcPts val="600"/>
              </a:spcBef>
            </a:pPr>
            <a:r>
              <a:rPr lang="en-US" sz="2400" dirty="0" smtClean="0"/>
              <a:t>Washington – $</a:t>
            </a:r>
            <a:r>
              <a:rPr lang="en-US" sz="2400" dirty="0" smtClean="0"/>
              <a:t>6.5m</a:t>
            </a:r>
            <a:endParaRPr lang="en-US" sz="2400" dirty="0" smtClean="0"/>
          </a:p>
          <a:p>
            <a:pPr marL="174625" indent="-174625">
              <a:spcBef>
                <a:spcPts val="600"/>
              </a:spcBef>
            </a:pPr>
            <a:r>
              <a:rPr lang="en-US" sz="2400" dirty="0" smtClean="0"/>
              <a:t>San </a:t>
            </a:r>
            <a:r>
              <a:rPr lang="en-US" sz="2400" dirty="0"/>
              <a:t>Juan </a:t>
            </a:r>
            <a:r>
              <a:rPr lang="en-US" sz="2400" dirty="0" smtClean="0"/>
              <a:t>– $259,000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89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5285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Top 10 Defense Contractors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046463"/>
              </p:ext>
            </p:extLst>
          </p:nvPr>
        </p:nvGraphicFramePr>
        <p:xfrm>
          <a:off x="1856014" y="1046421"/>
          <a:ext cx="5431972" cy="52330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6310">
                  <a:extLst>
                    <a:ext uri="{9D8B030D-6E8A-4147-A177-3AD203B41FA5}">
                      <a16:colId xmlns:a16="http://schemas.microsoft.com/office/drawing/2014/main" val="2404977456"/>
                    </a:ext>
                  </a:extLst>
                </a:gridCol>
                <a:gridCol w="1657551">
                  <a:extLst>
                    <a:ext uri="{9D8B030D-6E8A-4147-A177-3AD203B41FA5}">
                      <a16:colId xmlns:a16="http://schemas.microsoft.com/office/drawing/2014/main" val="1517800893"/>
                    </a:ext>
                  </a:extLst>
                </a:gridCol>
                <a:gridCol w="1278111">
                  <a:extLst>
                    <a:ext uri="{9D8B030D-6E8A-4147-A177-3AD203B41FA5}">
                      <a16:colId xmlns:a16="http://schemas.microsoft.com/office/drawing/2014/main" val="2831257765"/>
                    </a:ext>
                  </a:extLst>
                </a:gridCol>
              </a:tblGrid>
              <a:tr h="361950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Table </a:t>
                      </a:r>
                      <a:r>
                        <a:rPr 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Ten Largest DoD and VA Contractors in Utah, FY 2015  </a:t>
                      </a:r>
                      <a:r>
                        <a:rPr lang="en-US" sz="20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(Millions of Dollars)</a:t>
                      </a:r>
                      <a:br>
                        <a:rPr lang="en-US" sz="2000" b="0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</a:br>
                      <a:endParaRPr lang="en-US" sz="2000" b="0" i="0" u="none" strike="noStrike" kern="1200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33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Company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Amount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Share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0970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L-3 Communications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$334.6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22.1%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154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Orbital ATK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$240.7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15.9%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6350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Northrop Grumman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$82.5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62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Boeing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$36.8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211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Utah State </a:t>
                      </a:r>
                      <a:r>
                        <a:rPr lang="en-US" sz="2000" u="none" strike="noStrike" dirty="0" smtClean="0">
                          <a:effectLst/>
                        </a:rPr>
                        <a:t>University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$32.7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80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Rio Vista Management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$29.6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11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Unisys Corp.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$29.6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716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BioFire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$28.9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981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ImSAR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$24.1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466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Sverdrup Technology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$21.9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898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$861.5</a:t>
                      </a: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56.9%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606816"/>
                  </a:ext>
                </a:extLst>
              </a:tr>
              <a:tr h="2342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anose="020B0503030403020204" pitchFamily="34" charset="0"/>
                        </a:rPr>
                        <a:t>Note: </a:t>
                      </a:r>
                      <a:r>
                        <a:rPr lang="en-US" sz="1400" u="none" strike="noStrike" dirty="0" smtClean="0">
                          <a:effectLst/>
                          <a:latin typeface="Myriad Pro" panose="020B0503030403020204" pitchFamily="34" charset="0"/>
                        </a:rPr>
                        <a:t>Shares </a:t>
                      </a:r>
                      <a:r>
                        <a:rPr lang="en-US" sz="1400" u="none" strike="noStrike" dirty="0">
                          <a:effectLst/>
                          <a:latin typeface="Myriad Pro" panose="020B0503030403020204" pitchFamily="34" charset="0"/>
                        </a:rPr>
                        <a:t>are of total FY15 DOD and VA contracts of $1.5 billion</a:t>
                      </a:r>
                      <a:r>
                        <a:rPr lang="en-US" sz="1400" u="none" strike="noStrike" dirty="0" smtClean="0">
                          <a:effectLst/>
                          <a:latin typeface="Myriad Pro" panose="020B0503030403020204" pitchFamily="34" charset="0"/>
                        </a:rPr>
                        <a:t>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7461"/>
                  </a:ext>
                </a:extLst>
              </a:tr>
              <a:tr h="13062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u="none" strike="noStrike" dirty="0" smtClean="0">
                          <a:effectLst/>
                          <a:latin typeface="Myriad Pro" panose="020B0503030403020204" pitchFamily="34" charset="0"/>
                        </a:rPr>
                        <a:t>Gardner </a:t>
                      </a:r>
                      <a:r>
                        <a:rPr lang="en-US" sz="1400" u="none" strike="noStrike" dirty="0">
                          <a:effectLst/>
                          <a:latin typeface="Myriad Pro" panose="020B0503030403020204" pitchFamily="34" charset="0"/>
                        </a:rPr>
                        <a:t>Policy Institute analysis of data from USASpending.gov</a:t>
                      </a:r>
                      <a:r>
                        <a:rPr lang="en-US" sz="1400" u="none" strike="noStrike" dirty="0" smtClean="0">
                          <a:effectLst/>
                          <a:latin typeface="Myriad Pro" panose="020B0503030403020204" pitchFamily="34" charset="0"/>
                        </a:rPr>
                        <a:t>.</a:t>
                      </a:r>
                      <a:br>
                        <a:rPr lang="en-US" sz="1400" u="none" strike="noStrike" dirty="0" smtClean="0"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(see Table 8.5 on p. 29 of the report)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06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07" y="2253343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Fiscal Impact Results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8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 b="1" dirty="0"/>
              <a:t>Fiscal Impacts:</a:t>
            </a:r>
            <a:r>
              <a:rPr lang="en-US" sz="3000" dirty="0"/>
              <a:t> The defense sector directly and indirectly generated $146.3 million in net state revenue.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81982"/>
              </p:ext>
            </p:extLst>
          </p:nvPr>
        </p:nvGraphicFramePr>
        <p:xfrm>
          <a:off x="2667261" y="2287346"/>
          <a:ext cx="3809478" cy="2865120"/>
        </p:xfrm>
        <a:graphic>
          <a:graphicData uri="http://schemas.openxmlformats.org/drawingml/2006/table">
            <a:tbl>
              <a:tblPr/>
              <a:tblGrid>
                <a:gridCol w="275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4: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 Fiscal Impacts of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Utah's Defense Sector, 2015 </a:t>
                      </a:r>
                    </a:p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Dollars)</a:t>
                      </a:r>
                    </a:p>
                    <a:p>
                      <a:pPr algn="l" fontAlgn="t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Impact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Revenue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$387.7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Operating Expenditures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$232.4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Net State Revenue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$146.3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Kem C. Gardner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Policy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Institute analysis. (see Table 2, p. 3 in report)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2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77174"/>
              </p:ext>
            </p:extLst>
          </p:nvPr>
        </p:nvGraphicFramePr>
        <p:xfrm>
          <a:off x="717195" y="1028728"/>
          <a:ext cx="8020499" cy="515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/>
              <a:t>Components of $146.3 Million in Net State Revenue</a:t>
            </a:r>
            <a:br>
              <a:rPr lang="en-US" sz="3000" dirty="0" smtClean="0"/>
            </a:br>
            <a:r>
              <a:rPr lang="en-US" sz="3000" dirty="0" smtClean="0"/>
              <a:t>from the Defense Sector in 2015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667800" y="6317297"/>
            <a:ext cx="25368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Source: Figure 3 on </a:t>
            </a:r>
            <a:r>
              <a:rPr lang="en-US" sz="1200" dirty="0">
                <a:solidFill>
                  <a:srgbClr val="000000"/>
                </a:solidFill>
              </a:rPr>
              <a:t>p. </a:t>
            </a:r>
            <a:r>
              <a:rPr lang="en-US" sz="1200" dirty="0" smtClean="0">
                <a:solidFill>
                  <a:srgbClr val="000000"/>
                </a:solidFill>
              </a:rPr>
              <a:t>4 of the report.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93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07" y="2253343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Historical Trends in</a:t>
            </a:r>
            <a:br>
              <a:rPr lang="en-US" sz="3000" b="1" dirty="0" smtClean="0"/>
            </a:br>
            <a:r>
              <a:rPr lang="en-US" sz="3000" b="1" dirty="0" smtClean="0"/>
              <a:t>Federal Defense Employment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79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267113"/>
              </p:ext>
            </p:extLst>
          </p:nvPr>
        </p:nvGraphicFramePr>
        <p:xfrm>
          <a:off x="526142" y="1618542"/>
          <a:ext cx="8091714" cy="4469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686800" cy="16002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 smtClean="0"/>
              <a:t>Defense employment</a:t>
            </a:r>
            <a:r>
              <a:rPr lang="en-US" sz="3000" dirty="0" smtClean="0"/>
              <a:t> has been fairly stable in Utah for 15 years, with a slight decline in military personnel and a somewhat larger increase in civilian defense jobs.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43744" y="6177129"/>
            <a:ext cx="657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 smtClean="0"/>
              <a:t>Bureau of Economic Analysis, Bureau of Labor Statistics</a:t>
            </a:r>
            <a:br>
              <a:rPr lang="en-US" sz="1200" dirty="0" smtClean="0"/>
            </a:br>
            <a:r>
              <a:rPr lang="en-US" sz="1200" dirty="0" smtClean="0"/>
              <a:t>(see Figure 4 on p. 4 of the report or Figure 9.1 on p. 33).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12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022490"/>
              </p:ext>
            </p:extLst>
          </p:nvPr>
        </p:nvGraphicFramePr>
        <p:xfrm>
          <a:off x="451757" y="1455541"/>
          <a:ext cx="8240485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6868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/>
              <a:t>Utah’s non-defense employment has</a:t>
            </a:r>
            <a:br>
              <a:rPr lang="en-US" sz="3000" dirty="0" smtClean="0"/>
            </a:br>
            <a:r>
              <a:rPr lang="en-US" sz="3000" dirty="0" smtClean="0"/>
              <a:t>grown faster than its defense employment.</a:t>
            </a:r>
            <a:endParaRPr lang="en-US" sz="30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744" y="6177129"/>
            <a:ext cx="657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 smtClean="0"/>
              <a:t>Bureau of Economic Analysis, Bureau of Labor Statistics</a:t>
            </a:r>
            <a:br>
              <a:rPr lang="en-US" sz="1200" dirty="0" smtClean="0"/>
            </a:br>
            <a:r>
              <a:rPr lang="en-US" sz="1200" dirty="0" smtClean="0"/>
              <a:t>(see Figure 5 on p. 4 of the report or Figure 9.2 on p. 33).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Outline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84759"/>
            <a:ext cx="7886700" cy="426088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Study Methods</a:t>
            </a:r>
          </a:p>
          <a:p>
            <a:r>
              <a:rPr lang="en-US" sz="3000" dirty="0" smtClean="0"/>
              <a:t>Economic Impacts</a:t>
            </a:r>
          </a:p>
          <a:p>
            <a:r>
              <a:rPr lang="en-US" sz="3000" dirty="0" smtClean="0"/>
              <a:t>Fiscal Impacts</a:t>
            </a:r>
          </a:p>
          <a:p>
            <a:r>
              <a:rPr lang="en-US" sz="3000" dirty="0" smtClean="0"/>
              <a:t>Historical Trends</a:t>
            </a:r>
          </a:p>
          <a:p>
            <a:r>
              <a:rPr lang="en-US" sz="3000" dirty="0" smtClean="0"/>
              <a:t>Hill AFB Forecast and Simulation</a:t>
            </a:r>
          </a:p>
          <a:p>
            <a:r>
              <a:rPr lang="en-US" sz="3000" dirty="0" smtClean="0"/>
              <a:t>Economic Context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9937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07" y="2253343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Economic Impact of Hill Air Force Base through 2040:</a:t>
            </a:r>
            <a:br>
              <a:rPr lang="en-US" sz="3000" b="1" dirty="0" smtClean="0"/>
            </a:br>
            <a:r>
              <a:rPr lang="en-US" sz="3000" b="1" dirty="0" smtClean="0"/>
              <a:t>Forecast and Simulation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83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07" y="0"/>
            <a:ext cx="86868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 smtClean="0"/>
              <a:t>Statewide Losses Without Hill AFB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59040"/>
              </p:ext>
            </p:extLst>
          </p:nvPr>
        </p:nvGraphicFramePr>
        <p:xfrm>
          <a:off x="1394853" y="1553075"/>
          <a:ext cx="6214261" cy="3999218"/>
        </p:xfrm>
        <a:graphic>
          <a:graphicData uri="http://schemas.openxmlformats.org/drawingml/2006/table">
            <a:tbl>
              <a:tblPr/>
              <a:tblGrid>
                <a:gridCol w="209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415">
                  <a:extLst>
                    <a:ext uri="{9D8B030D-6E8A-4147-A177-3AD203B41FA5}">
                      <a16:colId xmlns:a16="http://schemas.microsoft.com/office/drawing/2014/main" val="3391920490"/>
                    </a:ext>
                  </a:extLst>
                </a:gridCol>
                <a:gridCol w="974759">
                  <a:extLst>
                    <a:ext uri="{9D8B030D-6E8A-4147-A177-3AD203B41FA5}">
                      <a16:colId xmlns:a16="http://schemas.microsoft.com/office/drawing/2014/main" val="705968331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830152270"/>
                    </a:ext>
                  </a:extLst>
                </a:gridCol>
                <a:gridCol w="925285">
                  <a:extLst>
                    <a:ext uri="{9D8B030D-6E8A-4147-A177-3AD203B41FA5}">
                      <a16:colId xmlns:a16="http://schemas.microsoft.com/office/drawing/2014/main" val="2338957917"/>
                    </a:ext>
                  </a:extLst>
                </a:gridCol>
              </a:tblGrid>
              <a:tr h="877585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5: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Statewide Economic, Demographic and</a:t>
                      </a:r>
                      <a:b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Fiscal Impacts from Hill AFB Closure Scenario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/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Constant 2015 Dollars, Percent of State Total)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0945" marR="3094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0945" marR="30945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Employment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-35,678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-1.7%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-28,712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-1.1%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-$2,926.5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-$2,644.3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-1.8%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GDP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-$3,899.5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-2.1%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-$3,770.5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-1.5%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26367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Population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-30,616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-0.9%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-53,830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-1.2%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44995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State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Tax Revenue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-$155.5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-$172.8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396394"/>
                  </a:ext>
                </a:extLst>
              </a:tr>
              <a:tr h="363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State Expenditures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-$122.8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-$230.4</a:t>
                      </a:r>
                    </a:p>
                  </a:txBody>
                  <a:tcPr marL="27432" marR="27432" marT="107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721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Kem C. Gardner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Policy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Institute analysis (see report Table 10.1, p. 37).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5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426301" y="1230500"/>
          <a:ext cx="8142514" cy="488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"/>
            <a:ext cx="8686800" cy="12305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 smtClean="0"/>
              <a:t>Statewide employment </a:t>
            </a:r>
            <a:r>
              <a:rPr lang="en-US" sz="3000" dirty="0" smtClean="0"/>
              <a:t>without Hill AFB: more than 35,000 jobs in </a:t>
            </a:r>
            <a:r>
              <a:rPr lang="en-US" sz="3000" dirty="0" smtClean="0"/>
              <a:t>2023 and 28,000 </a:t>
            </a:r>
            <a:r>
              <a:rPr lang="en-US" sz="3000" dirty="0" smtClean="0"/>
              <a:t>jobs in 2040.</a:t>
            </a:r>
            <a:endParaRPr lang="en-US" sz="3000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43744" y="6177129"/>
            <a:ext cx="657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 smtClean="0"/>
              <a:t>Gardner Policy Institute analysis using REMI PI+ model and Utah GOMB 2012</a:t>
            </a:r>
            <a:br>
              <a:rPr lang="en-US" sz="1200" dirty="0" smtClean="0"/>
            </a:br>
            <a:r>
              <a:rPr lang="en-US" sz="1200" dirty="0" smtClean="0"/>
              <a:t>baseline employment projections (see Figure 10.1 on p. 37 of the report).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39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 smtClean="0"/>
              <a:t>Losses in Davis County Without Hill AFB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51060"/>
              </p:ext>
            </p:extLst>
          </p:nvPr>
        </p:nvGraphicFramePr>
        <p:xfrm>
          <a:off x="503590" y="1454292"/>
          <a:ext cx="8007267" cy="4022112"/>
        </p:xfrm>
        <a:graphic>
          <a:graphicData uri="http://schemas.openxmlformats.org/drawingml/2006/table">
            <a:tbl>
              <a:tblPr/>
              <a:tblGrid>
                <a:gridCol w="379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153">
                  <a:extLst>
                    <a:ext uri="{9D8B030D-6E8A-4147-A177-3AD203B41FA5}">
                      <a16:colId xmlns:a16="http://schemas.microsoft.com/office/drawing/2014/main" val="3391920490"/>
                    </a:ext>
                  </a:extLst>
                </a:gridCol>
                <a:gridCol w="977468">
                  <a:extLst>
                    <a:ext uri="{9D8B030D-6E8A-4147-A177-3AD203B41FA5}">
                      <a16:colId xmlns:a16="http://schemas.microsoft.com/office/drawing/2014/main" val="3496190745"/>
                    </a:ext>
                  </a:extLst>
                </a:gridCol>
                <a:gridCol w="1126894">
                  <a:extLst>
                    <a:ext uri="{9D8B030D-6E8A-4147-A177-3AD203B41FA5}">
                      <a16:colId xmlns:a16="http://schemas.microsoft.com/office/drawing/2014/main" val="388845074"/>
                    </a:ext>
                  </a:extLst>
                </a:gridCol>
                <a:gridCol w="981849">
                  <a:extLst>
                    <a:ext uri="{9D8B030D-6E8A-4147-A177-3AD203B41FA5}">
                      <a16:colId xmlns:a16="http://schemas.microsoft.com/office/drawing/2014/main" val="2338957917"/>
                    </a:ext>
                  </a:extLst>
                </a:gridCol>
              </a:tblGrid>
              <a:tr h="898157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6: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Davis County Economic, Demographic and</a:t>
                      </a:r>
                      <a:b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Fiscal Impacts of Hill AFB Closure Scenario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/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Constant 2015 Dollars, Percent of County Total)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2040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Employment by Place of Residence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-20,004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-9.4%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-19,077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-7.9%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 by Place of Residence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-$1,670.6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-13.5%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-$1,799.9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-11.3%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GDP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-$2,877.3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-17.7%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-$2,899.7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-13.4%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626367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Population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-20,604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-5.6%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-40,594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-9.5%</a:t>
                      </a: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44995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State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Tax Revenue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-$39.1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-$47.9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396394"/>
                  </a:ext>
                </a:extLst>
              </a:tr>
              <a:tr h="3584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State Expenditures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-$13.4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-$34.7</a:t>
                      </a:r>
                    </a:p>
                  </a:txBody>
                  <a:tcPr marL="27432" marR="27432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NA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43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Kem C. Gardner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Policy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Institute analysis (see report Table 10.7, p. 41).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52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1"/>
            <a:ext cx="8686800" cy="988448"/>
          </a:xfrm>
        </p:spPr>
        <p:txBody>
          <a:bodyPr anchor="ctr">
            <a:noAutofit/>
          </a:bodyPr>
          <a:lstStyle/>
          <a:p>
            <a:pPr algn="ctr"/>
            <a:r>
              <a:rPr lang="en-US" sz="3000" b="1" dirty="0" smtClean="0"/>
              <a:t>Davis County </a:t>
            </a:r>
            <a:r>
              <a:rPr lang="en-US" sz="3000" b="1" dirty="0" smtClean="0"/>
              <a:t>employment </a:t>
            </a:r>
            <a:r>
              <a:rPr lang="en-US" sz="3000" dirty="0" smtClean="0"/>
              <a:t>without Hill </a:t>
            </a:r>
            <a:r>
              <a:rPr lang="en-US" sz="3000" dirty="0" smtClean="0"/>
              <a:t>AFB:</a:t>
            </a:r>
            <a:br>
              <a:rPr lang="en-US" sz="3000" dirty="0" smtClean="0"/>
            </a:br>
            <a:r>
              <a:rPr lang="en-US" sz="3000" dirty="0" smtClean="0"/>
              <a:t>20,000 jobs in 2023, 19,000 jobs in 2040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745" y="6320944"/>
            <a:ext cx="6573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Source: </a:t>
            </a:r>
            <a:r>
              <a:rPr lang="en-US" sz="1200" dirty="0" smtClean="0"/>
              <a:t>Gardner Policy Institute analysis using REMI </a:t>
            </a:r>
            <a:r>
              <a:rPr lang="en-US" sz="1200" dirty="0"/>
              <a:t>PI+ </a:t>
            </a:r>
            <a:r>
              <a:rPr lang="en-US" sz="1200" dirty="0" smtClean="0"/>
              <a:t>model (see Figure </a:t>
            </a:r>
            <a:r>
              <a:rPr lang="en-US" sz="1200" dirty="0" smtClean="0"/>
              <a:t>10.8 </a:t>
            </a:r>
            <a:r>
              <a:rPr lang="en-US" sz="1200" dirty="0" smtClean="0"/>
              <a:t>on p. 41 of the report).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8" name="Picture 1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9" name="Picture 1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20" name="Picture 1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372944"/>
              </p:ext>
            </p:extLst>
          </p:nvPr>
        </p:nvGraphicFramePr>
        <p:xfrm>
          <a:off x="498347" y="1143037"/>
          <a:ext cx="8147304" cy="488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67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49"/>
            <a:ext cx="9144000" cy="857251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Myriad Pro" pitchFamily="34" charset="0"/>
              </a:rPr>
              <a:t>For the report PDF and to contact researchers…</a:t>
            </a:r>
            <a:endParaRPr lang="en-US" sz="3000" dirty="0">
              <a:latin typeface="Myriad Pr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8" y="1600200"/>
            <a:ext cx="8349343" cy="4348830"/>
          </a:xfrm>
        </p:spPr>
        <p:txBody>
          <a:bodyPr numCol="1" spcCol="731520">
            <a:noAutofit/>
          </a:bodyPr>
          <a:lstStyle/>
          <a:p>
            <a:pPr marL="0" lvl="1" indent="0">
              <a:buNone/>
            </a:pPr>
            <a:r>
              <a:rPr lang="en-US" sz="2200" dirty="0" smtClean="0"/>
              <a:t>“Utah’s Defense Sector: Economic Impacts of the Military and Veterans” by John Downen and Levi Pace</a:t>
            </a:r>
            <a:r>
              <a:rPr lang="en-US" sz="2200" dirty="0"/>
              <a:t>, Kem C. Gardner Policy </a:t>
            </a:r>
            <a:r>
              <a:rPr lang="en-US" sz="2200" dirty="0" smtClean="0"/>
              <a:t>Institute,</a:t>
            </a:r>
            <a:br>
              <a:rPr lang="en-US" sz="2200" dirty="0" smtClean="0"/>
            </a:br>
            <a:r>
              <a:rPr lang="en-US" sz="2200" dirty="0" smtClean="0"/>
              <a:t>March </a:t>
            </a:r>
            <a:r>
              <a:rPr lang="en-US" sz="2200" dirty="0"/>
              <a:t>2017, </a:t>
            </a:r>
            <a:r>
              <a:rPr lang="en-US" sz="2200" dirty="0" smtClean="0"/>
              <a:t>45 pages</a:t>
            </a:r>
          </a:p>
          <a:p>
            <a:pPr marL="0" lvl="1" indent="0">
              <a:buNone/>
            </a:pPr>
            <a:r>
              <a:rPr lang="en-US" sz="2200" dirty="0" smtClean="0">
                <a:hlinkClick r:id="rId2"/>
              </a:rPr>
              <a:t>http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gardner.utah.edu/wp-content/uploads/DefenseReportFinal.pdf</a:t>
            </a:r>
            <a:endParaRPr lang="en-US" sz="2200" dirty="0" smtClean="0"/>
          </a:p>
          <a:p>
            <a:pPr marL="0" lvl="1" indent="0">
              <a:buNone/>
            </a:pPr>
            <a:endParaRPr lang="en-US" sz="2200" dirty="0"/>
          </a:p>
          <a:p>
            <a:pPr marL="0" lvl="1" indent="0">
              <a:buNone/>
            </a:pPr>
            <a:endParaRPr lang="en-US" sz="2200" dirty="0" smtClean="0"/>
          </a:p>
          <a:p>
            <a:pPr marL="0" lvl="1" indent="0">
              <a:buNone/>
            </a:pPr>
            <a:r>
              <a:rPr lang="en-US" sz="2200" i="1" dirty="0" smtClean="0"/>
              <a:t>Research team contact information:</a:t>
            </a:r>
            <a:br>
              <a:rPr lang="en-US" sz="2200" i="1" dirty="0" smtClean="0"/>
            </a:br>
            <a:r>
              <a:rPr lang="en-US" sz="2200" dirty="0" smtClean="0"/>
              <a:t>Juliette Tennert, Director, 801-581-3362, </a:t>
            </a:r>
            <a:r>
              <a:rPr lang="en-US" sz="2200" dirty="0" smtClean="0">
                <a:hlinkClick r:id="rId3"/>
              </a:rPr>
              <a:t>juliette.tennert@utah.edu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John Downen, Author, 801-581-3366, </a:t>
            </a:r>
            <a:r>
              <a:rPr lang="en-US" sz="2200" dirty="0" smtClean="0">
                <a:hlinkClick r:id="rId4"/>
              </a:rPr>
              <a:t>john.downen@utah.edu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Levi Pace, Author, 801-587-9890, </a:t>
            </a:r>
            <a:r>
              <a:rPr lang="en-US" sz="2200" dirty="0" smtClean="0">
                <a:hlinkClick r:id="rId5"/>
              </a:rPr>
              <a:t>levi.pace@utah.edu</a:t>
            </a:r>
            <a:endParaRPr lang="en-US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3" name="Picture 12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6" name="Picture 1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443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Kem C. Gardner Policy Institute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David Eccles School of Business | 411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E. South Temple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Street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Salt Lake City, UT 84111 | 801-585-5618 | gardner.utah.edu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pPr algn="ctr"/>
            <a:endParaRPr lang="en-US" sz="800" dirty="0">
              <a:latin typeface="Myriad Pro" pitchFamily="34" charset="0"/>
            </a:endParaRPr>
          </a:p>
          <a:p>
            <a:pPr algn="ctr"/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Facebook.com/</a:t>
            </a:r>
            <a:r>
              <a:rPr lang="en-US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gardnerpolicyinstitute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| Twitter.com/</a:t>
            </a:r>
            <a:r>
              <a:rPr lang="en-US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KemGardnerInst</a:t>
            </a:r>
            <a:r>
              <a:rPr 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rPr>
              <a:t> | LinkedIn</a:t>
            </a: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085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Utah Defense Alliance</a:t>
            </a:r>
          </a:p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450 Simmons Way, Suite 400 | Kaysville, UT 84037-0967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801-593-2113 | www. utahdefensealliance.com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132" y="4354798"/>
            <a:ext cx="1623280" cy="3987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4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07" y="2253343"/>
            <a:ext cx="8686800" cy="1625638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Additional Slides</a:t>
            </a:r>
            <a:br>
              <a:rPr lang="en-US" sz="3000" b="1" dirty="0" smtClean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000" b="1" dirty="0" smtClean="0"/>
              <a:t>Details on direct, indirect and induced economic impacts for each</a:t>
            </a:r>
            <a:br>
              <a:rPr lang="en-US" sz="2000" b="1" dirty="0" smtClean="0"/>
            </a:br>
            <a:r>
              <a:rPr lang="en-US" sz="2000" b="1" dirty="0" smtClean="0"/>
              <a:t>defense component, similar to the slide for Hill AFB with Table 2.</a:t>
            </a:r>
            <a:endParaRPr lang="en-US" sz="2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2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Dugway Proving </a:t>
            </a:r>
            <a:r>
              <a:rPr lang="en-US" sz="3000" b="1" dirty="0" smtClean="0"/>
              <a:t>Ground</a:t>
            </a:r>
            <a:r>
              <a:rPr lang="en-US" sz="3000" dirty="0" smtClean="0"/>
              <a:t> </a:t>
            </a:r>
            <a:r>
              <a:rPr lang="en-US" sz="3000" dirty="0"/>
              <a:t>supported nearly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2,500 jobs </a:t>
            </a:r>
            <a:r>
              <a:rPr lang="en-US" sz="3000" dirty="0"/>
              <a:t>and </a:t>
            </a:r>
            <a:r>
              <a:rPr lang="en-US" sz="3000" dirty="0" smtClean="0"/>
              <a:t>$225 </a:t>
            </a:r>
            <a:r>
              <a:rPr lang="en-US" sz="3000" dirty="0"/>
              <a:t>million in GDP for </a:t>
            </a:r>
            <a:r>
              <a:rPr lang="en-US" sz="3000" dirty="0" smtClean="0"/>
              <a:t>Utah.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946757"/>
              </p:ext>
            </p:extLst>
          </p:nvPr>
        </p:nvGraphicFramePr>
        <p:xfrm>
          <a:off x="1134383" y="1636027"/>
          <a:ext cx="6875234" cy="3291840"/>
        </p:xfrm>
        <a:graphic>
          <a:graphicData uri="http://schemas.openxmlformats.org/drawingml/2006/table">
            <a:tbl>
              <a:tblPr/>
              <a:tblGrid>
                <a:gridCol w="3280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7: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Statewide Impacts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of Dugway Proving Ground,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2015 </a:t>
                      </a:r>
                    </a:p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Dollars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Direct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Federal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Indirect &amp; Induced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Total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689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1,790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2,479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$78.9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$96.9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$175.9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$225.0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* Does not include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of contract civilians or private businesses on base. These are included in the indirect and induced jobs.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C. Gardner Policy Institute analysis using the REMI PI+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model (see Table 3.3 on p. 14 of the report)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40030" y="4979251"/>
            <a:ext cx="8668512" cy="1181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Dugway Proving Ground </a:t>
            </a:r>
            <a:r>
              <a:rPr lang="en-US" sz="2400" dirty="0"/>
              <a:t>employed 689 people </a:t>
            </a:r>
            <a:r>
              <a:rPr lang="en-US" sz="2400" dirty="0" smtClean="0"/>
              <a:t>and</a:t>
            </a:r>
            <a:br>
              <a:rPr lang="en-US" sz="2400" dirty="0" smtClean="0"/>
            </a:br>
            <a:r>
              <a:rPr lang="en-US" sz="2400" dirty="0" smtClean="0"/>
              <a:t>spent an estimated $135.1 million in Utah during 2015.</a:t>
            </a:r>
            <a:br>
              <a:rPr lang="en-US" sz="2400" dirty="0" smtClean="0"/>
            </a:br>
            <a:r>
              <a:rPr lang="en-US" sz="2400" dirty="0" smtClean="0"/>
              <a:t>Including contractors, over 1,500 people worked on base.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0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Tooele </a:t>
            </a:r>
            <a:r>
              <a:rPr lang="en-US" sz="3000" b="1" dirty="0"/>
              <a:t>Army </a:t>
            </a:r>
            <a:r>
              <a:rPr lang="en-US" sz="3000" b="1" dirty="0" smtClean="0"/>
              <a:t>Depot </a:t>
            </a:r>
            <a:r>
              <a:rPr lang="en-US" sz="3000" dirty="0"/>
              <a:t>supported </a:t>
            </a:r>
            <a:r>
              <a:rPr lang="en-US" sz="3000" dirty="0" smtClean="0"/>
              <a:t>1,100 jobs and</a:t>
            </a:r>
            <a:br>
              <a:rPr lang="en-US" sz="3000" dirty="0" smtClean="0"/>
            </a:br>
            <a:r>
              <a:rPr lang="en-US" sz="3000" dirty="0" smtClean="0"/>
              <a:t>$114 million in GDP for Utah in 2015.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064239"/>
              </p:ext>
            </p:extLst>
          </p:nvPr>
        </p:nvGraphicFramePr>
        <p:xfrm>
          <a:off x="1428794" y="1829314"/>
          <a:ext cx="6286412" cy="2865120"/>
        </p:xfrm>
        <a:graphic>
          <a:graphicData uri="http://schemas.openxmlformats.org/drawingml/2006/table">
            <a:tbl>
              <a:tblPr/>
              <a:tblGrid>
                <a:gridCol w="28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6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8: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Statewide Impacts of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Tooele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Army Depot, 2015</a:t>
                      </a:r>
                      <a:b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Dollars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Direct Federal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Indirect &amp;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Induced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Total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550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614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1,164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41.0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$34.0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$75.0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$113.8</a:t>
                      </a:r>
                    </a:p>
                  </a:txBody>
                  <a:tcPr marL="27432" marR="27432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Kem C. Gardner Policy Institute analysis using the REMI PI+ model (see Table 4.3 on p. 15 of the report)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240030" y="4939106"/>
            <a:ext cx="8668512" cy="12216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Tooele Army Depot employed 550 </a:t>
            </a:r>
            <a:r>
              <a:rPr lang="en-US" sz="2400" dirty="0" smtClean="0"/>
              <a:t>people and</a:t>
            </a:r>
            <a:br>
              <a:rPr lang="en-US" sz="2400" dirty="0" smtClean="0"/>
            </a:br>
            <a:r>
              <a:rPr lang="en-US" sz="2400" dirty="0" smtClean="0"/>
              <a:t>spent $56.8 </a:t>
            </a:r>
            <a:r>
              <a:rPr lang="en-US" sz="2400" dirty="0"/>
              <a:t>million in Utah during 2015.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49"/>
            <a:ext cx="9144000" cy="85725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cs typeface="Arial"/>
              </a:rPr>
              <a:t>Measuring Economic Impacts</a:t>
            </a:r>
            <a:r>
              <a:rPr lang="en-US" sz="3000" dirty="0">
                <a:cs typeface="Arial"/>
              </a:rPr>
              <a:t/>
            </a:r>
            <a:br>
              <a:rPr lang="en-US" sz="3000" dirty="0">
                <a:cs typeface="Arial"/>
              </a:rPr>
            </a:br>
            <a:r>
              <a:rPr lang="en-US" sz="3000" dirty="0">
                <a:cs typeface="Arial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1193800"/>
            <a:ext cx="345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What would happen to Utah’s economy if an activity ceased to exist?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4" name="Picture 1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7" name="Pictur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The </a:t>
            </a:r>
            <a:r>
              <a:rPr lang="en-US" sz="3000" b="1" dirty="0" smtClean="0"/>
              <a:t>Utah National Guard </a:t>
            </a:r>
            <a:r>
              <a:rPr lang="en-US" sz="3000" dirty="0"/>
              <a:t>supported </a:t>
            </a:r>
            <a:r>
              <a:rPr lang="en-US" sz="3000" dirty="0" smtClean="0"/>
              <a:t>over 13,000 jobs </a:t>
            </a:r>
            <a:r>
              <a:rPr lang="en-US" sz="3000" dirty="0"/>
              <a:t>and </a:t>
            </a:r>
            <a:r>
              <a:rPr lang="en-US" sz="3000" dirty="0" smtClean="0"/>
              <a:t>$840 </a:t>
            </a:r>
            <a:r>
              <a:rPr lang="en-US" sz="3000" dirty="0"/>
              <a:t>million in GDP for </a:t>
            </a:r>
            <a:r>
              <a:rPr lang="en-US" sz="3000" dirty="0" smtClean="0"/>
              <a:t>Utah in 2015.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13811"/>
              </p:ext>
            </p:extLst>
          </p:nvPr>
        </p:nvGraphicFramePr>
        <p:xfrm>
          <a:off x="1428750" y="1639571"/>
          <a:ext cx="6286500" cy="2865120"/>
        </p:xfrm>
        <a:graphic>
          <a:graphicData uri="http://schemas.openxmlformats.org/drawingml/2006/table">
            <a:tbl>
              <a:tblPr/>
              <a:tblGrid>
                <a:gridCol w="282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6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9: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Statewide Impacts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of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 the Utah National Guard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, 2015 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20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illions of Dollars)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Direct Federal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Indirect &amp; Induced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Total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9,280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3,896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13,176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$245.7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$231.6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$477.3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$841.9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Kem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C. Gardner Policy Institute analysis using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the REMI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+ model (see Table 5.3 on p. 18 of the report)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240030" y="4559619"/>
            <a:ext cx="8668512" cy="16011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The Utah National </a:t>
            </a:r>
            <a:r>
              <a:rPr lang="en-US" sz="2400" dirty="0"/>
              <a:t>Guard employed </a:t>
            </a:r>
            <a:r>
              <a:rPr lang="en-US" sz="2400" dirty="0" smtClean="0"/>
              <a:t>2,383 people</a:t>
            </a:r>
            <a:br>
              <a:rPr lang="en-US" sz="2400" dirty="0" smtClean="0"/>
            </a:br>
            <a:r>
              <a:rPr lang="en-US" sz="2400" dirty="0" smtClean="0"/>
              <a:t>full-time, as well as 6,897 Guard members, in 2015.</a:t>
            </a:r>
            <a:br>
              <a:rPr lang="en-US" sz="2400" dirty="0" smtClean="0"/>
            </a:br>
            <a:r>
              <a:rPr lang="en-US" sz="2400" dirty="0" smtClean="0"/>
              <a:t>The Guard spent an estimated $251.3 </a:t>
            </a:r>
            <a:r>
              <a:rPr lang="en-US" sz="2400" dirty="0"/>
              <a:t>million </a:t>
            </a:r>
            <a:r>
              <a:rPr lang="en-US" sz="2400" dirty="0" smtClean="0"/>
              <a:t>in-state.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36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163303"/>
              </p:ext>
            </p:extLst>
          </p:nvPr>
        </p:nvGraphicFramePr>
        <p:xfrm>
          <a:off x="1131570" y="1508126"/>
          <a:ext cx="6880859" cy="3505200"/>
        </p:xfrm>
        <a:graphic>
          <a:graphicData uri="http://schemas.openxmlformats.org/drawingml/2006/table">
            <a:tbl>
              <a:tblPr/>
              <a:tblGrid>
                <a:gridCol w="3090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669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10: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Economic Impacts of Reserves, Recruiting and ROTC, 2015 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</a:t>
                      </a:r>
                      <a:r>
                        <a:rPr lang="en-US" sz="20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M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illions of Dollars)</a:t>
                      </a:r>
                      <a:b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Direct Federal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Indirect &amp; Induced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Total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4,462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2,284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6,746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$73.7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$125.5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$199.2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339.8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Note: This slide does not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include 1,128 military and 214 civilian reserve employees at Hill AFB or 106 military and 6 civilian recruiters at Hill AFB and the Utah National Guard. They are all included in Hill and Guard impacts, respectively.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Source: Kem C. Gardner Policy Institute analysis using the REMI PI+ model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(see report, Table 6.2, p. 11 for reserves; Table 6.5, p. 20 for recruiting, Table 6.9,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p. 21 for ROTC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062990" y="5063490"/>
            <a:ext cx="7154133" cy="12573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Reserves: 3,978 reservists and active-duty, 185 civilians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Recruiting: 183 </a:t>
            </a:r>
            <a:r>
              <a:rPr lang="en-US" sz="2400" dirty="0"/>
              <a:t>military and 47 </a:t>
            </a:r>
            <a:r>
              <a:rPr lang="en-US" sz="2400" dirty="0" smtClean="0"/>
              <a:t>civilians</a:t>
            </a:r>
            <a:br>
              <a:rPr lang="en-US" sz="2400" dirty="0" smtClean="0"/>
            </a:br>
            <a:r>
              <a:rPr lang="en-US" sz="2400" dirty="0" smtClean="0"/>
              <a:t>ROTC</a:t>
            </a:r>
            <a:r>
              <a:rPr lang="en-US" sz="2400" dirty="0"/>
              <a:t>: 54 military </a:t>
            </a:r>
            <a:r>
              <a:rPr lang="en-US" sz="2400" dirty="0" smtClean="0"/>
              <a:t>and 15 </a:t>
            </a:r>
            <a:r>
              <a:rPr lang="en-US" sz="2400" dirty="0"/>
              <a:t>civilians</a:t>
            </a:r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sz="3100" b="1" dirty="0" smtClean="0"/>
              <a:t>Reserves, recruiting, and ROTC</a:t>
            </a:r>
            <a:r>
              <a:rPr lang="en-US" sz="3100" dirty="0" smtClean="0"/>
              <a:t> supported over 6,700 jobs and $340 million in GDP for Utah in 2015.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9840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/>
              <a:t>Federal spending for </a:t>
            </a:r>
            <a:r>
              <a:rPr lang="en-US" sz="3000" b="1" dirty="0" smtClean="0"/>
              <a:t>veterans in Utah </a:t>
            </a:r>
            <a:r>
              <a:rPr lang="en-US" sz="3000" dirty="0" smtClean="0"/>
              <a:t>supported</a:t>
            </a:r>
            <a:br>
              <a:rPr lang="en-US" sz="3000" dirty="0" smtClean="0"/>
            </a:br>
            <a:r>
              <a:rPr lang="en-US" sz="3000" dirty="0" smtClean="0"/>
              <a:t>24,000 jobs and $1.9 billion in GDP for Utah in 2015.</a:t>
            </a:r>
            <a:endParaRPr lang="en-US" sz="3000" b="1" dirty="0">
              <a:solidFill>
                <a:srgbClr val="00B05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35646"/>
              </p:ext>
            </p:extLst>
          </p:nvPr>
        </p:nvGraphicFramePr>
        <p:xfrm>
          <a:off x="2373721" y="1594308"/>
          <a:ext cx="4707445" cy="2865120"/>
        </p:xfrm>
        <a:graphic>
          <a:graphicData uri="http://schemas.openxmlformats.org/drawingml/2006/table">
            <a:tbl>
              <a:tblPr/>
              <a:tblGrid>
                <a:gridCol w="32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17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11: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Economic Impacts of Federal Spending for Veterans in Utah, 2015 </a:t>
                      </a:r>
                    </a:p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Dollars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</a:p>
                    <a:p>
                      <a:pPr algn="l" fontAlgn="t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Impact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24,480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1,437.8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1,891.9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Gardner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Policy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Institute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analysis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using REMI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+ model (see Table 7.6 on p. 25 of the report)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239520" y="4459428"/>
            <a:ext cx="8668512" cy="18411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During 2015, the VA employed 3,010 people in </a:t>
            </a:r>
            <a:r>
              <a:rPr lang="en-US" sz="2400" dirty="0" smtClean="0"/>
              <a:t>Utah. VA </a:t>
            </a:r>
            <a:r>
              <a:rPr lang="en-US" sz="2400" dirty="0"/>
              <a:t>and DoD spending for Utah veterans was $1.8 </a:t>
            </a:r>
            <a:r>
              <a:rPr lang="en-US" sz="2400" dirty="0" smtClean="0"/>
              <a:t>billion, including employee earnings, health care, pensions for veterans and military retirees, federal contracts &amp; grants, and other expenditures.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5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Additional contracts and grants</a:t>
            </a:r>
            <a:r>
              <a:rPr lang="en-US" sz="3000" dirty="0" smtClean="0"/>
              <a:t> supported 13,600 jobs and $1.2 billion in GDP for Utah in 2015.</a:t>
            </a:r>
            <a:endParaRPr lang="en-US" sz="3000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10579"/>
              </p:ext>
            </p:extLst>
          </p:nvPr>
        </p:nvGraphicFramePr>
        <p:xfrm>
          <a:off x="1944239" y="1554163"/>
          <a:ext cx="5566410" cy="3291840"/>
        </p:xfrm>
        <a:graphic>
          <a:graphicData uri="http://schemas.openxmlformats.org/drawingml/2006/table">
            <a:tbl>
              <a:tblPr/>
              <a:tblGrid>
                <a:gridCol w="4193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12: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Economic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Impacts of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Other Contracts and Grants to 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Utah Recipients,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2015</a:t>
                      </a:r>
                      <a:b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</a:t>
                      </a:r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Dollars</a:t>
                      </a:r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)</a:t>
                      </a:r>
                    </a:p>
                    <a:p>
                      <a:pPr algn="l" fontAlgn="t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Impact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13,635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$816.8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$1,230.4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Only includes DoD and VA contracts and grants that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 were not included in the analysis for veterans, Utah National Guard, or any military installation.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: Kem C.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Gardner Policy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Institute 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analysis using the REMI PI+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model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(see report, Table 8.9, p. 30 for grants; Table 8.13, p. 32 for contracts)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239520" y="4648190"/>
            <a:ext cx="8668512" cy="18411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The DoD </a:t>
            </a:r>
            <a:r>
              <a:rPr lang="en-US" sz="2400" dirty="0"/>
              <a:t>and VA provided $891.4 million in contracts and grants to Utah recipients in 2015, </a:t>
            </a:r>
            <a:r>
              <a:rPr lang="en-US" sz="2400" dirty="0" smtClean="0"/>
              <a:t>in addition to those included </a:t>
            </a:r>
            <a:r>
              <a:rPr lang="en-US" sz="2400" dirty="0"/>
              <a:t>in economic impacts for </a:t>
            </a:r>
            <a:r>
              <a:rPr lang="en-US" sz="2400" dirty="0" smtClean="0"/>
              <a:t>veterans, the Guard </a:t>
            </a:r>
            <a:r>
              <a:rPr lang="en-US" sz="2400" dirty="0"/>
              <a:t>or </a:t>
            </a:r>
            <a:r>
              <a:rPr lang="en-US" sz="2400" dirty="0" smtClean="0"/>
              <a:t>any Utah military installation.</a:t>
            </a:r>
            <a:endParaRPr lang="en-US" sz="2400" dirty="0"/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6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49"/>
            <a:ext cx="9144000" cy="85725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cs typeface="Arial"/>
              </a:rPr>
              <a:t>Measuring Economic Impacts</a:t>
            </a:r>
            <a:br>
              <a:rPr lang="en-US" sz="3000" b="1" dirty="0">
                <a:cs typeface="Arial"/>
              </a:rPr>
            </a:br>
            <a:r>
              <a:rPr lang="en-US" sz="3000" b="1" dirty="0">
                <a:cs typeface="Arial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400" y="1397000"/>
            <a:ext cx="6299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cs typeface="Arial"/>
              </a:rPr>
              <a:t>Economic indicators we measure:</a:t>
            </a:r>
            <a:endParaRPr lang="en-US" sz="2800" b="1" dirty="0">
              <a:cs typeface="Arial"/>
            </a:endParaRPr>
          </a:p>
          <a:p>
            <a:endParaRPr lang="en-US" sz="2400" dirty="0">
              <a:cs typeface="Arial"/>
            </a:endParaRPr>
          </a:p>
          <a:p>
            <a:r>
              <a:rPr lang="en-US" sz="6600" dirty="0">
                <a:cs typeface="Arial"/>
              </a:rPr>
              <a:t>JOBS</a:t>
            </a:r>
          </a:p>
          <a:p>
            <a:r>
              <a:rPr lang="en-US" sz="6600" dirty="0">
                <a:cs typeface="Arial"/>
              </a:rPr>
              <a:t>EARNINGS</a:t>
            </a:r>
          </a:p>
          <a:p>
            <a:r>
              <a:rPr lang="en-US" sz="6600" dirty="0">
                <a:cs typeface="Arial"/>
              </a:rPr>
              <a:t>STATE GDP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13" name="Picture 12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76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742"/>
          <a:stretch/>
        </p:blipFill>
        <p:spPr>
          <a:xfrm>
            <a:off x="0" y="2717801"/>
            <a:ext cx="8164576" cy="3597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49"/>
            <a:ext cx="9144000" cy="85725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cs typeface="Arial"/>
              </a:rPr>
              <a:t>Measuring Economic Impacts</a:t>
            </a:r>
            <a:br>
              <a:rPr lang="en-US" sz="3000" b="1" dirty="0">
                <a:cs typeface="Arial"/>
              </a:rPr>
            </a:br>
            <a:r>
              <a:rPr lang="en-US" sz="3000" b="1" dirty="0">
                <a:cs typeface="Arial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208313"/>
            <a:ext cx="16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/>
              </a:rPr>
              <a:t>DIRECT</a:t>
            </a:r>
          </a:p>
          <a:p>
            <a:pPr algn="ctr"/>
            <a:r>
              <a:rPr lang="en-US" sz="2400" dirty="0">
                <a:cs typeface="Arial"/>
              </a:rPr>
              <a:t>activity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1208313"/>
            <a:ext cx="16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/>
              </a:rPr>
              <a:t>INDIRECT </a:t>
            </a:r>
            <a:r>
              <a:rPr lang="en-US" sz="2400" dirty="0">
                <a:cs typeface="Arial"/>
              </a:rPr>
              <a:t>activity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1208312"/>
            <a:ext cx="162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/>
              </a:rPr>
              <a:t>INDUCED</a:t>
            </a:r>
          </a:p>
          <a:p>
            <a:pPr algn="ctr"/>
            <a:r>
              <a:rPr lang="en-US" sz="2400" dirty="0">
                <a:cs typeface="Arial"/>
              </a:rPr>
              <a:t>activity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1295400"/>
            <a:ext cx="162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latin typeface="Arial"/>
                <a:cs typeface="Arial"/>
              </a:rPr>
              <a:t>+</a:t>
            </a:r>
            <a:endParaRPr lang="en-US" sz="3733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8800" y="1295400"/>
            <a:ext cx="162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latin typeface="Arial"/>
                <a:cs typeface="Arial"/>
              </a:rPr>
              <a:t>+</a:t>
            </a:r>
            <a:endParaRPr lang="en-US" sz="3733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1295400"/>
            <a:ext cx="1625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latin typeface="Arial"/>
                <a:cs typeface="Arial"/>
              </a:rPr>
              <a:t>=</a:t>
            </a:r>
            <a:endParaRPr lang="en-US" sz="3733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4560" y="2021112"/>
            <a:ext cx="176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cs typeface="Arial"/>
              </a:rPr>
              <a:t>TOTAL</a:t>
            </a:r>
          </a:p>
          <a:p>
            <a:pPr algn="ctr"/>
            <a:r>
              <a:rPr lang="en-US" sz="2400" b="1" dirty="0">
                <a:cs typeface="Arial"/>
              </a:rPr>
              <a:t>ECONOMIC</a:t>
            </a:r>
            <a:endParaRPr lang="en-US" sz="2400" dirty="0">
              <a:cs typeface="Arial"/>
            </a:endParaRPr>
          </a:p>
          <a:p>
            <a:pPr algn="ctr"/>
            <a:r>
              <a:rPr lang="en-US" sz="2400" b="1" dirty="0">
                <a:cs typeface="Arial"/>
              </a:rPr>
              <a:t>IMPACT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1320801" y="2108200"/>
            <a:ext cx="264159" cy="711200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Down Arrow 28"/>
          <p:cNvSpPr/>
          <p:nvPr/>
        </p:nvSpPr>
        <p:spPr>
          <a:xfrm>
            <a:off x="3759201" y="2108200"/>
            <a:ext cx="264159" cy="711200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Down Arrow 29"/>
          <p:cNvSpPr/>
          <p:nvPr/>
        </p:nvSpPr>
        <p:spPr>
          <a:xfrm>
            <a:off x="6197601" y="2108200"/>
            <a:ext cx="264159" cy="711200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9" name="Group 18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23" name="Picture 2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32" name="Picture 3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33" name="Picture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8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949"/>
            <a:ext cx="9144000" cy="857251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cs typeface="Arial"/>
              </a:rPr>
              <a:t>Measuring Economic Impacts</a:t>
            </a:r>
            <a:br>
              <a:rPr lang="en-US" sz="3000" b="1" dirty="0">
                <a:cs typeface="Arial"/>
              </a:rPr>
            </a:br>
            <a:r>
              <a:rPr lang="en-US" sz="3000" b="1" dirty="0">
                <a:cs typeface="Arial"/>
              </a:rPr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7237" y="2108200"/>
            <a:ext cx="9126763" cy="4287244"/>
            <a:chOff x="1704670" y="2805822"/>
            <a:chExt cx="9409468" cy="425802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829" y="3411267"/>
              <a:ext cx="1361712" cy="1019971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6714759" y="3007638"/>
              <a:ext cx="1864579" cy="1317809"/>
              <a:chOff x="6630283" y="2865839"/>
              <a:chExt cx="2231363" cy="1577034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283" y="3348865"/>
                <a:ext cx="852491" cy="852487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3099" y="3590381"/>
                <a:ext cx="852491" cy="85249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9155" y="2865839"/>
                <a:ext cx="852491" cy="852488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058" y="5217579"/>
              <a:ext cx="1239029" cy="92807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518" y="6135770"/>
              <a:ext cx="1239029" cy="928075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4934059" y="2805822"/>
              <a:ext cx="418989" cy="60408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515511" y="4375463"/>
              <a:ext cx="17119" cy="8815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8235597" y="4362013"/>
              <a:ext cx="17119" cy="88153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562542" y="5575177"/>
              <a:ext cx="1817833" cy="5605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001140" y="3411267"/>
              <a:ext cx="1943022" cy="7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rgbClr val="953735"/>
                  </a:solidFill>
                  <a:latin typeface="Arial"/>
                  <a:cs typeface="Arial"/>
                </a:rPr>
                <a:t>DIRECT</a:t>
              </a:r>
              <a:r>
                <a:rPr lang="en-US" sz="2133" b="1" dirty="0">
                  <a:latin typeface="Arial"/>
                  <a:cs typeface="Arial"/>
                </a:rPr>
                <a:t> Employment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09702" y="3411267"/>
              <a:ext cx="1587493" cy="7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Input Industries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008301" y="5165980"/>
              <a:ext cx="2105837" cy="7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solidFill>
                    <a:srgbClr val="953735"/>
                  </a:solidFill>
                  <a:latin typeface="Arial"/>
                  <a:cs typeface="Arial"/>
                </a:rPr>
                <a:t>INDIRECT</a:t>
              </a:r>
              <a:r>
                <a:rPr lang="en-US" sz="2133" b="1" dirty="0">
                  <a:latin typeface="Arial"/>
                  <a:cs typeface="Arial"/>
                </a:rPr>
                <a:t> Employment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4670" y="5328510"/>
              <a:ext cx="1705203" cy="743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>
                  <a:latin typeface="Arial"/>
                  <a:cs typeface="Arial"/>
                </a:rPr>
                <a:t>Consumer</a:t>
              </a:r>
            </a:p>
            <a:p>
              <a:pPr algn="ctr"/>
              <a:r>
                <a:rPr lang="en-US" sz="2133" b="1" dirty="0">
                  <a:latin typeface="Arial"/>
                  <a:cs typeface="Arial"/>
                </a:rPr>
                <a:t>Industries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580624" y="889001"/>
            <a:ext cx="1702576" cy="16157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1" t="61945" r="32769" b="24765"/>
          <a:stretch/>
        </p:blipFill>
        <p:spPr>
          <a:xfrm>
            <a:off x="1625601" y="4546600"/>
            <a:ext cx="2016705" cy="1070883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5384801" y="2006600"/>
            <a:ext cx="483095" cy="5603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57600" y="5359400"/>
            <a:ext cx="914400" cy="406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91200" y="5765800"/>
            <a:ext cx="204256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953735"/>
                </a:solidFill>
                <a:latin typeface="Arial"/>
                <a:cs typeface="Arial"/>
              </a:rPr>
              <a:t>INDUCED</a:t>
            </a:r>
          </a:p>
          <a:p>
            <a:pPr algn="ctr"/>
            <a:r>
              <a:rPr lang="en-US" sz="2133" b="1" dirty="0">
                <a:latin typeface="Arial"/>
                <a:cs typeface="Arial"/>
              </a:rPr>
              <a:t>Employment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2641601" y="5461000"/>
            <a:ext cx="1836447" cy="554717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30" name="Picture 29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50" name="Picture 49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53" name="Picture 5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Data Collection and Analysis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84759"/>
            <a:ext cx="7886700" cy="426088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Meetings at installations</a:t>
            </a:r>
            <a:endParaRPr lang="en-US" sz="2600" dirty="0" smtClean="0"/>
          </a:p>
          <a:p>
            <a:r>
              <a:rPr lang="en-US" sz="3000" dirty="0" smtClean="0"/>
              <a:t>Detailed jobs, payroll and spending</a:t>
            </a:r>
          </a:p>
          <a:p>
            <a:r>
              <a:rPr lang="en-US" sz="3000" dirty="0" smtClean="0"/>
              <a:t>Federal defense contracts</a:t>
            </a:r>
          </a:p>
          <a:p>
            <a:r>
              <a:rPr lang="en-US" sz="3000" dirty="0" smtClean="0"/>
              <a:t>REMI economic model</a:t>
            </a:r>
          </a:p>
          <a:p>
            <a:r>
              <a:rPr lang="en-US" sz="3000" dirty="0"/>
              <a:t>F</a:t>
            </a:r>
            <a:r>
              <a:rPr lang="en-US" sz="3000" dirty="0" smtClean="0"/>
              <a:t>iscal </a:t>
            </a:r>
            <a:r>
              <a:rPr lang="en-US" sz="3000" dirty="0"/>
              <a:t>i</a:t>
            </a:r>
            <a:r>
              <a:rPr lang="en-US" sz="3000" dirty="0" smtClean="0"/>
              <a:t>mpact </a:t>
            </a:r>
            <a:r>
              <a:rPr lang="en-US" sz="3000" dirty="0" smtClean="0"/>
              <a:t>models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7101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 smtClean="0"/>
              <a:t>Economic Impact Results</a:t>
            </a:r>
            <a:endParaRPr lang="en-US" sz="3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594307"/>
            <a:ext cx="7886700" cy="4351338"/>
          </a:xfrm>
        </p:spPr>
        <p:txBody>
          <a:bodyPr>
            <a:normAutofit/>
          </a:bodyPr>
          <a:lstStyle/>
          <a:p>
            <a:r>
              <a:rPr lang="en-US" sz="3000" dirty="0"/>
              <a:t>Hill Air Force Base</a:t>
            </a:r>
          </a:p>
          <a:p>
            <a:r>
              <a:rPr lang="en-US" sz="3000" dirty="0"/>
              <a:t>Dugway Proving Ground</a:t>
            </a:r>
          </a:p>
          <a:p>
            <a:r>
              <a:rPr lang="en-US" sz="3000" dirty="0"/>
              <a:t>Tooele Army Depot</a:t>
            </a:r>
          </a:p>
          <a:p>
            <a:r>
              <a:rPr lang="en-US" sz="3000" dirty="0"/>
              <a:t>Utah National Guard</a:t>
            </a:r>
          </a:p>
          <a:p>
            <a:r>
              <a:rPr lang="en-US" sz="3000" dirty="0"/>
              <a:t>Reserves, Recruiting and ROTC</a:t>
            </a:r>
          </a:p>
          <a:p>
            <a:r>
              <a:rPr lang="en-US" sz="3000" dirty="0" smtClean="0"/>
              <a:t>Veterans</a:t>
            </a:r>
            <a:endParaRPr lang="en-US" sz="3000" dirty="0"/>
          </a:p>
          <a:p>
            <a:r>
              <a:rPr lang="en-US" sz="3000" dirty="0"/>
              <a:t>Additional Contracts and Grants</a:t>
            </a:r>
          </a:p>
          <a:p>
            <a:r>
              <a:rPr lang="en-US" sz="3000" dirty="0" smtClean="0"/>
              <a:t>Utah Defense Totals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388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236584"/>
              </p:ext>
            </p:extLst>
          </p:nvPr>
        </p:nvGraphicFramePr>
        <p:xfrm>
          <a:off x="3" y="4114603"/>
          <a:ext cx="8719931" cy="201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dirty="0" smtClean="0"/>
              <a:t>Combined Economic Impact of Defense in Utah:</a:t>
            </a:r>
            <a:br>
              <a:rPr lang="en-US" sz="3000" dirty="0" smtClean="0"/>
            </a:br>
            <a:r>
              <a:rPr lang="en-US" sz="3000" dirty="0" smtClean="0"/>
              <a:t>109,000 jobs and $9.2 billion in economic activity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9" y="1576438"/>
            <a:ext cx="3990931" cy="238001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Defense was responsible for</a:t>
            </a:r>
            <a:br>
              <a:rPr lang="en-US" sz="3000" dirty="0" smtClean="0"/>
            </a:br>
            <a:r>
              <a:rPr lang="en-US" sz="3000" dirty="0" smtClean="0"/>
              <a:t>5.8% of </a:t>
            </a:r>
            <a:r>
              <a:rPr lang="en-US" sz="3000" dirty="0"/>
              <a:t>Utah’s </a:t>
            </a:r>
            <a:r>
              <a:rPr lang="en-US" sz="3000" dirty="0" smtClean="0"/>
              <a:t>jobs, </a:t>
            </a:r>
            <a:br>
              <a:rPr lang="en-US" sz="3000" dirty="0" smtClean="0"/>
            </a:br>
            <a:r>
              <a:rPr lang="en-US" sz="3000" dirty="0" smtClean="0"/>
              <a:t>7.1% of its earnings, and </a:t>
            </a:r>
            <a:br>
              <a:rPr lang="en-US" sz="3000" dirty="0" smtClean="0"/>
            </a:br>
            <a:r>
              <a:rPr lang="en-US" sz="3000" dirty="0" smtClean="0"/>
              <a:t>6.2% of its GDP in 2015.</a:t>
            </a:r>
            <a:endParaRPr lang="en-US" sz="30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" y="6025933"/>
            <a:ext cx="8908028" cy="723913"/>
            <a:chOff x="0" y="5729709"/>
            <a:chExt cx="11879179" cy="965217"/>
          </a:xfrm>
        </p:grpSpPr>
        <p:pic>
          <p:nvPicPr>
            <p:cNvPr id="9" name="Picture 8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4612103" y="5729709"/>
              <a:ext cx="3384220" cy="965217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4"/>
            <a:stretch/>
          </p:blipFill>
          <p:spPr>
            <a:xfrm>
              <a:off x="0" y="5729709"/>
              <a:ext cx="4612103" cy="965217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13" r="22807"/>
            <a:stretch/>
          </p:blipFill>
          <p:spPr>
            <a:xfrm>
              <a:off x="7996323" y="5729709"/>
              <a:ext cx="3882856" cy="965217"/>
            </a:xfrm>
            <a:prstGeom prst="rect">
              <a:avLst/>
            </a:prstGeom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86478"/>
              </p:ext>
            </p:extLst>
          </p:nvPr>
        </p:nvGraphicFramePr>
        <p:xfrm>
          <a:off x="4882472" y="1440568"/>
          <a:ext cx="3809478" cy="2651760"/>
        </p:xfrm>
        <a:graphic>
          <a:graphicData uri="http://schemas.openxmlformats.org/drawingml/2006/table">
            <a:tbl>
              <a:tblPr/>
              <a:tblGrid>
                <a:gridCol w="2750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77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Table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1: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Economic Impact of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Utah's Defense Sector, 2015 </a:t>
                      </a:r>
                    </a:p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Myriad Pro" panose="020B0503030403020204" pitchFamily="34" charset="0"/>
                        </a:rPr>
                        <a:t>(Millions of Dollars)</a:t>
                      </a:r>
                    </a:p>
                    <a:p>
                      <a:pPr algn="l" fontAlgn="t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Category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Impact</a:t>
                      </a: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Jobs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109,021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Earnings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6,384.3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Gross Domestic Product</a:t>
                      </a:r>
                    </a:p>
                  </a:txBody>
                  <a:tcPr marL="27432" marR="27432" marT="0" marB="0" anchor="b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9,212.7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 marL="27432" marR="27432" marT="0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Source: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Gardner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Policy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Institute analysis, REMI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PI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+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27432" marR="27432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7123" y="6066078"/>
            <a:ext cx="703384" cy="656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20091</TotalTime>
  <Words>2248</Words>
  <Application>Microsoft Office PowerPoint</Application>
  <PresentationFormat>On-screen Show (4:3)</PresentationFormat>
  <Paragraphs>437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Myriad Pro</vt:lpstr>
      <vt:lpstr>Office Theme</vt:lpstr>
      <vt:lpstr>PowerPoint Presentation</vt:lpstr>
      <vt:lpstr>Outline</vt:lpstr>
      <vt:lpstr>Measuring Economic Impacts  </vt:lpstr>
      <vt:lpstr>Measuring Economic Impacts  </vt:lpstr>
      <vt:lpstr>Measuring Economic Impacts  </vt:lpstr>
      <vt:lpstr>Measuring Economic Impacts  </vt:lpstr>
      <vt:lpstr>Data Collection and Analysis</vt:lpstr>
      <vt:lpstr>Economic Impact Results</vt:lpstr>
      <vt:lpstr>Combined Economic Impact of Defense in Utah: 109,000 jobs and $9.2 billion in economic activity</vt:lpstr>
      <vt:lpstr>Hill Air Force Base supported over 47,000 jobs and about $4.6 billion in GDP for Utah in 2015.</vt:lpstr>
      <vt:lpstr>Utah Veterans</vt:lpstr>
      <vt:lpstr>Defense Contracts and Grants in Utah</vt:lpstr>
      <vt:lpstr>Top 10 Defense Contractors</vt:lpstr>
      <vt:lpstr>Fiscal Impact Results</vt:lpstr>
      <vt:lpstr>Fiscal Impacts: The defense sector directly and indirectly generated $146.3 million in net state revenue.</vt:lpstr>
      <vt:lpstr>Components of $146.3 Million in Net State Revenue from the Defense Sector in 2015</vt:lpstr>
      <vt:lpstr>Historical Trends in Federal Defense Employment</vt:lpstr>
      <vt:lpstr>Defense employment has been fairly stable in Utah for 15 years, with a slight decline in military personnel and a somewhat larger increase in civilian defense jobs.</vt:lpstr>
      <vt:lpstr>Utah’s non-defense employment has grown faster than its defense employment.</vt:lpstr>
      <vt:lpstr>Economic Impact of Hill Air Force Base through 2040: Forecast and Simulation</vt:lpstr>
      <vt:lpstr>Statewide Losses Without Hill AFB</vt:lpstr>
      <vt:lpstr>Statewide employment without Hill AFB: more than 35,000 jobs in 2023 and 28,000 jobs in 2040.</vt:lpstr>
      <vt:lpstr>Losses in Davis County Without Hill AFB</vt:lpstr>
      <vt:lpstr>Davis County employment without Hill AFB: 20,000 jobs in 2023, 19,000 jobs in 2040</vt:lpstr>
      <vt:lpstr>For the report PDF and to contact researchers…</vt:lpstr>
      <vt:lpstr>PowerPoint Presentation</vt:lpstr>
      <vt:lpstr>Additional Slides  Details on direct, indirect and induced economic impacts for each defense component, similar to the slide for Hill AFB with Table 2.</vt:lpstr>
      <vt:lpstr>Dugway Proving Ground supported nearly  2,500 jobs and $225 million in GDP for Utah.</vt:lpstr>
      <vt:lpstr>Tooele Army Depot supported 1,100 jobs and $114 million in GDP for Utah in 2015.</vt:lpstr>
      <vt:lpstr>The Utah National Guard supported over 13,000 jobs and $840 million in GDP for Utah in 2015.</vt:lpstr>
      <vt:lpstr>Reserves, recruiting, and ROTC supported over 6,700 jobs and $340 million in GDP for Utah in 2015.</vt:lpstr>
      <vt:lpstr>Federal spending for veterans in Utah supported 24,000 jobs and $1.9 billion in GDP for Utah in 2015.</vt:lpstr>
      <vt:lpstr>Additional contracts and grants supported 13,600 jobs and $1.2 billion in GDP for Utah in 2015.</vt:lpstr>
    </vt:vector>
  </TitlesOfParts>
  <Company>David Eccles School of Bsuiness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for Outcomes</dc:title>
  <dc:creator>Juliette Marie Tennert</dc:creator>
  <cp:lastModifiedBy>Levi Pace</cp:lastModifiedBy>
  <cp:revision>291</cp:revision>
  <cp:lastPrinted>2017-06-07T12:22:46Z</cp:lastPrinted>
  <dcterms:created xsi:type="dcterms:W3CDTF">2015-09-25T21:43:21Z</dcterms:created>
  <dcterms:modified xsi:type="dcterms:W3CDTF">2017-06-07T16:59:49Z</dcterms:modified>
</cp:coreProperties>
</file>