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0" r:id="rId2"/>
    <p:sldId id="327" r:id="rId3"/>
    <p:sldId id="336" r:id="rId4"/>
    <p:sldId id="285" r:id="rId5"/>
    <p:sldId id="320" r:id="rId6"/>
    <p:sldId id="306" r:id="rId7"/>
    <p:sldId id="307" r:id="rId8"/>
    <p:sldId id="308" r:id="rId9"/>
    <p:sldId id="329" r:id="rId10"/>
    <p:sldId id="310" r:id="rId11"/>
    <p:sldId id="328" r:id="rId12"/>
    <p:sldId id="312" r:id="rId13"/>
    <p:sldId id="323" r:id="rId14"/>
    <p:sldId id="326" r:id="rId15"/>
    <p:sldId id="314" r:id="rId16"/>
    <p:sldId id="337" r:id="rId17"/>
    <p:sldId id="333" r:id="rId18"/>
    <p:sldId id="334" r:id="rId19"/>
    <p:sldId id="335" r:id="rId20"/>
    <p:sldId id="331" r:id="rId21"/>
    <p:sldId id="332" r:id="rId22"/>
    <p:sldId id="3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4B2"/>
    <a:srgbClr val="FFCC66"/>
    <a:srgbClr val="ABA89E"/>
    <a:srgbClr val="808080"/>
    <a:srgbClr val="C3122E"/>
    <a:srgbClr val="7A0000"/>
    <a:srgbClr val="CC0000"/>
    <a:srgbClr val="820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899" autoAdjust="0"/>
  </p:normalViewPr>
  <p:slideViewPr>
    <p:cSldViewPr snapToGrid="0">
      <p:cViewPr varScale="1">
        <p:scale>
          <a:sx n="109" d="100"/>
          <a:sy n="109" d="100"/>
        </p:scale>
        <p:origin x="1596" y="10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business.utah.edu\shares\DemographyUTAH\03_Projections\Review%20Materials\Output%20Review%20Materials\Materials%20for%20Distribution\Summary%20Document%2020170626%20V3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- 2015</c:v>
                </c:pt>
              </c:strCache>
            </c:strRef>
          </c:tx>
          <c:spPr>
            <a:solidFill>
              <a:srgbClr val="ABA89E"/>
            </a:solidFill>
            <a:ln w="3175">
              <a:noFill/>
            </a:ln>
          </c:spPr>
          <c:invertIfNegative val="0"/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Sheet1!$B$2:$B$102</c:f>
              <c:numCache>
                <c:formatCode>_(* #,##0_);_(* \(#,##0\);_(* "-"??_);_(@_)</c:formatCode>
                <c:ptCount val="101"/>
                <c:pt idx="0">
                  <c:v>24923.533482056999</c:v>
                </c:pt>
                <c:pt idx="1">
                  <c:v>24695.234525164</c:v>
                </c:pt>
                <c:pt idx="2">
                  <c:v>25073.558635522</c:v>
                </c:pt>
                <c:pt idx="3">
                  <c:v>24354.516963360002</c:v>
                </c:pt>
                <c:pt idx="4">
                  <c:v>25082.328608175001</c:v>
                </c:pt>
                <c:pt idx="5">
                  <c:v>25775.009548851998</c:v>
                </c:pt>
                <c:pt idx="6">
                  <c:v>25947.008481548</c:v>
                </c:pt>
                <c:pt idx="7">
                  <c:v>26094.453837318</c:v>
                </c:pt>
                <c:pt idx="8">
                  <c:v>25891.566892282</c:v>
                </c:pt>
                <c:pt idx="9">
                  <c:v>25605.984025704998</c:v>
                </c:pt>
                <c:pt idx="10">
                  <c:v>25561.689732080002</c:v>
                </c:pt>
                <c:pt idx="11">
                  <c:v>25338.845943102999</c:v>
                </c:pt>
                <c:pt idx="12">
                  <c:v>25099.681912577998</c:v>
                </c:pt>
                <c:pt idx="13">
                  <c:v>24524.927698099</c:v>
                </c:pt>
                <c:pt idx="14">
                  <c:v>24466.514651911999</c:v>
                </c:pt>
                <c:pt idx="15">
                  <c:v>24244.904712727999</c:v>
                </c:pt>
                <c:pt idx="16">
                  <c:v>23684.928361836999</c:v>
                </c:pt>
                <c:pt idx="17">
                  <c:v>22910.850973265002</c:v>
                </c:pt>
                <c:pt idx="18">
                  <c:v>22472.785317624999</c:v>
                </c:pt>
                <c:pt idx="19">
                  <c:v>19140.671633386999</c:v>
                </c:pt>
                <c:pt idx="20">
                  <c:v>19999.654872093</c:v>
                </c:pt>
                <c:pt idx="21">
                  <c:v>20926.891240326</c:v>
                </c:pt>
                <c:pt idx="22">
                  <c:v>21582.049916928001</c:v>
                </c:pt>
                <c:pt idx="23">
                  <c:v>22974.255410704001</c:v>
                </c:pt>
                <c:pt idx="24">
                  <c:v>24630.928678267999</c:v>
                </c:pt>
                <c:pt idx="25">
                  <c:v>24580.799976871</c:v>
                </c:pt>
                <c:pt idx="26">
                  <c:v>24532.555175133999</c:v>
                </c:pt>
                <c:pt idx="27">
                  <c:v>23455.948690739999</c:v>
                </c:pt>
                <c:pt idx="28">
                  <c:v>23139.412973387</c:v>
                </c:pt>
                <c:pt idx="29">
                  <c:v>23172.055480005001</c:v>
                </c:pt>
                <c:pt idx="30">
                  <c:v>22860.966538984001</c:v>
                </c:pt>
                <c:pt idx="31">
                  <c:v>22450.104285048001</c:v>
                </c:pt>
                <c:pt idx="32">
                  <c:v>22774.970778409999</c:v>
                </c:pt>
                <c:pt idx="33">
                  <c:v>22978.024743373</c:v>
                </c:pt>
                <c:pt idx="34">
                  <c:v>22996.249639686001</c:v>
                </c:pt>
                <c:pt idx="35">
                  <c:v>23085.392703259</c:v>
                </c:pt>
                <c:pt idx="36">
                  <c:v>22049.384638067</c:v>
                </c:pt>
                <c:pt idx="37">
                  <c:v>21796.655783624999</c:v>
                </c:pt>
                <c:pt idx="38">
                  <c:v>20971.64145069</c:v>
                </c:pt>
                <c:pt idx="39">
                  <c:v>19751.963371122001</c:v>
                </c:pt>
                <c:pt idx="40">
                  <c:v>18874.353021432002</c:v>
                </c:pt>
                <c:pt idx="41">
                  <c:v>17845.637787812</c:v>
                </c:pt>
                <c:pt idx="42">
                  <c:v>17223.5124727</c:v>
                </c:pt>
                <c:pt idx="43">
                  <c:v>16997.510747788001</c:v>
                </c:pt>
                <c:pt idx="44">
                  <c:v>17120.389808271</c:v>
                </c:pt>
                <c:pt idx="45">
                  <c:v>16666.042169094999</c:v>
                </c:pt>
                <c:pt idx="46">
                  <c:v>15667.700756176</c:v>
                </c:pt>
                <c:pt idx="47">
                  <c:v>14788.874754764</c:v>
                </c:pt>
                <c:pt idx="48">
                  <c:v>14457.064811373</c:v>
                </c:pt>
                <c:pt idx="49">
                  <c:v>14175.939829261</c:v>
                </c:pt>
                <c:pt idx="50">
                  <c:v>14602.398155284</c:v>
                </c:pt>
                <c:pt idx="51">
                  <c:v>15048.897739844</c:v>
                </c:pt>
                <c:pt idx="52">
                  <c:v>15492.38860043</c:v>
                </c:pt>
                <c:pt idx="53">
                  <c:v>15551.07216849</c:v>
                </c:pt>
                <c:pt idx="54">
                  <c:v>15761.992700473</c:v>
                </c:pt>
                <c:pt idx="55">
                  <c:v>15794.502048693001</c:v>
                </c:pt>
                <c:pt idx="56">
                  <c:v>15461.157617475999</c:v>
                </c:pt>
                <c:pt idx="57">
                  <c:v>15351.927421659</c:v>
                </c:pt>
                <c:pt idx="58">
                  <c:v>15089.057431726</c:v>
                </c:pt>
                <c:pt idx="59">
                  <c:v>14808.656997438</c:v>
                </c:pt>
                <c:pt idx="60">
                  <c:v>14505.682809751999</c:v>
                </c:pt>
                <c:pt idx="61">
                  <c:v>14067.234982538001</c:v>
                </c:pt>
                <c:pt idx="62">
                  <c:v>13651.077321532</c:v>
                </c:pt>
                <c:pt idx="63">
                  <c:v>12977.809610156</c:v>
                </c:pt>
                <c:pt idx="64">
                  <c:v>12292.152393512</c:v>
                </c:pt>
                <c:pt idx="65">
                  <c:v>11851.786036295</c:v>
                </c:pt>
                <c:pt idx="66">
                  <c:v>11409.179338803</c:v>
                </c:pt>
                <c:pt idx="67">
                  <c:v>11219.332592956</c:v>
                </c:pt>
                <c:pt idx="68">
                  <c:v>10825.697267105001</c:v>
                </c:pt>
                <c:pt idx="69">
                  <c:v>8842.7539614319994</c:v>
                </c:pt>
                <c:pt idx="70">
                  <c:v>8371.9237151649995</c:v>
                </c:pt>
                <c:pt idx="71">
                  <c:v>8594.9290387420006</c:v>
                </c:pt>
                <c:pt idx="72">
                  <c:v>8279.7764593100001</c:v>
                </c:pt>
                <c:pt idx="73">
                  <c:v>7344.3217621550002</c:v>
                </c:pt>
                <c:pt idx="74">
                  <c:v>6737.033075759</c:v>
                </c:pt>
                <c:pt idx="75">
                  <c:v>6320.6960207120001</c:v>
                </c:pt>
                <c:pt idx="76">
                  <c:v>5858.0421456710001</c:v>
                </c:pt>
                <c:pt idx="77">
                  <c:v>5561.2161178449996</c:v>
                </c:pt>
                <c:pt idx="78">
                  <c:v>5263.3173549319999</c:v>
                </c:pt>
                <c:pt idx="79">
                  <c:v>5008.2550579070003</c:v>
                </c:pt>
                <c:pt idx="80">
                  <c:v>4763.7102775699996</c:v>
                </c:pt>
                <c:pt idx="81">
                  <c:v>4282.8870750449996</c:v>
                </c:pt>
                <c:pt idx="82">
                  <c:v>4047.079231873</c:v>
                </c:pt>
                <c:pt idx="83">
                  <c:v>3758.2358104989999</c:v>
                </c:pt>
                <c:pt idx="84">
                  <c:v>3546.983701569</c:v>
                </c:pt>
                <c:pt idx="85">
                  <c:v>3318.8318920460001</c:v>
                </c:pt>
                <c:pt idx="86">
                  <c:v>3028.9927974100001</c:v>
                </c:pt>
                <c:pt idx="87">
                  <c:v>2690.3649683069998</c:v>
                </c:pt>
                <c:pt idx="88">
                  <c:v>2464.162229477</c:v>
                </c:pt>
                <c:pt idx="89">
                  <c:v>2169.7189694610001</c:v>
                </c:pt>
                <c:pt idx="90">
                  <c:v>1958.298716258</c:v>
                </c:pt>
                <c:pt idx="91">
                  <c:v>1685.4012027430001</c:v>
                </c:pt>
                <c:pt idx="92">
                  <c:v>1360.997909312</c:v>
                </c:pt>
                <c:pt idx="93">
                  <c:v>1146.6066731339999</c:v>
                </c:pt>
                <c:pt idx="94">
                  <c:v>912.12032433800005</c:v>
                </c:pt>
                <c:pt idx="95">
                  <c:v>689.68390723799996</c:v>
                </c:pt>
                <c:pt idx="96">
                  <c:v>513.57270495800003</c:v>
                </c:pt>
                <c:pt idx="97">
                  <c:v>382.41198355799997</c:v>
                </c:pt>
                <c:pt idx="98">
                  <c:v>267.42552296700001</c:v>
                </c:pt>
                <c:pt idx="99">
                  <c:v>179.947303592</c:v>
                </c:pt>
                <c:pt idx="100">
                  <c:v>280.47769467400002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4B-4A1D-ADCC-824FE9497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- 2015</c:v>
                </c:pt>
              </c:strCache>
            </c:strRef>
          </c:tx>
          <c:spPr>
            <a:solidFill>
              <a:srgbClr val="CC0000"/>
            </a:solidFill>
            <a:ln w="3175">
              <a:solidFill>
                <a:srgbClr val="CC0000"/>
              </a:solidFill>
            </a:ln>
          </c:spPr>
          <c:invertIfNegative val="0"/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-26165.094457667001</c:v>
                </c:pt>
                <c:pt idx="1">
                  <c:v>-25887.962946546999</c:v>
                </c:pt>
                <c:pt idx="2">
                  <c:v>-26286.933917440001</c:v>
                </c:pt>
                <c:pt idx="3">
                  <c:v>-25533.616942786</c:v>
                </c:pt>
                <c:pt idx="4">
                  <c:v>-26294.764438576</c:v>
                </c:pt>
                <c:pt idx="5">
                  <c:v>-27012.501235472999</c:v>
                </c:pt>
                <c:pt idx="6">
                  <c:v>-27078.423936936</c:v>
                </c:pt>
                <c:pt idx="7">
                  <c:v>-27402.145084309999</c:v>
                </c:pt>
                <c:pt idx="8">
                  <c:v>-27703.197202031999</c:v>
                </c:pt>
                <c:pt idx="9">
                  <c:v>-27159.716029398001</c:v>
                </c:pt>
                <c:pt idx="10">
                  <c:v>-26840.528147771998</c:v>
                </c:pt>
                <c:pt idx="11">
                  <c:v>-26466.623230288002</c:v>
                </c:pt>
                <c:pt idx="12">
                  <c:v>-26268.045379821</c:v>
                </c:pt>
                <c:pt idx="13">
                  <c:v>-25706.294851049999</c:v>
                </c:pt>
                <c:pt idx="14">
                  <c:v>-25554.728471711998</c:v>
                </c:pt>
                <c:pt idx="15">
                  <c:v>-25613.442438553</c:v>
                </c:pt>
                <c:pt idx="16">
                  <c:v>-24762.125964669001</c:v>
                </c:pt>
                <c:pt idx="17">
                  <c:v>-24259.511728623002</c:v>
                </c:pt>
                <c:pt idx="18">
                  <c:v>-18652.493501296001</c:v>
                </c:pt>
                <c:pt idx="19">
                  <c:v>-17780.297567998001</c:v>
                </c:pt>
                <c:pt idx="20">
                  <c:v>-19787.208246251001</c:v>
                </c:pt>
                <c:pt idx="21">
                  <c:v>-21539.708187767999</c:v>
                </c:pt>
                <c:pt idx="22">
                  <c:v>-22907.349228154999</c:v>
                </c:pt>
                <c:pt idx="23">
                  <c:v>-23779.507186473002</c:v>
                </c:pt>
                <c:pt idx="24">
                  <c:v>-26759.443739064998</c:v>
                </c:pt>
                <c:pt idx="25">
                  <c:v>-25389.348994749998</c:v>
                </c:pt>
                <c:pt idx="26">
                  <c:v>-23803.375034502002</c:v>
                </c:pt>
                <c:pt idx="27">
                  <c:v>-24448.367009833</c:v>
                </c:pt>
                <c:pt idx="28">
                  <c:v>-25002.829081731001</c:v>
                </c:pt>
                <c:pt idx="29">
                  <c:v>-25270.732298026</c:v>
                </c:pt>
                <c:pt idx="30">
                  <c:v>-25109.049501195001</c:v>
                </c:pt>
                <c:pt idx="31">
                  <c:v>-24064.175038581001</c:v>
                </c:pt>
                <c:pt idx="32">
                  <c:v>-24193.514654925999</c:v>
                </c:pt>
                <c:pt idx="33">
                  <c:v>-23983.441817596002</c:v>
                </c:pt>
                <c:pt idx="34">
                  <c:v>-23879.442290142</c:v>
                </c:pt>
                <c:pt idx="35">
                  <c:v>-23871.613706971999</c:v>
                </c:pt>
                <c:pt idx="36">
                  <c:v>-23049.555706993</c:v>
                </c:pt>
                <c:pt idx="37">
                  <c:v>-22665.856504752999</c:v>
                </c:pt>
                <c:pt idx="38">
                  <c:v>-21877.295007689001</c:v>
                </c:pt>
                <c:pt idx="39">
                  <c:v>-20628.973718925001</c:v>
                </c:pt>
                <c:pt idx="40">
                  <c:v>-19575.549620450998</c:v>
                </c:pt>
                <c:pt idx="41">
                  <c:v>-18356.828801594998</c:v>
                </c:pt>
                <c:pt idx="42">
                  <c:v>-17671.946556643001</c:v>
                </c:pt>
                <c:pt idx="43">
                  <c:v>-17608.150513052002</c:v>
                </c:pt>
                <c:pt idx="44">
                  <c:v>-17772.251458215</c:v>
                </c:pt>
                <c:pt idx="45">
                  <c:v>-17441.25780485</c:v>
                </c:pt>
                <c:pt idx="46">
                  <c:v>-16041.616440988</c:v>
                </c:pt>
                <c:pt idx="47">
                  <c:v>-15400.581771347999</c:v>
                </c:pt>
                <c:pt idx="48">
                  <c:v>-15088.348627201</c:v>
                </c:pt>
                <c:pt idx="49">
                  <c:v>-14594.262975442</c:v>
                </c:pt>
                <c:pt idx="50">
                  <c:v>-14850.774813787</c:v>
                </c:pt>
                <c:pt idx="51">
                  <c:v>-15046.356184897</c:v>
                </c:pt>
                <c:pt idx="52">
                  <c:v>-15392.463543158001</c:v>
                </c:pt>
                <c:pt idx="53">
                  <c:v>-15511.274374326</c:v>
                </c:pt>
                <c:pt idx="54">
                  <c:v>-15457.897429142</c:v>
                </c:pt>
                <c:pt idx="55">
                  <c:v>-15557.343654965</c:v>
                </c:pt>
                <c:pt idx="56">
                  <c:v>-15025.939916698</c:v>
                </c:pt>
                <c:pt idx="57">
                  <c:v>-14990.327172515001</c:v>
                </c:pt>
                <c:pt idx="58">
                  <c:v>-14804.828860922</c:v>
                </c:pt>
                <c:pt idx="59">
                  <c:v>-14423.471354722</c:v>
                </c:pt>
                <c:pt idx="60">
                  <c:v>-14156.443123798001</c:v>
                </c:pt>
                <c:pt idx="61">
                  <c:v>-13704.38321367</c:v>
                </c:pt>
                <c:pt idx="62">
                  <c:v>-13163.103826160999</c:v>
                </c:pt>
                <c:pt idx="63">
                  <c:v>-12474.329563862</c:v>
                </c:pt>
                <c:pt idx="64">
                  <c:v>-11710.084424429</c:v>
                </c:pt>
                <c:pt idx="65">
                  <c:v>-11160.943901969</c:v>
                </c:pt>
                <c:pt idx="66">
                  <c:v>-10776.439328848001</c:v>
                </c:pt>
                <c:pt idx="67">
                  <c:v>-10612.799931039999</c:v>
                </c:pt>
                <c:pt idx="68">
                  <c:v>-10126.308497201</c:v>
                </c:pt>
                <c:pt idx="69">
                  <c:v>-8129.567643243</c:v>
                </c:pt>
                <c:pt idx="70">
                  <c:v>-7497.937621567</c:v>
                </c:pt>
                <c:pt idx="71">
                  <c:v>-7616.7744626760004</c:v>
                </c:pt>
                <c:pt idx="72">
                  <c:v>-7328.7939029010004</c:v>
                </c:pt>
                <c:pt idx="73">
                  <c:v>-6532.4645795699998</c:v>
                </c:pt>
                <c:pt idx="74">
                  <c:v>-5844.8502862510004</c:v>
                </c:pt>
                <c:pt idx="75">
                  <c:v>-5391.881670793</c:v>
                </c:pt>
                <c:pt idx="76">
                  <c:v>-5111.9466773180002</c:v>
                </c:pt>
                <c:pt idx="77">
                  <c:v>-4792.8105221599999</c:v>
                </c:pt>
                <c:pt idx="78">
                  <c:v>-4360.6499173680004</c:v>
                </c:pt>
                <c:pt idx="79">
                  <c:v>-4099.9453281759997</c:v>
                </c:pt>
                <c:pt idx="80">
                  <c:v>-3853.6827598539999</c:v>
                </c:pt>
                <c:pt idx="81">
                  <c:v>-3459.944122416</c:v>
                </c:pt>
                <c:pt idx="82">
                  <c:v>-3140.3025507759999</c:v>
                </c:pt>
                <c:pt idx="83">
                  <c:v>-2944.0130409120002</c:v>
                </c:pt>
                <c:pt idx="84">
                  <c:v>-2752.5606959910001</c:v>
                </c:pt>
                <c:pt idx="85">
                  <c:v>-2455.9618428369999</c:v>
                </c:pt>
                <c:pt idx="86">
                  <c:v>-2201.3885781089998</c:v>
                </c:pt>
                <c:pt idx="87">
                  <c:v>-1947.815361446</c:v>
                </c:pt>
                <c:pt idx="88">
                  <c:v>-1659.707940927</c:v>
                </c:pt>
                <c:pt idx="89">
                  <c:v>-1465.639925682</c:v>
                </c:pt>
                <c:pt idx="90">
                  <c:v>-1182.481431578</c:v>
                </c:pt>
                <c:pt idx="91">
                  <c:v>-981.50343765800005</c:v>
                </c:pt>
                <c:pt idx="92">
                  <c:v>-762.53483710199998</c:v>
                </c:pt>
                <c:pt idx="93">
                  <c:v>-621.59349098500002</c:v>
                </c:pt>
                <c:pt idx="94">
                  <c:v>-488.30013759000002</c:v>
                </c:pt>
                <c:pt idx="95">
                  <c:v>-349.68132094999999</c:v>
                </c:pt>
                <c:pt idx="96">
                  <c:v>-239.852505812</c:v>
                </c:pt>
                <c:pt idx="97">
                  <c:v>-173.22382088500001</c:v>
                </c:pt>
                <c:pt idx="98">
                  <c:v>-110.88259434699999</c:v>
                </c:pt>
                <c:pt idx="99">
                  <c:v>-69.672397752999998</c:v>
                </c:pt>
                <c:pt idx="100">
                  <c:v>-91.841448924999995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4B-4A1D-ADCC-824FE9497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2285168"/>
        <c:axId val="232282816"/>
      </c:barChart>
      <c:catAx>
        <c:axId val="232285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one"/>
        <c:spPr>
          <a:ln>
            <a:solidFill>
              <a:srgbClr val="C8C6BF"/>
            </a:solidFill>
          </a:ln>
        </c:spPr>
        <c:crossAx val="232282816"/>
        <c:crosses val="autoZero"/>
        <c:auto val="1"/>
        <c:lblAlgn val="ctr"/>
        <c:lblOffset val="100"/>
        <c:noMultiLvlLbl val="0"/>
      </c:catAx>
      <c:valAx>
        <c:axId val="232282816"/>
        <c:scaling>
          <c:orientation val="minMax"/>
          <c:max val="40000"/>
        </c:scaling>
        <c:delete val="1"/>
        <c:axPos val="b"/>
        <c:numFmt formatCode="#,##0;[Black]#,##0" sourceLinked="0"/>
        <c:majorTickMark val="out"/>
        <c:minorTickMark val="none"/>
        <c:tickLblPos val="none"/>
        <c:crossAx val="23228516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3.9263279892402539E-2"/>
          <c:y val="0"/>
          <c:w val="0.88430007978793135"/>
          <c:h val="9.0250524746976077E-2"/>
        </c:manualLayout>
      </c:layout>
      <c:overlay val="1"/>
      <c:txPr>
        <a:bodyPr/>
        <a:lstStyle/>
        <a:p>
          <a:pPr>
            <a:defRPr>
              <a:latin typeface="Calibri (body)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>
          <a:latin typeface="Myriad Pro" panose="020B050303040302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0-4</c:v>
                </c:pt>
              </c:strCache>
            </c:strRef>
          </c:tx>
          <c:spPr>
            <a:solidFill>
              <a:srgbClr val="C3122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8.4839266616371728E-2</c:v>
                </c:pt>
                <c:pt idx="1">
                  <c:v>7.9218428534556198E-2</c:v>
                </c:pt>
                <c:pt idx="2">
                  <c:v>7.7796425827941787E-2</c:v>
                </c:pt>
                <c:pt idx="3">
                  <c:v>7.3075224005312231E-2</c:v>
                </c:pt>
                <c:pt idx="4">
                  <c:v>7.0397371103938525E-2</c:v>
                </c:pt>
                <c:pt idx="5">
                  <c:v>7.0170050457722136E-2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B-4FB8-B6D9-1113919A5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5-17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0.22251711229413215</c:v>
                </c:pt>
                <c:pt idx="1">
                  <c:v>0.19867306514185726</c:v>
                </c:pt>
                <c:pt idx="2">
                  <c:v>0.18644487985816038</c:v>
                </c:pt>
                <c:pt idx="3">
                  <c:v>0.18413914629505815</c:v>
                </c:pt>
                <c:pt idx="4">
                  <c:v>0.17598753452864335</c:v>
                </c:pt>
                <c:pt idx="5">
                  <c:v>0.17102770921732219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B-4FB8-B6D9-1113919A59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0.1010652081783126</c:v>
                </c:pt>
                <c:pt idx="1">
                  <c:v>0.10403027422521278</c:v>
                </c:pt>
                <c:pt idx="2">
                  <c:v>9.1752808543643635E-2</c:v>
                </c:pt>
                <c:pt idx="3">
                  <c:v>8.887414653259261E-2</c:v>
                </c:pt>
                <c:pt idx="4">
                  <c:v>8.9882962576303557E-2</c:v>
                </c:pt>
                <c:pt idx="5">
                  <c:v>8.5733458629807816E-2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2B-4FB8-B6D9-1113919A59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25-64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0.48973265438320035</c:v>
                </c:pt>
                <c:pt idx="1">
                  <c:v>0.48318095527483323</c:v>
                </c:pt>
                <c:pt idx="2">
                  <c:v>0.49351128585070198</c:v>
                </c:pt>
                <c:pt idx="3">
                  <c:v>0.48524844641750098</c:v>
                </c:pt>
                <c:pt idx="4">
                  <c:v>0.47331847086371803</c:v>
                </c:pt>
                <c:pt idx="5">
                  <c:v>0.47045102033878133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2B-4FB8-B6D9-1113919A595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65-84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8.9217798570855489E-2</c:v>
                </c:pt>
                <c:pt idx="1">
                  <c:v>0.12002589199388834</c:v>
                </c:pt>
                <c:pt idx="2">
                  <c:v>0.12790614645619117</c:v>
                </c:pt>
                <c:pt idx="3">
                  <c:v>0.13686272835186333</c:v>
                </c:pt>
                <c:pt idx="4">
                  <c:v>0.15726392727324898</c:v>
                </c:pt>
                <c:pt idx="5">
                  <c:v>0.16253733957643521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2B-4FB8-B6D9-1113919A595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85+</c:v>
                </c:pt>
              </c:strCache>
            </c:strRef>
          </c:tx>
          <c:spPr>
            <a:solidFill>
              <a:srgbClr val="E6E4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strCache>
            </c:strRef>
          </c:cat>
          <c:val>
            <c:numRef>
              <c:f>Sheet1!$G$2:$G$7</c:f>
              <c:numCache>
                <c:formatCode>0.00%</c:formatCode>
                <c:ptCount val="6"/>
                <c:pt idx="0">
                  <c:v>1.2627959957127564E-2</c:v>
                </c:pt>
                <c:pt idx="1">
                  <c:v>1.4871384829652168E-2</c:v>
                </c:pt>
                <c:pt idx="2">
                  <c:v>2.2588453463361059E-2</c:v>
                </c:pt>
                <c:pt idx="3">
                  <c:v>3.1800308397672533E-2</c:v>
                </c:pt>
                <c:pt idx="4">
                  <c:v>3.3149733654147653E-2</c:v>
                </c:pt>
                <c:pt idx="5">
                  <c:v>4.0080421779931298E-2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2B-4FB8-B6D9-1113919A5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242959168"/>
        <c:axId val="242965048"/>
      </c:barChart>
      <c:catAx>
        <c:axId val="2429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5048"/>
        <c:crosses val="autoZero"/>
        <c:auto val="1"/>
        <c:lblAlgn val="ctr"/>
        <c:lblOffset val="100"/>
        <c:noMultiLvlLbl val="0"/>
      </c:catAx>
      <c:valAx>
        <c:axId val="24296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'Age Comp. of Pop'!$B$18</c:f>
              <c:strCache>
                <c:ptCount val="1"/>
                <c:pt idx="0">
                  <c:v>Young Age Dependency Ratio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3.6985673439219142E-3"/>
                </c:manualLayout>
              </c:layout>
              <c:tx>
                <c:rich>
                  <a:bodyPr/>
                  <a:lstStyle/>
                  <a:p>
                    <a:fld id="{0A5850C0-6067-47EE-96F5-4BBD101A8BD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AA-45A6-ADCD-E0801545AD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4667C58-7E0B-4355-80E5-392AA9FEDEA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AA-45A6-ADCD-E0801545AD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95B5C62-C87A-4DB4-9BB2-FC1363E4ABD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AA-45A6-ADCD-E0801545AD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Comp. of Pop'!$C$16:$H$16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'Age Comp. of Pop'!$C$18:$H$18</c:f>
              <c:numCache>
                <c:formatCode>General</c:formatCode>
                <c:ptCount val="6"/>
                <c:pt idx="0">
                  <c:v>52.023949000000002</c:v>
                </c:pt>
                <c:pt idx="1">
                  <c:v>47.3239406</c:v>
                </c:pt>
                <c:pt idx="2">
                  <c:v>45.1490717</c:v>
                </c:pt>
                <c:pt idx="3">
                  <c:v>44.801297400000003</c:v>
                </c:pt>
                <c:pt idx="4">
                  <c:v>43.747208499999999</c:v>
                </c:pt>
                <c:pt idx="5">
                  <c:v>43.366503200000004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AA-45A6-ADCD-E0801545AD40}"/>
            </c:ext>
          </c:extLst>
        </c:ser>
        <c:ser>
          <c:idx val="2"/>
          <c:order val="1"/>
          <c:tx>
            <c:strRef>
              <c:f>'Age Comp. of Pop'!$B$19</c:f>
              <c:strCache>
                <c:ptCount val="1"/>
                <c:pt idx="0">
                  <c:v>Retirement Age Dependency Ratio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Comp. of Pop'!$C$16:$H$16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'Age Comp. of Pop'!$C$19:$H$19</c:f>
              <c:numCache>
                <c:formatCode>General</c:formatCode>
                <c:ptCount val="6"/>
                <c:pt idx="0">
                  <c:v>17.238680899999999</c:v>
                </c:pt>
                <c:pt idx="1">
                  <c:v>22.972530199999998</c:v>
                </c:pt>
                <c:pt idx="2">
                  <c:v>25.713964199999999</c:v>
                </c:pt>
                <c:pt idx="3">
                  <c:v>29.37753</c:v>
                </c:pt>
                <c:pt idx="4">
                  <c:v>33.8091577</c:v>
                </c:pt>
                <c:pt idx="5">
                  <c:v>36.429956099999998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AA-45A6-ADCD-E0801545AD40}"/>
            </c:ext>
          </c:extLst>
        </c:ser>
        <c:ser>
          <c:idx val="0"/>
          <c:order val="2"/>
          <c:tx>
            <c:strRef>
              <c:f>'Age Comp. of Pop'!$B$17</c:f>
              <c:strCache>
                <c:ptCount val="1"/>
                <c:pt idx="0">
                  <c:v>Total Dependency Ratio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Comp. of Pop'!$C$16:$H$16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'Age Comp. of Pop'!$C$17:$H$17</c:f>
              <c:numCache>
                <c:formatCode>General</c:formatCode>
                <c:ptCount val="6"/>
                <c:pt idx="0">
                  <c:v>69.262629900000007</c:v>
                </c:pt>
                <c:pt idx="1">
                  <c:v>70.296470799999994</c:v>
                </c:pt>
                <c:pt idx="2">
                  <c:v>70.8630359</c:v>
                </c:pt>
                <c:pt idx="3">
                  <c:v>74.178827400000003</c:v>
                </c:pt>
                <c:pt idx="4">
                  <c:v>77.556366199999999</c:v>
                </c:pt>
                <c:pt idx="5">
                  <c:v>79.796459300000009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AA-45A6-ADCD-E0801545A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42964264"/>
        <c:axId val="242960344"/>
      </c:barChart>
      <c:catAx>
        <c:axId val="242964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Source: Kem C. Gardner Policy Institute 2015-2065 State and County Projections</a:t>
                </a:r>
              </a:p>
            </c:rich>
          </c:tx>
          <c:layout>
            <c:manualLayout>
              <c:xMode val="edge"/>
              <c:yMode val="edge"/>
              <c:x val="1.0801138545464613E-2"/>
              <c:y val="0.940351116824682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0344"/>
        <c:crosses val="autoZero"/>
        <c:auto val="1"/>
        <c:lblAlgn val="ctr"/>
        <c:lblOffset val="100"/>
        <c:noMultiLvlLbl val="0"/>
      </c:catAx>
      <c:valAx>
        <c:axId val="2429603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5929738514900282"/>
          <c:y val="0.86207265852727266"/>
          <c:w val="0.7811466746291349"/>
          <c:h val="5.6842626814505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Youth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61.310485</c:v>
                </c:pt>
                <c:pt idx="1">
                  <c:v>46.454605999999998</c:v>
                </c:pt>
                <c:pt idx="2">
                  <c:v>41.338189999999997</c:v>
                </c:pt>
                <c:pt idx="3">
                  <c:v>41.515636999999998</c:v>
                </c:pt>
                <c:pt idx="4">
                  <c:v>38.179599000000003</c:v>
                </c:pt>
                <c:pt idx="5">
                  <c:v>36.349015000000001</c:v>
                </c:pt>
                <c:pt idx="6">
                  <c:v>36.490417000000001</c:v>
                </c:pt>
                <c:pt idx="7">
                  <c:v>35.588783999999997</c:v>
                </c:pt>
                <c:pt idx="8">
                  <c:v>34.666991000000003</c:v>
                </c:pt>
                <c:pt idx="9">
                  <c:v>34.829174000000002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8E-4539-832B-40B903F3F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Retirement Age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17.664467999999999</c:v>
                </c:pt>
                <c:pt idx="1">
                  <c:v>18.616410999999999</c:v>
                </c:pt>
                <c:pt idx="2">
                  <c:v>20.304886</c:v>
                </c:pt>
                <c:pt idx="3">
                  <c:v>20.094456999999998</c:v>
                </c:pt>
                <c:pt idx="4">
                  <c:v>20.725062000000001</c:v>
                </c:pt>
                <c:pt idx="5">
                  <c:v>27.676110999999999</c:v>
                </c:pt>
                <c:pt idx="6">
                  <c:v>35.454163000000001</c:v>
                </c:pt>
                <c:pt idx="7">
                  <c:v>37.481906000000002</c:v>
                </c:pt>
                <c:pt idx="8">
                  <c:v>38.185415999999996</c:v>
                </c:pt>
                <c:pt idx="9">
                  <c:v>41.538240000000002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8E-4539-832B-40B903F3F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808080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78.974953999999997</c:v>
                </c:pt>
                <c:pt idx="1">
                  <c:v>65.071016999999998</c:v>
                </c:pt>
                <c:pt idx="2">
                  <c:v>61.643076999999998</c:v>
                </c:pt>
                <c:pt idx="3">
                  <c:v>61.610093999999997</c:v>
                </c:pt>
                <c:pt idx="4">
                  <c:v>58.904661000000004</c:v>
                </c:pt>
                <c:pt idx="5">
                  <c:v>64.025126</c:v>
                </c:pt>
                <c:pt idx="6">
                  <c:v>71.944580000000002</c:v>
                </c:pt>
                <c:pt idx="7">
                  <c:v>73.070689999999999</c:v>
                </c:pt>
                <c:pt idx="8">
                  <c:v>72.852406999999999</c:v>
                </c:pt>
                <c:pt idx="9">
                  <c:v>76.367413999999997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4CC6-A271-FEE351F4BA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2961520"/>
        <c:axId val="242961912"/>
      </c:barChart>
      <c:catAx>
        <c:axId val="24296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808080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1912"/>
        <c:crosses val="autoZero"/>
        <c:auto val="1"/>
        <c:lblAlgn val="ctr"/>
        <c:lblOffset val="100"/>
        <c:noMultiLvlLbl val="0"/>
      </c:catAx>
      <c:valAx>
        <c:axId val="242961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808080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808080"/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808080"/>
          </a:solidFill>
          <a:latin typeface="Calibri (body)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Youth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75.977571510000004</c:v>
                </c:pt>
                <c:pt idx="1">
                  <c:v>66.53899412599543</c:v>
                </c:pt>
                <c:pt idx="2">
                  <c:v>66.431238960000002</c:v>
                </c:pt>
                <c:pt idx="3">
                  <c:v>54.272119519999997</c:v>
                </c:pt>
                <c:pt idx="4">
                  <c:v>52.9757319</c:v>
                </c:pt>
                <c:pt idx="5">
                  <c:v>49.867231400000001</c:v>
                </c:pt>
                <c:pt idx="6">
                  <c:v>45.556912799999999</c:v>
                </c:pt>
                <c:pt idx="7">
                  <c:v>44.861406700000003</c:v>
                </c:pt>
                <c:pt idx="8">
                  <c:v>44.3560692</c:v>
                </c:pt>
                <c:pt idx="9">
                  <c:v>43.286287999999999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8E-4539-832B-40B903F3F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Retirement Age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13.90325923</c:v>
                </c:pt>
                <c:pt idx="1">
                  <c:v>13.455511314357802</c:v>
                </c:pt>
                <c:pt idx="2">
                  <c:v>15.83656888</c:v>
                </c:pt>
                <c:pt idx="3">
                  <c:v>14.364519059999999</c:v>
                </c:pt>
                <c:pt idx="4">
                  <c:v>15.175059799999998</c:v>
                </c:pt>
                <c:pt idx="5">
                  <c:v>19.9947713</c:v>
                </c:pt>
                <c:pt idx="6">
                  <c:v>24.720900400000001</c:v>
                </c:pt>
                <c:pt idx="7">
                  <c:v>27.012368299999999</c:v>
                </c:pt>
                <c:pt idx="8">
                  <c:v>31.703315399999997</c:v>
                </c:pt>
                <c:pt idx="9">
                  <c:v>35.057902800000001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8E-4539-832B-40B903F3F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89.880830739999993</c:v>
                </c:pt>
                <c:pt idx="1">
                  <c:v>79.994505440353223</c:v>
                </c:pt>
                <c:pt idx="2">
                  <c:v>82.267809999999997</c:v>
                </c:pt>
                <c:pt idx="3">
                  <c:v>68.63664</c:v>
                </c:pt>
                <c:pt idx="4">
                  <c:v>68.150791699999999</c:v>
                </c:pt>
                <c:pt idx="5">
                  <c:v>69.862002700000005</c:v>
                </c:pt>
                <c:pt idx="6">
                  <c:v>70.277813199999997</c:v>
                </c:pt>
                <c:pt idx="7">
                  <c:v>71.873774999999995</c:v>
                </c:pt>
                <c:pt idx="8">
                  <c:v>76.059384600000001</c:v>
                </c:pt>
                <c:pt idx="9">
                  <c:v>78.344190800000007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4CC6-A271-FEE351F4BA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2962304"/>
        <c:axId val="236746416"/>
      </c:barChart>
      <c:catAx>
        <c:axId val="2429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36746416"/>
        <c:crosses val="autoZero"/>
        <c:auto val="1"/>
        <c:lblAlgn val="ctr"/>
        <c:lblOffset val="100"/>
        <c:noMultiLvlLbl val="0"/>
      </c:catAx>
      <c:valAx>
        <c:axId val="236746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Calibri (body)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Employment!$W$1</c:f>
              <c:strCache>
                <c:ptCount val="1"/>
                <c:pt idx="0">
                  <c:v>Utah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Employment!$V$2:$V$58</c:f>
              <c:numCache>
                <c:formatCode>General</c:formatCode>
                <c:ptCount val="5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</c:numCache>
            </c:numRef>
          </c:cat>
          <c:val>
            <c:numRef>
              <c:f>Employment!$W$2:$W$58</c:f>
              <c:numCache>
                <c:formatCode>0.0\%</c:formatCode>
                <c:ptCount val="57"/>
                <c:pt idx="0">
                  <c:v>-0.29040587800000001</c:v>
                </c:pt>
                <c:pt idx="1">
                  <c:v>2.6263697119999998</c:v>
                </c:pt>
                <c:pt idx="2">
                  <c:v>2.4676543990000002</c:v>
                </c:pt>
                <c:pt idx="3">
                  <c:v>2.9341266589999999</c:v>
                </c:pt>
                <c:pt idx="4">
                  <c:v>1.9899631170000001</c:v>
                </c:pt>
                <c:pt idx="5">
                  <c:v>3.0770595774881615</c:v>
                </c:pt>
                <c:pt idx="6">
                  <c:v>3.7020998735488586</c:v>
                </c:pt>
                <c:pt idx="7">
                  <c:v>3.390600578977665</c:v>
                </c:pt>
                <c:pt idx="8">
                  <c:v>3.0006464710116365</c:v>
                </c:pt>
                <c:pt idx="9">
                  <c:v>2.6651937252555324</c:v>
                </c:pt>
                <c:pt idx="10">
                  <c:v>2.4057999502300476</c:v>
                </c:pt>
                <c:pt idx="11">
                  <c:v>2.1666346310269979</c:v>
                </c:pt>
                <c:pt idx="12">
                  <c:v>1.9718177811569371</c:v>
                </c:pt>
                <c:pt idx="13">
                  <c:v>1.8265163579978205</c:v>
                </c:pt>
                <c:pt idx="14">
                  <c:v>1.7251027232943583</c:v>
                </c:pt>
                <c:pt idx="15">
                  <c:v>1.6512149574406276</c:v>
                </c:pt>
                <c:pt idx="16">
                  <c:v>1.5906231645315572</c:v>
                </c:pt>
                <c:pt idx="17">
                  <c:v>1.5338568910518324</c:v>
                </c:pt>
                <c:pt idx="18">
                  <c:v>1.482275646570641</c:v>
                </c:pt>
                <c:pt idx="19">
                  <c:v>1.4396572518413198</c:v>
                </c:pt>
                <c:pt idx="20">
                  <c:v>1.4040321198172778</c:v>
                </c:pt>
                <c:pt idx="21">
                  <c:v>1.3727539554261314</c:v>
                </c:pt>
                <c:pt idx="22">
                  <c:v>1.3435702048821163</c:v>
                </c:pt>
                <c:pt idx="23">
                  <c:v>1.3151806360403695</c:v>
                </c:pt>
                <c:pt idx="24">
                  <c:v>1.2876065928476788</c:v>
                </c:pt>
                <c:pt idx="25">
                  <c:v>1.2612124890924115</c:v>
                </c:pt>
                <c:pt idx="26">
                  <c:v>1.2355016483788894</c:v>
                </c:pt>
                <c:pt idx="27">
                  <c:v>1.2109383489714576</c:v>
                </c:pt>
                <c:pt idx="28">
                  <c:v>1.188253470072187</c:v>
                </c:pt>
                <c:pt idx="29">
                  <c:v>1.1672592518852998</c:v>
                </c:pt>
                <c:pt idx="30">
                  <c:v>1.1476368837248341</c:v>
                </c:pt>
                <c:pt idx="31">
                  <c:v>1.1291048767037015</c:v>
                </c:pt>
                <c:pt idx="32">
                  <c:v>1.1114318853570282</c:v>
                </c:pt>
                <c:pt idx="33">
                  <c:v>1.0943880298032616</c:v>
                </c:pt>
                <c:pt idx="34">
                  <c:v>1.0777481093854124</c:v>
                </c:pt>
                <c:pt idx="35">
                  <c:v>1.0612970179621151</c:v>
                </c:pt>
                <c:pt idx="36">
                  <c:v>1.0449372250405986</c:v>
                </c:pt>
                <c:pt idx="37">
                  <c:v>1.0287528242934663</c:v>
                </c:pt>
                <c:pt idx="38">
                  <c:v>1.0127928602973846</c:v>
                </c:pt>
                <c:pt idx="39">
                  <c:v>0.99697979699291395</c:v>
                </c:pt>
                <c:pt idx="40">
                  <c:v>0.98142353166512653</c:v>
                </c:pt>
                <c:pt idx="41">
                  <c:v>0.96624246747516462</c:v>
                </c:pt>
                <c:pt idx="42">
                  <c:v>0.95138234522347265</c:v>
                </c:pt>
                <c:pt idx="43">
                  <c:v>0.93679302753137961</c:v>
                </c:pt>
                <c:pt idx="44">
                  <c:v>0.92242562954538698</c:v>
                </c:pt>
                <c:pt idx="45">
                  <c:v>0.90823244565960692</c:v>
                </c:pt>
                <c:pt idx="46">
                  <c:v>0.89416685406000784</c:v>
                </c:pt>
                <c:pt idx="47">
                  <c:v>0.88018320705085529</c:v>
                </c:pt>
                <c:pt idx="48">
                  <c:v>0.86623671451795392</c:v>
                </c:pt>
                <c:pt idx="49">
                  <c:v>0.85228333790487998</c:v>
                </c:pt>
                <c:pt idx="50">
                  <c:v>0.83827965416483075</c:v>
                </c:pt>
                <c:pt idx="51">
                  <c:v>0.82418055992223849</c:v>
                </c:pt>
                <c:pt idx="52">
                  <c:v>0.80993727224929479</c:v>
                </c:pt>
                <c:pt idx="53">
                  <c:v>0.7955018194633956</c:v>
                </c:pt>
                <c:pt idx="54">
                  <c:v>0.78082696615104918</c:v>
                </c:pt>
                <c:pt idx="55">
                  <c:v>0.765866196607079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FF-400C-9F99-722DB8EEEC9C}"/>
            </c:ext>
          </c:extLst>
        </c:ser>
        <c:ser>
          <c:idx val="1"/>
          <c:order val="1"/>
          <c:tx>
            <c:strRef>
              <c:f>Employment!$X$1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Employment!$V$2:$V$58</c:f>
              <c:numCache>
                <c:formatCode>General</c:formatCode>
                <c:ptCount val="5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</c:numCache>
            </c:numRef>
          </c:cat>
          <c:val>
            <c:numRef>
              <c:f>Employment!$X$2:$X$58</c:f>
              <c:numCache>
                <c:formatCode>General</c:formatCode>
                <c:ptCount val="57"/>
                <c:pt idx="6" formatCode="0.0\%">
                  <c:v>1.4600626670476791</c:v>
                </c:pt>
                <c:pt idx="7" formatCode="0.0\%">
                  <c:v>1.452932581621158</c:v>
                </c:pt>
                <c:pt idx="8" formatCode="0.0\%">
                  <c:v>1.0564796749380267</c:v>
                </c:pt>
                <c:pt idx="9" formatCode="0.0\%">
                  <c:v>0.79573956814162905</c:v>
                </c:pt>
                <c:pt idx="10" formatCode="0.0\%">
                  <c:v>0.8747629431672177</c:v>
                </c:pt>
                <c:pt idx="11" formatCode="0.0\%">
                  <c:v>0.79852244351157342</c:v>
                </c:pt>
                <c:pt idx="12" formatCode="0.0\%">
                  <c:v>0.77041692252468597</c:v>
                </c:pt>
                <c:pt idx="13" formatCode="0.0\%">
                  <c:v>0.69168047417995648</c:v>
                </c:pt>
                <c:pt idx="14" formatCode="0.0\%">
                  <c:v>0.6166968869973255</c:v>
                </c:pt>
                <c:pt idx="15" formatCode="0.0\%">
                  <c:v>0.51739992496426801</c:v>
                </c:pt>
                <c:pt idx="16" formatCode="0.0\%">
                  <c:v>0.57149025667826425</c:v>
                </c:pt>
                <c:pt idx="17" formatCode="0.0\%">
                  <c:v>0.64873588463905119</c:v>
                </c:pt>
                <c:pt idx="18" formatCode="0.0\%">
                  <c:v>0.65013123065105205</c:v>
                </c:pt>
                <c:pt idx="19" formatCode="0.0\%">
                  <c:v>0.66133070706386743</c:v>
                </c:pt>
                <c:pt idx="20" formatCode="0.0\%">
                  <c:v>0.70228371190099725</c:v>
                </c:pt>
                <c:pt idx="21" formatCode="0.0\%">
                  <c:v>0.58020851840328014</c:v>
                </c:pt>
                <c:pt idx="22" formatCode="0.0\%">
                  <c:v>0.60983316708020929</c:v>
                </c:pt>
                <c:pt idx="23" formatCode="0.0\%">
                  <c:v>0.63369606827154978</c:v>
                </c:pt>
                <c:pt idx="24" formatCode="0.0\%">
                  <c:v>0.62522192905654084</c:v>
                </c:pt>
                <c:pt idx="25" formatCode="0.0\%">
                  <c:v>0.61676750945551806</c:v>
                </c:pt>
                <c:pt idx="26" formatCode="0.0\%">
                  <c:v>0.60203511516865316</c:v>
                </c:pt>
                <c:pt idx="27" formatCode="0.0\%">
                  <c:v>0.59176322935015069</c:v>
                </c:pt>
                <c:pt idx="28" formatCode="0.0\%">
                  <c:v>0.62525419460361942</c:v>
                </c:pt>
                <c:pt idx="29" formatCode="0.0\%">
                  <c:v>0.62938325749997137</c:v>
                </c:pt>
                <c:pt idx="30" formatCode="0.0\%">
                  <c:v>0.67696438912467904</c:v>
                </c:pt>
                <c:pt idx="31" formatCode="0.0\%">
                  <c:v>0.52941192881867938</c:v>
                </c:pt>
                <c:pt idx="32" formatCode="0.0\%">
                  <c:v>0.5925246695813513</c:v>
                </c:pt>
                <c:pt idx="33" formatCode="0.0\%">
                  <c:v>0.60379229616447372</c:v>
                </c:pt>
                <c:pt idx="34" formatCode="0.0\%">
                  <c:v>0.59648972690031776</c:v>
                </c:pt>
                <c:pt idx="35" formatCode="0.0\%">
                  <c:v>0.58867125734642922</c:v>
                </c:pt>
                <c:pt idx="36" formatCode="0.0\%">
                  <c:v>0.62881478532792467</c:v>
                </c:pt>
                <c:pt idx="37" formatCode="0.0\%">
                  <c:v>0.63456822466563256</c:v>
                </c:pt>
                <c:pt idx="38" formatCode="0.0\%">
                  <c:v>0.64028742690438456</c:v>
                </c:pt>
                <c:pt idx="39" formatCode="0.0\%">
                  <c:v>0.64597108304649264</c:v>
                </c:pt>
                <c:pt idx="40" formatCode="0.0\%">
                  <c:v>0.65162350804011115</c:v>
                </c:pt>
                <c:pt idx="41" formatCode="0.0\%">
                  <c:v>0.65724173707000233</c:v>
                </c:pt>
                <c:pt idx="42" formatCode="0.0\%">
                  <c:v>0.66282804402248985</c:v>
                </c:pt>
                <c:pt idx="43" formatCode="0.0\%">
                  <c:v>0.66838965247104642</c:v>
                </c:pt>
                <c:pt idx="44" formatCode="0.0\%">
                  <c:v>0.67397676709144427</c:v>
                </c:pt>
                <c:pt idx="45" formatCode="0.0\%">
                  <c:v>0.67951513418491594</c:v>
                </c:pt>
                <c:pt idx="46" formatCode="0.0\%">
                  <c:v>0.68497741804298684</c:v>
                </c:pt>
                <c:pt idx="47" formatCode="0.0\%">
                  <c:v>0.69047469491134716</c:v>
                </c:pt>
                <c:pt idx="48" formatCode="0.0\%">
                  <c:v>0.6958963256867623</c:v>
                </c:pt>
                <c:pt idx="49" formatCode="0.0\%">
                  <c:v>0.70135004014033608</c:v>
                </c:pt>
                <c:pt idx="50" formatCode="0.0\%">
                  <c:v>0.70672618223757144</c:v>
                </c:pt>
                <c:pt idx="51" formatCode="0.0\%">
                  <c:v>0.71199278541274058</c:v>
                </c:pt>
                <c:pt idx="52" formatCode="0.0\%">
                  <c:v>0.71732766613905596</c:v>
                </c:pt>
                <c:pt idx="53" formatCode="0.0\%">
                  <c:v>0.72264677199378458</c:v>
                </c:pt>
                <c:pt idx="54" formatCode="0.0\%">
                  <c:v>0.72795012383788382</c:v>
                </c:pt>
                <c:pt idx="55" formatCode="0.0\%">
                  <c:v>0.73323774199887115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FF-400C-9F99-722DB8EEE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059928"/>
        <c:axId val="244057184"/>
      </c:lineChart>
      <c:catAx>
        <c:axId val="24405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4057184"/>
        <c:crosses val="autoZero"/>
        <c:auto val="1"/>
        <c:lblAlgn val="ctr"/>
        <c:lblOffset val="100"/>
        <c:noMultiLvlLbl val="0"/>
      </c:catAx>
      <c:valAx>
        <c:axId val="244057184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405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83878119857818"/>
          <c:y val="0.9356466911359923"/>
          <c:w val="0.33779508273681819"/>
          <c:h val="4.5775100505547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(body)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- 2065 Projection</c:v>
                </c:pt>
              </c:strCache>
            </c:strRef>
          </c:tx>
          <c:spPr>
            <a:noFill/>
            <a:ln w="3175">
              <a:solidFill>
                <a:srgbClr val="808080"/>
              </a:solidFill>
            </a:ln>
          </c:spPr>
          <c:invertIfNegative val="0"/>
          <c:cat>
            <c:strRef>
              <c:f>Sheet1!$A$2:$A$102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Sheet1!$B$2:$B$102</c:f>
              <c:numCache>
                <c:formatCode>_(* #,##0_);_(* \(#,##0\);_(* "-"??_);_(@_)</c:formatCode>
                <c:ptCount val="101"/>
                <c:pt idx="0">
                  <c:v>40789.638655169998</c:v>
                </c:pt>
                <c:pt idx="1">
                  <c:v>40199.524366379002</c:v>
                </c:pt>
                <c:pt idx="2">
                  <c:v>39812.110986786996</c:v>
                </c:pt>
                <c:pt idx="3">
                  <c:v>39444.661500823997</c:v>
                </c:pt>
                <c:pt idx="4">
                  <c:v>39092.527099924999</c:v>
                </c:pt>
                <c:pt idx="5">
                  <c:v>38755.818632652998</c:v>
                </c:pt>
                <c:pt idx="6">
                  <c:v>38435.895696913001</c:v>
                </c:pt>
                <c:pt idx="7">
                  <c:v>38134.478923773997</c:v>
                </c:pt>
                <c:pt idx="8">
                  <c:v>37854.010176629003</c:v>
                </c:pt>
                <c:pt idx="9">
                  <c:v>37597.499744241002</c:v>
                </c:pt>
                <c:pt idx="10">
                  <c:v>37368.801928503999</c:v>
                </c:pt>
                <c:pt idx="11">
                  <c:v>37169.854385617997</c:v>
                </c:pt>
                <c:pt idx="12">
                  <c:v>37002.671997783</c:v>
                </c:pt>
                <c:pt idx="13">
                  <c:v>36870.177424241003</c:v>
                </c:pt>
                <c:pt idx="14">
                  <c:v>36775.757947723003</c:v>
                </c:pt>
                <c:pt idx="15">
                  <c:v>36718.899361010001</c:v>
                </c:pt>
                <c:pt idx="16">
                  <c:v>36698.418033549999</c:v>
                </c:pt>
                <c:pt idx="17">
                  <c:v>36713.514679435</c:v>
                </c:pt>
                <c:pt idx="18">
                  <c:v>36722.977393592002</c:v>
                </c:pt>
                <c:pt idx="19">
                  <c:v>32167.158890826999</c:v>
                </c:pt>
                <c:pt idx="20">
                  <c:v>33980.563985264998</c:v>
                </c:pt>
                <c:pt idx="21">
                  <c:v>36396.542650032003</c:v>
                </c:pt>
                <c:pt idx="22">
                  <c:v>36804.052706617003</c:v>
                </c:pt>
                <c:pt idx="23">
                  <c:v>37095.948171463002</c:v>
                </c:pt>
                <c:pt idx="24">
                  <c:v>37334.616528815</c:v>
                </c:pt>
                <c:pt idx="25">
                  <c:v>37552.078485384001</c:v>
                </c:pt>
                <c:pt idx="26">
                  <c:v>37700.253232984003</c:v>
                </c:pt>
                <c:pt idx="27">
                  <c:v>37789.035229524998</c:v>
                </c:pt>
                <c:pt idx="28">
                  <c:v>37830.340790134003</c:v>
                </c:pt>
                <c:pt idx="29">
                  <c:v>37810.675631339996</c:v>
                </c:pt>
                <c:pt idx="30">
                  <c:v>37718.443359325</c:v>
                </c:pt>
                <c:pt idx="31">
                  <c:v>37558.474761167003</c:v>
                </c:pt>
                <c:pt idx="32">
                  <c:v>37332.533323352996</c:v>
                </c:pt>
                <c:pt idx="33">
                  <c:v>37043.808763615001</c:v>
                </c:pt>
                <c:pt idx="34">
                  <c:v>36703.969160414003</c:v>
                </c:pt>
                <c:pt idx="35">
                  <c:v>36325.941646997002</c:v>
                </c:pt>
                <c:pt idx="36">
                  <c:v>35917.935071109998</c:v>
                </c:pt>
                <c:pt idx="37">
                  <c:v>35495.480252387002</c:v>
                </c:pt>
                <c:pt idx="38">
                  <c:v>35071.137552585998</c:v>
                </c:pt>
                <c:pt idx="39">
                  <c:v>34655.145486046997</c:v>
                </c:pt>
                <c:pt idx="40">
                  <c:v>34256.258020556001</c:v>
                </c:pt>
                <c:pt idx="41">
                  <c:v>33886.262075027</c:v>
                </c:pt>
                <c:pt idx="42">
                  <c:v>33551.481881378997</c:v>
                </c:pt>
                <c:pt idx="43">
                  <c:v>33250.915744049002</c:v>
                </c:pt>
                <c:pt idx="44">
                  <c:v>32977.286389071</c:v>
                </c:pt>
                <c:pt idx="45">
                  <c:v>32728.558392128001</c:v>
                </c:pt>
                <c:pt idx="46">
                  <c:v>32495.552811718</c:v>
                </c:pt>
                <c:pt idx="47">
                  <c:v>32222.820401956</c:v>
                </c:pt>
                <c:pt idx="48">
                  <c:v>31714.197626600999</c:v>
                </c:pt>
                <c:pt idx="49">
                  <c:v>30512.470886586001</c:v>
                </c:pt>
                <c:pt idx="50">
                  <c:v>30794.201173220001</c:v>
                </c:pt>
                <c:pt idx="51">
                  <c:v>30787.306149324999</c:v>
                </c:pt>
                <c:pt idx="52">
                  <c:v>31042.913317161001</c:v>
                </c:pt>
                <c:pt idx="53">
                  <c:v>30544.462699918</c:v>
                </c:pt>
                <c:pt idx="54">
                  <c:v>31419.492793758</c:v>
                </c:pt>
                <c:pt idx="55">
                  <c:v>32106.833195861</c:v>
                </c:pt>
                <c:pt idx="56">
                  <c:v>32288.022586998999</c:v>
                </c:pt>
                <c:pt idx="57">
                  <c:v>32370.476356206</c:v>
                </c:pt>
                <c:pt idx="58">
                  <c:v>31995.133364033001</c:v>
                </c:pt>
                <c:pt idx="59">
                  <c:v>31574.3920339</c:v>
                </c:pt>
                <c:pt idx="60">
                  <c:v>31338.826982893999</c:v>
                </c:pt>
                <c:pt idx="61">
                  <c:v>30921.072777932</c:v>
                </c:pt>
                <c:pt idx="62">
                  <c:v>30402.674982352</c:v>
                </c:pt>
                <c:pt idx="63">
                  <c:v>29653.782882906002</c:v>
                </c:pt>
                <c:pt idx="64">
                  <c:v>29371.547688850002</c:v>
                </c:pt>
                <c:pt idx="65">
                  <c:v>28735.982689019998</c:v>
                </c:pt>
                <c:pt idx="66">
                  <c:v>27848.551359238001</c:v>
                </c:pt>
                <c:pt idx="67">
                  <c:v>27002.153354742</c:v>
                </c:pt>
                <c:pt idx="68">
                  <c:v>26267.322632697</c:v>
                </c:pt>
                <c:pt idx="69">
                  <c:v>25854.192105389</c:v>
                </c:pt>
                <c:pt idx="70">
                  <c:v>24262.624381234</c:v>
                </c:pt>
                <c:pt idx="71">
                  <c:v>24353.411438604999</c:v>
                </c:pt>
                <c:pt idx="72">
                  <c:v>24262.081287494999</c:v>
                </c:pt>
                <c:pt idx="73">
                  <c:v>25291.420897786</c:v>
                </c:pt>
                <c:pt idx="74">
                  <c:v>26102.87791055</c:v>
                </c:pt>
                <c:pt idx="75">
                  <c:v>25376.962738972001</c:v>
                </c:pt>
                <c:pt idx="76">
                  <c:v>24727.327306520001</c:v>
                </c:pt>
                <c:pt idx="77">
                  <c:v>23280.056901571999</c:v>
                </c:pt>
                <c:pt idx="78">
                  <c:v>22452.970911273998</c:v>
                </c:pt>
                <c:pt idx="79">
                  <c:v>21813.539538104</c:v>
                </c:pt>
                <c:pt idx="80">
                  <c:v>20832.624217229</c:v>
                </c:pt>
                <c:pt idx="81">
                  <c:v>19871.878484094999</c:v>
                </c:pt>
                <c:pt idx="82">
                  <c:v>19381.426457370999</c:v>
                </c:pt>
                <c:pt idx="83">
                  <c:v>18730.752017620001</c:v>
                </c:pt>
                <c:pt idx="84">
                  <c:v>17896.088608403999</c:v>
                </c:pt>
                <c:pt idx="85">
                  <c:v>16943.874054675001</c:v>
                </c:pt>
                <c:pt idx="86">
                  <c:v>15354.001351774999</c:v>
                </c:pt>
                <c:pt idx="87">
                  <c:v>14166.180766994999</c:v>
                </c:pt>
                <c:pt idx="88">
                  <c:v>12637.557118303001</c:v>
                </c:pt>
                <c:pt idx="89">
                  <c:v>10993.910383864</c:v>
                </c:pt>
                <c:pt idx="90">
                  <c:v>9571.4208296100005</c:v>
                </c:pt>
                <c:pt idx="91">
                  <c:v>8197.0024823879994</c:v>
                </c:pt>
                <c:pt idx="92">
                  <c:v>7080.787096643</c:v>
                </c:pt>
                <c:pt idx="93">
                  <c:v>6157.1202960190003</c:v>
                </c:pt>
                <c:pt idx="94">
                  <c:v>5325.5541198620003</c:v>
                </c:pt>
                <c:pt idx="95">
                  <c:v>4371.2322535800004</c:v>
                </c:pt>
                <c:pt idx="96">
                  <c:v>3426.1410425559998</c:v>
                </c:pt>
                <c:pt idx="97">
                  <c:v>2649.6076047820002</c:v>
                </c:pt>
                <c:pt idx="98">
                  <c:v>2059.4960153349998</c:v>
                </c:pt>
                <c:pt idx="99">
                  <c:v>1575.81558952</c:v>
                </c:pt>
                <c:pt idx="100">
                  <c:v>3897.4516910510001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95-405D-9EFB-6F50E04E4A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- 2065 Projection</c:v>
                </c:pt>
              </c:strCache>
            </c:strRef>
          </c:tx>
          <c:spPr>
            <a:noFill/>
            <a:ln w="3175">
              <a:solidFill>
                <a:srgbClr val="820C20"/>
              </a:solidFill>
            </a:ln>
          </c:spPr>
          <c:invertIfNegative val="0"/>
          <c:cat>
            <c:strRef>
              <c:f>Sheet1!$A$2:$A$102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-42835.200384757998</c:v>
                </c:pt>
                <c:pt idx="1">
                  <c:v>-42270.680496601999</c:v>
                </c:pt>
                <c:pt idx="2">
                  <c:v>-41875.676849162002</c:v>
                </c:pt>
                <c:pt idx="3">
                  <c:v>-41493.702565336003</c:v>
                </c:pt>
                <c:pt idx="4">
                  <c:v>-41123.989604816001</c:v>
                </c:pt>
                <c:pt idx="5">
                  <c:v>-40767.882363803001</c:v>
                </c:pt>
                <c:pt idx="6">
                  <c:v>-40427.350223941998</c:v>
                </c:pt>
                <c:pt idx="7">
                  <c:v>-40104.551209142999</c:v>
                </c:pt>
                <c:pt idx="8">
                  <c:v>-39802.278394777997</c:v>
                </c:pt>
                <c:pt idx="9">
                  <c:v>-39523.856881630003</c:v>
                </c:pt>
                <c:pt idx="10">
                  <c:v>-39273.466200930998</c:v>
                </c:pt>
                <c:pt idx="11">
                  <c:v>-39053.198575333998</c:v>
                </c:pt>
                <c:pt idx="12">
                  <c:v>-38865.176447010002</c:v>
                </c:pt>
                <c:pt idx="13">
                  <c:v>-38712.506205471</c:v>
                </c:pt>
                <c:pt idx="14">
                  <c:v>-38598.769660124002</c:v>
                </c:pt>
                <c:pt idx="15">
                  <c:v>-38523.449698894001</c:v>
                </c:pt>
                <c:pt idx="16">
                  <c:v>-38485.277100956002</c:v>
                </c:pt>
                <c:pt idx="17">
                  <c:v>-38483.409618635997</c:v>
                </c:pt>
                <c:pt idx="18">
                  <c:v>-30867.926403436999</c:v>
                </c:pt>
                <c:pt idx="19">
                  <c:v>-28270.420418760001</c:v>
                </c:pt>
                <c:pt idx="20">
                  <c:v>-35495.610985291001</c:v>
                </c:pt>
                <c:pt idx="21">
                  <c:v>-38088.749487740002</c:v>
                </c:pt>
                <c:pt idx="22">
                  <c:v>-38583.058220906001</c:v>
                </c:pt>
                <c:pt idx="23">
                  <c:v>-38820.511052857</c:v>
                </c:pt>
                <c:pt idx="24">
                  <c:v>-39010.159342297004</c:v>
                </c:pt>
                <c:pt idx="25">
                  <c:v>-39205.611127057004</c:v>
                </c:pt>
                <c:pt idx="26">
                  <c:v>-39346.855862375</c:v>
                </c:pt>
                <c:pt idx="27">
                  <c:v>-39421.924250798998</c:v>
                </c:pt>
                <c:pt idx="28">
                  <c:v>-39448.213925835</c:v>
                </c:pt>
                <c:pt idx="29">
                  <c:v>-39411.760514784</c:v>
                </c:pt>
                <c:pt idx="30">
                  <c:v>-39300.595243641998</c:v>
                </c:pt>
                <c:pt idx="31">
                  <c:v>-39119.703346114002</c:v>
                </c:pt>
                <c:pt idx="32">
                  <c:v>-38870.863342055003</c:v>
                </c:pt>
                <c:pt idx="33">
                  <c:v>-38557.442005848003</c:v>
                </c:pt>
                <c:pt idx="34">
                  <c:v>-38192.011083242003</c:v>
                </c:pt>
                <c:pt idx="35">
                  <c:v>-37787.786975996998</c:v>
                </c:pt>
                <c:pt idx="36">
                  <c:v>-37353.004842674003</c:v>
                </c:pt>
                <c:pt idx="37">
                  <c:v>-36903.623542938003</c:v>
                </c:pt>
                <c:pt idx="38">
                  <c:v>-36452.690154780998</c:v>
                </c:pt>
                <c:pt idx="39">
                  <c:v>-36010.337058049001</c:v>
                </c:pt>
                <c:pt idx="40">
                  <c:v>-35586.593667387002</c:v>
                </c:pt>
                <c:pt idx="41">
                  <c:v>-35191.871038482001</c:v>
                </c:pt>
                <c:pt idx="42">
                  <c:v>-34832.460534275997</c:v>
                </c:pt>
                <c:pt idx="43">
                  <c:v>-34506.947833099999</c:v>
                </c:pt>
                <c:pt idx="44">
                  <c:v>-34207.429383426999</c:v>
                </c:pt>
                <c:pt idx="45">
                  <c:v>-33931.847150360001</c:v>
                </c:pt>
                <c:pt idx="46">
                  <c:v>-33658.096678389004</c:v>
                </c:pt>
                <c:pt idx="47">
                  <c:v>-33354.925206369</c:v>
                </c:pt>
                <c:pt idx="48">
                  <c:v>-32816.307593496</c:v>
                </c:pt>
                <c:pt idx="49">
                  <c:v>-31540.829540539999</c:v>
                </c:pt>
                <c:pt idx="50">
                  <c:v>-31812.715465989</c:v>
                </c:pt>
                <c:pt idx="51">
                  <c:v>-31786.343564698</c:v>
                </c:pt>
                <c:pt idx="52">
                  <c:v>-32043.828365568999</c:v>
                </c:pt>
                <c:pt idx="53">
                  <c:v>-31495.583221658999</c:v>
                </c:pt>
                <c:pt idx="54">
                  <c:v>-32374.349735465999</c:v>
                </c:pt>
                <c:pt idx="55">
                  <c:v>-33054.838330498002</c:v>
                </c:pt>
                <c:pt idx="56">
                  <c:v>-33103.530703040997</c:v>
                </c:pt>
                <c:pt idx="57">
                  <c:v>-33323.060459127002</c:v>
                </c:pt>
                <c:pt idx="58">
                  <c:v>-33398.858660008002</c:v>
                </c:pt>
                <c:pt idx="59">
                  <c:v>-32697.097806279002</c:v>
                </c:pt>
                <c:pt idx="60">
                  <c:v>-32161.190525919999</c:v>
                </c:pt>
                <c:pt idx="61">
                  <c:v>-31562.063858972</c:v>
                </c:pt>
                <c:pt idx="62">
                  <c:v>-31042.665669612001</c:v>
                </c:pt>
                <c:pt idx="63">
                  <c:v>-30268.691224212002</c:v>
                </c:pt>
                <c:pt idx="64">
                  <c:v>-29852.353382324</c:v>
                </c:pt>
                <c:pt idx="65">
                  <c:v>-29432.150538233</c:v>
                </c:pt>
                <c:pt idx="66">
                  <c:v>-28239.298991496998</c:v>
                </c:pt>
                <c:pt idx="67">
                  <c:v>-27903.158222651</c:v>
                </c:pt>
                <c:pt idx="68">
                  <c:v>-29210.604136901002</c:v>
                </c:pt>
                <c:pt idx="69">
                  <c:v>-25903.325504654</c:v>
                </c:pt>
                <c:pt idx="70">
                  <c:v>-24106.511280064002</c:v>
                </c:pt>
                <c:pt idx="71">
                  <c:v>-23584.693326343</c:v>
                </c:pt>
                <c:pt idx="72">
                  <c:v>-24392.468118997</c:v>
                </c:pt>
                <c:pt idx="73">
                  <c:v>-24965.790165401999</c:v>
                </c:pt>
                <c:pt idx="74">
                  <c:v>-26714.130143487</c:v>
                </c:pt>
                <c:pt idx="75">
                  <c:v>-24804.202474203001</c:v>
                </c:pt>
                <c:pt idx="76">
                  <c:v>-22891.641684973001</c:v>
                </c:pt>
                <c:pt idx="77">
                  <c:v>-22791.154646735999</c:v>
                </c:pt>
                <c:pt idx="78">
                  <c:v>-22546.961005137</c:v>
                </c:pt>
                <c:pt idx="79">
                  <c:v>-21967.918453791001</c:v>
                </c:pt>
                <c:pt idx="80">
                  <c:v>-20966.536845474999</c:v>
                </c:pt>
                <c:pt idx="81">
                  <c:v>-19458.176199021</c:v>
                </c:pt>
                <c:pt idx="82">
                  <c:v>-18690.746473449999</c:v>
                </c:pt>
                <c:pt idx="83">
                  <c:v>-17660.852109133</c:v>
                </c:pt>
                <c:pt idx="84">
                  <c:v>-16662.145976815002</c:v>
                </c:pt>
                <c:pt idx="85">
                  <c:v>-15594.946811037</c:v>
                </c:pt>
                <c:pt idx="86">
                  <c:v>-14125.071107001</c:v>
                </c:pt>
                <c:pt idx="87">
                  <c:v>-12851.630598096999</c:v>
                </c:pt>
                <c:pt idx="88">
                  <c:v>-11378.250882668</c:v>
                </c:pt>
                <c:pt idx="89">
                  <c:v>-9795.6764687119994</c:v>
                </c:pt>
                <c:pt idx="90">
                  <c:v>-8377.9086033929998</c:v>
                </c:pt>
                <c:pt idx="91">
                  <c:v>-7040.9221852909996</c:v>
                </c:pt>
                <c:pt idx="92">
                  <c:v>-6001.1372765879996</c:v>
                </c:pt>
                <c:pt idx="93">
                  <c:v>-5196.6851535659998</c:v>
                </c:pt>
                <c:pt idx="94">
                  <c:v>-4450.3971033739999</c:v>
                </c:pt>
                <c:pt idx="95">
                  <c:v>-3626.4297706490001</c:v>
                </c:pt>
                <c:pt idx="96">
                  <c:v>-2762.609127873</c:v>
                </c:pt>
                <c:pt idx="97">
                  <c:v>-2142.032453502</c:v>
                </c:pt>
                <c:pt idx="98">
                  <c:v>-1648.003412259</c:v>
                </c:pt>
                <c:pt idx="99">
                  <c:v>-1233.4601160320001</c:v>
                </c:pt>
                <c:pt idx="100">
                  <c:v>-2948.7638037890001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95-405D-9EFB-6F50E04E4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2283208"/>
        <c:axId val="232282424"/>
      </c:barChart>
      <c:catAx>
        <c:axId val="232283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low"/>
        <c:spPr>
          <a:ln>
            <a:solidFill>
              <a:srgbClr val="C8C6BF"/>
            </a:solidFill>
          </a:ln>
        </c:spPr>
        <c:crossAx val="232282424"/>
        <c:crosses val="autoZero"/>
        <c:auto val="1"/>
        <c:lblAlgn val="ctr"/>
        <c:lblOffset val="100"/>
        <c:noMultiLvlLbl val="0"/>
      </c:catAx>
      <c:valAx>
        <c:axId val="2322824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;[Black]#,##0" sourceLinked="0"/>
        <c:majorTickMark val="out"/>
        <c:minorTickMark val="none"/>
        <c:tickLblPos val="nextTo"/>
        <c:crossAx val="232283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346184769636536"/>
          <c:y val="3.6242391305175169E-2"/>
          <c:w val="0.76148358579388808"/>
          <c:h val="8.6515151169172008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00" b="0">
          <a:latin typeface="Calibri (body)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2408514707693E-2"/>
          <c:y val="4.5523023937033981E-2"/>
          <c:w val="0.90633967630103029"/>
          <c:h val="0.71926764622389117"/>
        </c:manualLayout>
      </c:layout>
      <c:lineChart>
        <c:grouping val="standard"/>
        <c:varyColors val="0"/>
        <c:ser>
          <c:idx val="0"/>
          <c:order val="0"/>
          <c:tx>
            <c:strRef>
              <c:f>'Table and Chart'!#REF!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03-4BAA-9885-07E4BCD800FF}"/>
            </c:ext>
          </c:extLst>
        </c:ser>
        <c:ser>
          <c:idx val="1"/>
          <c:order val="1"/>
          <c:tx>
            <c:strRef>
              <c:f>'Table and Chart'!$B$1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-2.44648318042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903-4BAA-9885-07E4BCD80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0"/>
                  <c:y val="3.6697247706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03-4BAA-9885-07E4BCD800FF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2.780674009105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03-4BAA-9885-07E4BCD800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Chart'!$B$2:$B$52</c:f>
              <c:numCache>
                <c:formatCode>_(* #,##0_);_(* \(#,##0\);_(* "-"??_);_(@_)</c:formatCode>
                <c:ptCount val="51"/>
                <c:pt idx="0">
                  <c:v>2997403.8562495373</c:v>
                </c:pt>
                <c:pt idx="1">
                  <c:v>3054805.6938825087</c:v>
                </c:pt>
                <c:pt idx="2">
                  <c:v>3123606.6098220898</c:v>
                </c:pt>
                <c:pt idx="3">
                  <c:v>3193415.3266671132</c:v>
                </c:pt>
                <c:pt idx="4">
                  <c:v>3260764.6032852507</c:v>
                </c:pt>
                <c:pt idx="5">
                  <c:v>3325425.48113542</c:v>
                </c:pt>
                <c:pt idx="6">
                  <c:v>3389467.1693747249</c:v>
                </c:pt>
                <c:pt idx="7">
                  <c:v>3449985.3265588456</c:v>
                </c:pt>
                <c:pt idx="8">
                  <c:v>3507364.2543260735</c:v>
                </c:pt>
                <c:pt idx="9">
                  <c:v>3562225.5490455423</c:v>
                </c:pt>
                <c:pt idx="10">
                  <c:v>3615036.2442618418</c:v>
                </c:pt>
                <c:pt idx="11">
                  <c:v>3669342.0572063932</c:v>
                </c:pt>
                <c:pt idx="12">
                  <c:v>3723441.3588388097</c:v>
                </c:pt>
                <c:pt idx="13">
                  <c:v>3778152.3250298304</c:v>
                </c:pt>
                <c:pt idx="14">
                  <c:v>3833307.591015337</c:v>
                </c:pt>
                <c:pt idx="15">
                  <c:v>3889310.2701109662</c:v>
                </c:pt>
                <c:pt idx="16">
                  <c:v>3946121.6527472786</c:v>
                </c:pt>
                <c:pt idx="17">
                  <c:v>4004069.307889286</c:v>
                </c:pt>
                <c:pt idx="18">
                  <c:v>4062342.7833217965</c:v>
                </c:pt>
                <c:pt idx="19">
                  <c:v>4120490.4645771105</c:v>
                </c:pt>
                <c:pt idx="20">
                  <c:v>4178316.654116265</c:v>
                </c:pt>
                <c:pt idx="21">
                  <c:v>4235864.8524075104</c:v>
                </c:pt>
                <c:pt idx="22">
                  <c:v>4293208.4712788081</c:v>
                </c:pt>
                <c:pt idx="23">
                  <c:v>4350268.2317851391</c:v>
                </c:pt>
                <c:pt idx="24">
                  <c:v>4407154.933696067</c:v>
                </c:pt>
                <c:pt idx="25">
                  <c:v>4463950.3420823095</c:v>
                </c:pt>
                <c:pt idx="26">
                  <c:v>4520677.9454423981</c:v>
                </c:pt>
                <c:pt idx="27">
                  <c:v>4577247.0782367662</c:v>
                </c:pt>
                <c:pt idx="28">
                  <c:v>4633567.8964801095</c:v>
                </c:pt>
                <c:pt idx="29">
                  <c:v>4689532.4598589949</c:v>
                </c:pt>
                <c:pt idx="30">
                  <c:v>4745057.2964971466</c:v>
                </c:pt>
                <c:pt idx="31">
                  <c:v>4800119.7299982235</c:v>
                </c:pt>
                <c:pt idx="32">
                  <c:v>4854747.6407206878</c:v>
                </c:pt>
                <c:pt idx="33">
                  <c:v>4909089.059102864</c:v>
                </c:pt>
                <c:pt idx="34">
                  <c:v>4963210.7393710893</c:v>
                </c:pt>
                <c:pt idx="35">
                  <c:v>5017232.4641626291</c:v>
                </c:pt>
                <c:pt idx="36">
                  <c:v>5071236.207948124</c:v>
                </c:pt>
                <c:pt idx="37">
                  <c:v>5125126.1124341814</c:v>
                </c:pt>
                <c:pt idx="38">
                  <c:v>5178832.7184895491</c:v>
                </c:pt>
                <c:pt idx="39">
                  <c:v>5232327.350938797</c:v>
                </c:pt>
                <c:pt idx="40">
                  <c:v>5285766.7835893659</c:v>
                </c:pt>
                <c:pt idx="41">
                  <c:v>5339307.1087306645</c:v>
                </c:pt>
                <c:pt idx="42">
                  <c:v>5393003.5271766111</c:v>
                </c:pt>
                <c:pt idx="43">
                  <c:v>5446924.6756898267</c:v>
                </c:pt>
                <c:pt idx="44">
                  <c:v>5501087.9967930727</c:v>
                </c:pt>
                <c:pt idx="45">
                  <c:v>5555423.3721999219</c:v>
                </c:pt>
                <c:pt idx="46">
                  <c:v>5609942.5481417272</c:v>
                </c:pt>
                <c:pt idx="47">
                  <c:v>5664555.2011827324</c:v>
                </c:pt>
                <c:pt idx="48">
                  <c:v>5719145.3216741234</c:v>
                </c:pt>
                <c:pt idx="49">
                  <c:v>5773599.4560417198</c:v>
                </c:pt>
                <c:pt idx="50">
                  <c:v>5827809.8682021918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903-4BAA-9885-07E4BCD800FF}"/>
            </c:ext>
          </c:extLst>
        </c:ser>
        <c:ser>
          <c:idx val="2"/>
          <c:order val="2"/>
          <c:tx>
            <c:strRef>
              <c:f>'Table and Chart'!#REF!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'Table and Chart'!$A$2:$A$52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'Table and Chart'!#REF!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903-4BAA-9885-07E4BCD8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928872"/>
        <c:axId val="241926128"/>
      </c:lineChart>
      <c:catAx>
        <c:axId val="241928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Source: Kem C. Gardner Policy Institute 2015-2065 State and County Projections</a:t>
                </a:r>
              </a:p>
            </c:rich>
          </c:tx>
          <c:layout>
            <c:manualLayout>
              <c:xMode val="edge"/>
              <c:yMode val="edge"/>
              <c:x val="8.4932154432296649E-3"/>
              <c:y val="0.94268583399552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1926128"/>
        <c:crosses val="autoZero"/>
        <c:auto val="1"/>
        <c:lblAlgn val="ctr"/>
        <c:lblOffset val="100"/>
        <c:noMultiLvlLbl val="0"/>
      </c:catAx>
      <c:valAx>
        <c:axId val="241926128"/>
        <c:scaling>
          <c:orientation val="minMax"/>
          <c:max val="6500000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192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5692902862736769"/>
          <c:y val="0.87244118567747841"/>
          <c:w val="0.28614194274526455"/>
          <c:h val="5.110621493414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r>
              <a:rPr lang="en-US" sz="1200"/>
              <a:t>Sources: Kem C. Gardner Policy Institute 2015-2065 State and County Projections; DemographyUTAH 2016 Population Estimates</a:t>
            </a:r>
          </a:p>
        </c:rich>
      </c:tx>
      <c:layout>
        <c:manualLayout>
          <c:xMode val="edge"/>
          <c:yMode val="edge"/>
          <c:x val="1.5169177608073271E-2"/>
          <c:y val="0.94237670995600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3656179748063"/>
          <c:y val="4.4543952054578818E-2"/>
          <c:w val="0.83079805267340501"/>
          <c:h val="0.71333805585838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Population Growth</c:v>
                </c:pt>
              </c:strCache>
            </c:strRef>
          </c:tx>
          <c:spPr>
            <a:solidFill>
              <a:srgbClr val="C3122E"/>
            </a:solidFill>
            <a:ln>
              <a:noFill/>
            </a:ln>
            <a:effectLst/>
          </c:spPr>
          <c:invertIfNegative val="0"/>
          <c:cat>
            <c:numRef>
              <c:f>Sheet1!$A$2:$A$52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Sheet1!$B$2:$B$52</c:f>
              <c:numCache>
                <c:formatCode>_(* #,##0_);_(* \(#,##0\);_(* "-"??_);_(@_)</c:formatCode>
                <c:ptCount val="51"/>
                <c:pt idx="0" formatCode="General">
                  <c:v>54862</c:v>
                </c:pt>
                <c:pt idx="1">
                  <c:v>57401.83763297135</c:v>
                </c:pt>
                <c:pt idx="2">
                  <c:v>68800.915939581115</c:v>
                </c:pt>
                <c:pt idx="3">
                  <c:v>69808.716845023446</c:v>
                </c:pt>
                <c:pt idx="4">
                  <c:v>67349.27661813749</c:v>
                </c:pt>
                <c:pt idx="5">
                  <c:v>64660.877850169316</c:v>
                </c:pt>
                <c:pt idx="6">
                  <c:v>64041.688239304814</c:v>
                </c:pt>
                <c:pt idx="7">
                  <c:v>60518.157184120733</c:v>
                </c:pt>
                <c:pt idx="8">
                  <c:v>57378.927767227869</c:v>
                </c:pt>
                <c:pt idx="9">
                  <c:v>54861.294719468802</c:v>
                </c:pt>
                <c:pt idx="10">
                  <c:v>52810.6952162995</c:v>
                </c:pt>
                <c:pt idx="11">
                  <c:v>54305.812944551464</c:v>
                </c:pt>
                <c:pt idx="12">
                  <c:v>54099.301632416435</c:v>
                </c:pt>
                <c:pt idx="13">
                  <c:v>54710.966191020794</c:v>
                </c:pt>
                <c:pt idx="14">
                  <c:v>55155.265985506587</c:v>
                </c:pt>
                <c:pt idx="15">
                  <c:v>56002.679095629137</c:v>
                </c:pt>
                <c:pt idx="16">
                  <c:v>56811.382636312395</c:v>
                </c:pt>
                <c:pt idx="17">
                  <c:v>57947.655142007396</c:v>
                </c:pt>
                <c:pt idx="18">
                  <c:v>58273.475432510488</c:v>
                </c:pt>
                <c:pt idx="19">
                  <c:v>58147.681255314033</c:v>
                </c:pt>
                <c:pt idx="20">
                  <c:v>57826.189539154526</c:v>
                </c:pt>
                <c:pt idx="21">
                  <c:v>57548.198291245382</c:v>
                </c:pt>
                <c:pt idx="22">
                  <c:v>57343.618871297687</c:v>
                </c:pt>
                <c:pt idx="23">
                  <c:v>57059.760506330989</c:v>
                </c:pt>
                <c:pt idx="24">
                  <c:v>56886.701910927892</c:v>
                </c:pt>
                <c:pt idx="25">
                  <c:v>56795.408386242576</c:v>
                </c:pt>
                <c:pt idx="26">
                  <c:v>56727.603360088542</c:v>
                </c:pt>
                <c:pt idx="27">
                  <c:v>56569.132794368081</c:v>
                </c:pt>
                <c:pt idx="28">
                  <c:v>56320.818243343383</c:v>
                </c:pt>
                <c:pt idx="29">
                  <c:v>55964.563378885388</c:v>
                </c:pt>
                <c:pt idx="30">
                  <c:v>55524.836638151668</c:v>
                </c:pt>
                <c:pt idx="31">
                  <c:v>55062.433501076885</c:v>
                </c:pt>
                <c:pt idx="32">
                  <c:v>54627.910722464323</c:v>
                </c:pt>
                <c:pt idx="33">
                  <c:v>54341.418382176198</c:v>
                </c:pt>
                <c:pt idx="34">
                  <c:v>54121.68026822526</c:v>
                </c:pt>
                <c:pt idx="35">
                  <c:v>54021.724791539833</c:v>
                </c:pt>
                <c:pt idx="36">
                  <c:v>54003.743785494938</c:v>
                </c:pt>
                <c:pt idx="37">
                  <c:v>53889.904486057349</c:v>
                </c:pt>
                <c:pt idx="38">
                  <c:v>53706.606055367738</c:v>
                </c:pt>
                <c:pt idx="39">
                  <c:v>53494.632449247874</c:v>
                </c:pt>
                <c:pt idx="40">
                  <c:v>53439.432650568895</c:v>
                </c:pt>
                <c:pt idx="41">
                  <c:v>53540.325141298585</c:v>
                </c:pt>
                <c:pt idx="42">
                  <c:v>53696.418445946649</c:v>
                </c:pt>
                <c:pt idx="43">
                  <c:v>53921.148513215594</c:v>
                </c:pt>
                <c:pt idx="44">
                  <c:v>54163.321103245951</c:v>
                </c:pt>
                <c:pt idx="45">
                  <c:v>54335.375406849198</c:v>
                </c:pt>
                <c:pt idx="46">
                  <c:v>54519.175941805355</c:v>
                </c:pt>
                <c:pt idx="47">
                  <c:v>54612.653041005135</c:v>
                </c:pt>
                <c:pt idx="48">
                  <c:v>54590.120491391048</c:v>
                </c:pt>
                <c:pt idx="49">
                  <c:v>54454.134367596358</c:v>
                </c:pt>
                <c:pt idx="50">
                  <c:v>54210.412160472013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E-4ADC-8DA8-03C8157B9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1930440"/>
        <c:axId val="241929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Growth (%)</c:v>
                </c:pt>
              </c:strCache>
            </c:strRef>
          </c:tx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</c:numCache>
            </c:numRef>
          </c:cat>
          <c:val>
            <c:numRef>
              <c:f>Sheet1!$C$2:$C$52</c:f>
              <c:numCache>
                <c:formatCode>0.0%</c:formatCode>
                <c:ptCount val="51"/>
                <c:pt idx="0" formatCode="General">
                  <c:v>1.8648999999999999E-2</c:v>
                </c:pt>
                <c:pt idx="1">
                  <c:v>1.9150518377191394E-2</c:v>
                </c:pt>
                <c:pt idx="2">
                  <c:v>2.25221905528592E-2</c:v>
                </c:pt>
                <c:pt idx="3">
                  <c:v>2.2348754361548595E-2</c:v>
                </c:pt>
                <c:pt idx="4">
                  <c:v>2.1090046150817443E-2</c:v>
                </c:pt>
                <c:pt idx="5">
                  <c:v>1.9829974167722142E-2</c:v>
                </c:pt>
                <c:pt idx="6">
                  <c:v>1.9258193756739539E-2</c:v>
                </c:pt>
                <c:pt idx="7">
                  <c:v>1.7854770133467479E-2</c:v>
                </c:pt>
                <c:pt idx="8">
                  <c:v>1.6631644003094914E-2</c:v>
                </c:pt>
                <c:pt idx="9">
                  <c:v>1.5641744267594015E-2</c:v>
                </c:pt>
                <c:pt idx="10">
                  <c:v>1.4825196913892613E-2</c:v>
                </c:pt>
                <c:pt idx="11">
                  <c:v>1.5022204281008644E-2</c:v>
                </c:pt>
                <c:pt idx="12">
                  <c:v>1.4743597295915345E-2</c:v>
                </c:pt>
                <c:pt idx="13">
                  <c:v>1.4693655926968363E-2</c:v>
                </c:pt>
                <c:pt idx="14">
                  <c:v>1.4598475985234671E-2</c:v>
                </c:pt>
                <c:pt idx="15">
                  <c:v>1.4609492655087264E-2</c:v>
                </c:pt>
                <c:pt idx="16">
                  <c:v>1.4607058499010339E-2</c:v>
                </c:pt>
                <c:pt idx="17">
                  <c:v>1.4684710772072673E-2</c:v>
                </c:pt>
                <c:pt idx="18">
                  <c:v>1.4553563125816238E-2</c:v>
                </c:pt>
                <c:pt idx="19">
                  <c:v>1.4313829323818528E-2</c:v>
                </c:pt>
                <c:pt idx="20">
                  <c:v>1.4033812245477284E-2</c:v>
                </c:pt>
                <c:pt idx="21">
                  <c:v>1.3773058160767127E-2</c:v>
                </c:pt>
                <c:pt idx="22">
                  <c:v>1.3537641277366452E-2</c:v>
                </c:pt>
                <c:pt idx="23">
                  <c:v>1.3290703418679994E-2</c:v>
                </c:pt>
                <c:pt idx="24">
                  <c:v>1.3076596402788798E-2</c:v>
                </c:pt>
                <c:pt idx="25">
                  <c:v>1.288709138678068E-2</c:v>
                </c:pt>
                <c:pt idx="26">
                  <c:v>1.2707937815819692E-2</c:v>
                </c:pt>
                <c:pt idx="27">
                  <c:v>1.2513418004350241E-2</c:v>
                </c:pt>
                <c:pt idx="28">
                  <c:v>1.2304517820575844E-2</c:v>
                </c:pt>
                <c:pt idx="29">
                  <c:v>1.2078071289599368E-2</c:v>
                </c:pt>
                <c:pt idx="30">
                  <c:v>1.1840164688788901E-2</c:v>
                </c:pt>
                <c:pt idx="31">
                  <c:v>1.1604166200843258E-2</c:v>
                </c:pt>
                <c:pt idx="32">
                  <c:v>1.1380530860734206E-2</c:v>
                </c:pt>
                <c:pt idx="33">
                  <c:v>1.119345894035173E-2</c:v>
                </c:pt>
                <c:pt idx="34">
                  <c:v>1.1024790875991064E-2</c:v>
                </c:pt>
                <c:pt idx="35">
                  <c:v>1.0884430992020633E-2</c:v>
                </c:pt>
                <c:pt idx="36">
                  <c:v>1.076365190794637E-2</c:v>
                </c:pt>
                <c:pt idx="37">
                  <c:v>1.0626581424386439E-2</c:v>
                </c:pt>
                <c:pt idx="38">
                  <c:v>1.0479079904993638E-2</c:v>
                </c:pt>
                <c:pt idx="39">
                  <c:v>1.0329476806281157E-2</c:v>
                </c:pt>
                <c:pt idx="40">
                  <c:v>1.02133198223886E-2</c:v>
                </c:pt>
                <c:pt idx="41">
                  <c:v>1.0129150099380979E-2</c:v>
                </c:pt>
                <c:pt idx="42">
                  <c:v>1.0056813993363223E-2</c:v>
                </c:pt>
                <c:pt idx="43">
                  <c:v>9.9983521689712695E-3</c:v>
                </c:pt>
                <c:pt idx="44">
                  <c:v>9.943835159862191E-3</c:v>
                </c:pt>
                <c:pt idx="45">
                  <c:v>9.8772052798510312E-3</c:v>
                </c:pt>
                <c:pt idx="46">
                  <c:v>9.8136851665755476E-3</c:v>
                </c:pt>
                <c:pt idx="47">
                  <c:v>9.7349754605053906E-3</c:v>
                </c:pt>
                <c:pt idx="48">
                  <c:v>9.6371415852727349E-3</c:v>
                </c:pt>
                <c:pt idx="49">
                  <c:v>9.5213762380244038E-3</c:v>
                </c:pt>
                <c:pt idx="50">
                  <c:v>9.3893614500299982E-3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BE-4ADC-8DA8-03C8157B9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928088"/>
        <c:axId val="241927696"/>
      </c:lineChart>
      <c:catAx>
        <c:axId val="24193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1929656"/>
        <c:crosses val="autoZero"/>
        <c:auto val="1"/>
        <c:lblAlgn val="ctr"/>
        <c:lblOffset val="100"/>
        <c:noMultiLvlLbl val="0"/>
      </c:catAx>
      <c:valAx>
        <c:axId val="24192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1930440"/>
        <c:crosses val="autoZero"/>
        <c:crossBetween val="between"/>
      </c:valAx>
      <c:valAx>
        <c:axId val="241927696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1928088"/>
        <c:crosses val="max"/>
        <c:crossBetween val="between"/>
      </c:valAx>
      <c:catAx>
        <c:axId val="241928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927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40009540055664"/>
          <c:y val="0.87596814280087432"/>
          <c:w val="0.34919969274312934"/>
          <c:h val="5.2805710516404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4530594790794"/>
          <c:y val="3.1987707622575738E-2"/>
          <c:w val="0.83877538851969824"/>
          <c:h val="0.74099202324324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'Overall Pop. growth'!$R$15</c:f>
              <c:strCache>
                <c:ptCount val="1"/>
                <c:pt idx="0">
                  <c:v>State Population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159524823243726E-3"/>
                  <c:y val="-1.7220899391980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29-4E3C-9626-CECD50D99D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275956357971955E-5"/>
                  <c:y val="-1.980787623371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7.32600732600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'Overall Pop. growth'!$Q$16:$Q$21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'Overall Pop. growth'!$R$16:$R$21</c:f>
              <c:numCache>
                <c:formatCode>_(* #,##0_);_(* \(#,##0\);_(* "-"??_);_(@_)</c:formatCode>
                <c:ptCount val="6"/>
                <c:pt idx="0">
                  <c:v>2997403.8562495373</c:v>
                </c:pt>
                <c:pt idx="1">
                  <c:v>3615036.2442618418</c:v>
                </c:pt>
                <c:pt idx="2">
                  <c:v>4178316.654116265</c:v>
                </c:pt>
                <c:pt idx="3">
                  <c:v>4745057.2964971466</c:v>
                </c:pt>
                <c:pt idx="4">
                  <c:v>5285766.7835893659</c:v>
                </c:pt>
                <c:pt idx="5">
                  <c:v>5827809.8682021918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8F-426E-B68B-88AC6D378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1930048"/>
        <c:axId val="241923384"/>
      </c:barChart>
      <c:lineChart>
        <c:grouping val="standard"/>
        <c:varyColors val="0"/>
        <c:ser>
          <c:idx val="1"/>
          <c:order val="1"/>
          <c:tx>
            <c:strRef>
              <c:f>'Overall Pop. growth'!$S$15</c:f>
              <c:strCache>
                <c:ptCount val="1"/>
                <c:pt idx="0">
                  <c:v>Decade Growth (%)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365905853439058E-2"/>
                  <c:y val="8.284970177560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8941491695775E-2"/>
                  <c:y val="0.13070097648375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923562167344129E-2"/>
                  <c:y val="4.895300547633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913219964429756E-2"/>
                  <c:y val="3.993847483398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449953371114688E-2"/>
                  <c:y val="3.482960801436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8F-426E-B68B-88AC6D37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338773146825443E-2"/>
                  <c:y val="2.546681664791901E-2"/>
                </c:manualLayout>
              </c:layout>
              <c:tx>
                <c:rich>
                  <a:bodyPr/>
                  <a:lstStyle/>
                  <a:p>
                    <a:fld id="{8D715C19-5867-4A05-99B2-B46D40C5240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8F-426E-B68B-88AC6D3785A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'Overall Pop. growth'!$Q$16:$Q$21</c:f>
              <c:numCache>
                <c:formatCode>General</c:formatCode>
                <c:ptCount val="6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  <c:pt idx="4">
                  <c:v>2055</c:v>
                </c:pt>
                <c:pt idx="5">
                  <c:v>2065</c:v>
                </c:pt>
              </c:numCache>
            </c:numRef>
          </c:cat>
          <c:val>
            <c:numRef>
              <c:f>'Overall Pop. growth'!$S$16:$S$21</c:f>
              <c:numCache>
                <c:formatCode>0.00%</c:formatCode>
                <c:ptCount val="6"/>
                <c:pt idx="0">
                  <c:v>0.17540501550311394</c:v>
                </c:pt>
                <c:pt idx="1">
                  <c:v>0.20605577947881493</c:v>
                </c:pt>
                <c:pt idx="2">
                  <c:v>0.1558159785392248</c:v>
                </c:pt>
                <c:pt idx="3">
                  <c:v>0.13563850930794286</c:v>
                </c:pt>
                <c:pt idx="4">
                  <c:v>0.11395215132415304</c:v>
                </c:pt>
                <c:pt idx="5">
                  <c:v>0.10254767317689795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B8F-426E-B68B-88AC6D378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743280"/>
        <c:axId val="241925344"/>
      </c:lineChart>
      <c:catAx>
        <c:axId val="2419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1923384"/>
        <c:crosses val="autoZero"/>
        <c:auto val="1"/>
        <c:lblAlgn val="ctr"/>
        <c:lblOffset val="100"/>
        <c:noMultiLvlLbl val="0"/>
      </c:catAx>
      <c:valAx>
        <c:axId val="24192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1930048"/>
        <c:crosses val="autoZero"/>
        <c:crossBetween val="between"/>
      </c:valAx>
      <c:valAx>
        <c:axId val="241925344"/>
        <c:scaling>
          <c:orientation val="minMax"/>
          <c:max val="0.4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36743280"/>
        <c:crosses val="max"/>
        <c:crossBetween val="between"/>
      </c:valAx>
      <c:catAx>
        <c:axId val="23674328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Sources: Kem C. Gardner Policy Institute 2015-2065 State and County Projections; DemographyUTAH 2016 Population Estimates</a:t>
                </a:r>
              </a:p>
            </c:rich>
          </c:tx>
          <c:layout>
            <c:manualLayout>
              <c:xMode val="edge"/>
              <c:yMode val="edge"/>
              <c:x val="7.7692603749779481E-3"/>
              <c:y val="0.94468780218262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41925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631023162921"/>
          <c:y val="0.84873970233489604"/>
          <c:w val="0.51019413389652812"/>
          <c:h val="4.8864714279136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'[Baseline Projections Tables and Figures Templates 4.xlsx]Overall Pop. growth'!$X$44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'[Baseline Projections Tables and Figures Templates 4.xlsx]Overall Pop. growth'!$W$45:$W$49</c:f>
              <c:strCache>
                <c:ptCount val="5"/>
                <c:pt idx="0">
                  <c:v>2010-2020</c:v>
                </c:pt>
                <c:pt idx="1">
                  <c:v>2020-2030</c:v>
                </c:pt>
                <c:pt idx="2">
                  <c:v>2030-2040</c:v>
                </c:pt>
                <c:pt idx="3">
                  <c:v>2040-2050</c:v>
                </c:pt>
                <c:pt idx="4">
                  <c:v>2050-2060</c:v>
                </c:pt>
              </c:strCache>
            </c:strRef>
          </c:cat>
          <c:val>
            <c:numRef>
              <c:f>'[Baseline Projections Tables and Figures Templates 4.xlsx]Overall Pop. growth'!$X$45:$X$49</c:f>
              <c:numCache>
                <c:formatCode>0.00%</c:formatCode>
                <c:ptCount val="5"/>
                <c:pt idx="0">
                  <c:v>7.5205204605089615E-2</c:v>
                </c:pt>
                <c:pt idx="1">
                  <c:v>6.9278197005107872E-2</c:v>
                </c:pt>
                <c:pt idx="2">
                  <c:v>5.4750017596428495E-2</c:v>
                </c:pt>
                <c:pt idx="3">
                  <c:v>4.5462862599317533E-2</c:v>
                </c:pt>
                <c:pt idx="4">
                  <c:v>4.4305421799960415E-2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9E-4142-84CA-4D09A266EC82}"/>
            </c:ext>
          </c:extLst>
        </c:ser>
        <c:ser>
          <c:idx val="1"/>
          <c:order val="1"/>
          <c:tx>
            <c:strRef>
              <c:f>'[Baseline Projections Tables and Figures Templates 4.xlsx]Overall Pop. growth'!$Y$44</c:f>
              <c:strCache>
                <c:ptCount val="1"/>
                <c:pt idx="0">
                  <c:v>Utah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'[Baseline Projections Tables and Figures Templates 4.xlsx]Overall Pop. growth'!$W$45:$W$49</c:f>
              <c:strCache>
                <c:ptCount val="5"/>
                <c:pt idx="0">
                  <c:v>2010-2020</c:v>
                </c:pt>
                <c:pt idx="1">
                  <c:v>2020-2030</c:v>
                </c:pt>
                <c:pt idx="2">
                  <c:v>2030-2040</c:v>
                </c:pt>
                <c:pt idx="3">
                  <c:v>2040-2050</c:v>
                </c:pt>
                <c:pt idx="4">
                  <c:v>2050-2060</c:v>
                </c:pt>
              </c:strCache>
            </c:strRef>
          </c:cat>
          <c:val>
            <c:numRef>
              <c:f>'[Baseline Projections Tables and Figures Templates 4.xlsx]Overall Pop. growth'!$Y$45:$Y$49</c:f>
              <c:numCache>
                <c:formatCode>0.00%</c:formatCode>
                <c:ptCount val="5"/>
                <c:pt idx="0">
                  <c:v>0.16631022865278214</c:v>
                </c:pt>
                <c:pt idx="1">
                  <c:v>0.14498323605317759</c:v>
                </c:pt>
                <c:pt idx="2">
                  <c:v>0.12872904668184315</c:v>
                </c:pt>
                <c:pt idx="3">
                  <c:v>0.11027635773951761</c:v>
                </c:pt>
                <c:pt idx="4">
                  <c:v>9.687666843367361E-2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9E-4142-84CA-4D09A266E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58384"/>
        <c:axId val="242963088"/>
      </c:barChart>
      <c:catAx>
        <c:axId val="24295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Sources: Census Bureau 2014-2060 National Projections; Kem C. Gardner Policy Institute 2015-2065 State and County Projections</a:t>
                </a:r>
              </a:p>
            </c:rich>
          </c:tx>
          <c:layout>
            <c:manualLayout>
              <c:xMode val="edge"/>
              <c:yMode val="edge"/>
              <c:x val="6.8088783152387656E-3"/>
              <c:y val="0.94841321135436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3088"/>
        <c:crosses val="autoZero"/>
        <c:auto val="1"/>
        <c:lblAlgn val="ctr"/>
        <c:lblOffset val="100"/>
        <c:noMultiLvlLbl val="0"/>
      </c:catAx>
      <c:valAx>
        <c:axId val="2429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5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305234252708265"/>
          <c:y val="0.88471389053246974"/>
          <c:w val="0.14951350359671783"/>
          <c:h val="4.8490990649290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Calibri (body)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63576175059111E-2"/>
          <c:y val="5.4915537554746208E-2"/>
          <c:w val="0.92790060173861477"/>
          <c:h val="0.62057344119270885"/>
        </c:manualLayout>
      </c:layout>
      <c:lineChart>
        <c:grouping val="standard"/>
        <c:varyColors val="0"/>
        <c:ser>
          <c:idx val="0"/>
          <c:order val="0"/>
          <c:tx>
            <c:strRef>
              <c:f>'tfrs (2)'!$A$2</c:f>
              <c:strCache>
                <c:ptCount val="1"/>
                <c:pt idx="0">
                  <c:v>Utah (historical)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672168729940403E-2"/>
                  <c:y val="-1.760176017601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(2)'!$B$2:$BY$2</c:f>
              <c:numCache>
                <c:formatCode>0.00</c:formatCode>
                <c:ptCount val="76"/>
                <c:pt idx="0">
                  <c:v>2.65</c:v>
                </c:pt>
                <c:pt idx="1">
                  <c:v>2.5299999999999998</c:v>
                </c:pt>
                <c:pt idx="2">
                  <c:v>2.5299999999999998</c:v>
                </c:pt>
                <c:pt idx="3">
                  <c:v>2.4500000000000002</c:v>
                </c:pt>
                <c:pt idx="4">
                  <c:v>2.44</c:v>
                </c:pt>
                <c:pt idx="5">
                  <c:v>2.4500000000000002</c:v>
                </c:pt>
                <c:pt idx="6">
                  <c:v>2.5299999999999998</c:v>
                </c:pt>
                <c:pt idx="7">
                  <c:v>2.52</c:v>
                </c:pt>
                <c:pt idx="8">
                  <c:v>2.59</c:v>
                </c:pt>
                <c:pt idx="9">
                  <c:v>2.61</c:v>
                </c:pt>
                <c:pt idx="10">
                  <c:v>2.63</c:v>
                </c:pt>
                <c:pt idx="11">
                  <c:v>2.56</c:v>
                </c:pt>
                <c:pt idx="12">
                  <c:v>2.54</c:v>
                </c:pt>
                <c:pt idx="13">
                  <c:v>2.57</c:v>
                </c:pt>
                <c:pt idx="14">
                  <c:v>2.54</c:v>
                </c:pt>
                <c:pt idx="15">
                  <c:v>2.4700000000000002</c:v>
                </c:pt>
                <c:pt idx="16">
                  <c:v>2.63</c:v>
                </c:pt>
                <c:pt idx="17">
                  <c:v>2.63</c:v>
                </c:pt>
                <c:pt idx="18">
                  <c:v>2.6</c:v>
                </c:pt>
                <c:pt idx="19">
                  <c:v>2.4700000000000002</c:v>
                </c:pt>
                <c:pt idx="20">
                  <c:v>2.4500000000000002</c:v>
                </c:pt>
                <c:pt idx="21">
                  <c:v>2.38</c:v>
                </c:pt>
                <c:pt idx="22">
                  <c:v>2.37</c:v>
                </c:pt>
                <c:pt idx="23">
                  <c:v>2.34</c:v>
                </c:pt>
                <c:pt idx="24">
                  <c:v>2.33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BE-400D-9FC2-4502D4F76FC9}"/>
            </c:ext>
          </c:extLst>
        </c:ser>
        <c:ser>
          <c:idx val="1"/>
          <c:order val="1"/>
          <c:tx>
            <c:strRef>
              <c:f>'tfrs (2)'!$A$3</c:f>
              <c:strCache>
                <c:ptCount val="1"/>
                <c:pt idx="0">
                  <c:v>US(historic)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300343975411062E-2"/>
                  <c:y val="4.18886156276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BE-400D-9FC2-4502D4F76FC9}"/>
                </c:ext>
                <c:ext xmlns:c15="http://schemas.microsoft.com/office/drawing/2012/chart" uri="{CE6537A1-D6FC-4f65-9D91-7224C49458BB}">
                  <c15:layout>
                    <c:manualLayout>
                      <c:w val="5.7564437016118984E-2"/>
                      <c:h val="6.9614905368455285E-2"/>
                    </c:manualLayout>
                  </c15:layout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(2)'!$B$3:$BY$3</c:f>
              <c:numCache>
                <c:formatCode>0.00</c:formatCode>
                <c:ptCount val="76"/>
                <c:pt idx="0">
                  <c:v>2.08</c:v>
                </c:pt>
                <c:pt idx="1">
                  <c:v>2.06</c:v>
                </c:pt>
                <c:pt idx="2">
                  <c:v>2.0499999999999998</c:v>
                </c:pt>
                <c:pt idx="3">
                  <c:v>2.02</c:v>
                </c:pt>
                <c:pt idx="4">
                  <c:v>2</c:v>
                </c:pt>
                <c:pt idx="5">
                  <c:v>1.98</c:v>
                </c:pt>
                <c:pt idx="6">
                  <c:v>1.98</c:v>
                </c:pt>
                <c:pt idx="7">
                  <c:v>1.97</c:v>
                </c:pt>
                <c:pt idx="8">
                  <c:v>2</c:v>
                </c:pt>
                <c:pt idx="9">
                  <c:v>2.0099999999999998</c:v>
                </c:pt>
                <c:pt idx="10">
                  <c:v>2.06</c:v>
                </c:pt>
                <c:pt idx="11">
                  <c:v>2.0299999999999998</c:v>
                </c:pt>
                <c:pt idx="12">
                  <c:v>2.02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2.06</c:v>
                </c:pt>
                <c:pt idx="16">
                  <c:v>2.11</c:v>
                </c:pt>
                <c:pt idx="17">
                  <c:v>2.12</c:v>
                </c:pt>
                <c:pt idx="18">
                  <c:v>2.0699999999999998</c:v>
                </c:pt>
                <c:pt idx="19">
                  <c:v>2</c:v>
                </c:pt>
                <c:pt idx="20">
                  <c:v>1.93</c:v>
                </c:pt>
                <c:pt idx="21">
                  <c:v>1.89</c:v>
                </c:pt>
                <c:pt idx="22">
                  <c:v>1.88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DBE-400D-9FC2-4502D4F76FC9}"/>
            </c:ext>
          </c:extLst>
        </c:ser>
        <c:ser>
          <c:idx val="2"/>
          <c:order val="2"/>
          <c:tx>
            <c:strRef>
              <c:f>'tfrs (2)'!$A$4</c:f>
              <c:strCache>
                <c:ptCount val="1"/>
                <c:pt idx="0">
                  <c:v>US Projection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3.3333333333333333E-2"/>
                  <c:y val="3.069053708439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0"/>
              <c:layout>
                <c:manualLayout>
                  <c:x val="-2.9629629629629766E-2"/>
                  <c:y val="3.069053708439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(2)'!$B$4:$BY$4</c:f>
              <c:numCache>
                <c:formatCode>General</c:formatCode>
                <c:ptCount val="76"/>
                <c:pt idx="22" formatCode="0.00">
                  <c:v>1.88</c:v>
                </c:pt>
                <c:pt idx="23" formatCode="0.00">
                  <c:v>1.87</c:v>
                </c:pt>
                <c:pt idx="24" formatCode="0.00">
                  <c:v>1.8625</c:v>
                </c:pt>
                <c:pt idx="25" formatCode="0.00">
                  <c:v>1.8608337398000001</c:v>
                </c:pt>
                <c:pt idx="26" formatCode="0.00">
                  <c:v>1.8607412594999997</c:v>
                </c:pt>
                <c:pt idx="27" formatCode="0.00">
                  <c:v>1.8606485238000001</c:v>
                </c:pt>
                <c:pt idx="28" formatCode="0.00">
                  <c:v>1.8605559168999997</c:v>
                </c:pt>
                <c:pt idx="29" formatCode="0.00">
                  <c:v>1.8604633104000001</c:v>
                </c:pt>
                <c:pt idx="30" formatCode="0.00">
                  <c:v>1.8603708317999998</c:v>
                </c:pt>
                <c:pt idx="31" formatCode="0.00">
                  <c:v>1.8602780988000003</c:v>
                </c:pt>
                <c:pt idx="32" formatCode="0.00">
                  <c:v>1.8601854933000002</c:v>
                </c:pt>
                <c:pt idx="33" formatCode="0.00">
                  <c:v>1.8600928885999999</c:v>
                </c:pt>
                <c:pt idx="34" formatCode="0.00">
                  <c:v>1.8600004118000002</c:v>
                </c:pt>
                <c:pt idx="35" formatCode="0.00">
                  <c:v>1.8599076803000001</c:v>
                </c:pt>
                <c:pt idx="36" formatCode="0.00">
                  <c:v>1.8598150776</c:v>
                </c:pt>
                <c:pt idx="37" formatCode="0.00">
                  <c:v>1.8597224746999996</c:v>
                </c:pt>
                <c:pt idx="38" formatCode="0.00">
                  <c:v>1.8596300001000003</c:v>
                </c:pt>
                <c:pt idx="39" formatCode="0.00">
                  <c:v>1.8595372707999998</c:v>
                </c:pt>
                <c:pt idx="40" formatCode="0.00">
                  <c:v>1.8594446693</c:v>
                </c:pt>
                <c:pt idx="41" formatCode="0.00">
                  <c:v>1.8593520689999998</c:v>
                </c:pt>
                <c:pt idx="42" formatCode="0.00">
                  <c:v>1.8592595959999996</c:v>
                </c:pt>
                <c:pt idx="43" formatCode="0.00">
                  <c:v>1.8591668686000002</c:v>
                </c:pt>
                <c:pt idx="44" formatCode="0.00">
                  <c:v>1.8590742695</c:v>
                </c:pt>
                <c:pt idx="45" formatCode="0.00">
                  <c:v>1.8589816708</c:v>
                </c:pt>
                <c:pt idx="46" formatCode="0.00">
                  <c:v>1.8588891997999999</c:v>
                </c:pt>
                <c:pt idx="47" formatCode="0.00">
                  <c:v>1.8587964745999999</c:v>
                </c:pt>
                <c:pt idx="48" formatCode="0.00">
                  <c:v>1.8587038774000002</c:v>
                </c:pt>
                <c:pt idx="49" formatCode="0.00">
                  <c:v>1.8586112805999997</c:v>
                </c:pt>
                <c:pt idx="50" formatCode="0.00">
                  <c:v>1.8585188119999998</c:v>
                </c:pt>
                <c:pt idx="51" formatCode="0.00">
                  <c:v>1.8584260884000001</c:v>
                </c:pt>
                <c:pt idx="52" formatCode="0.00">
                  <c:v>1.8583334931999997</c:v>
                </c:pt>
                <c:pt idx="53" formatCode="0.00">
                  <c:v>1.8582408983000003</c:v>
                </c:pt>
                <c:pt idx="54" formatCode="0.00">
                  <c:v>1.8581484317000003</c:v>
                </c:pt>
                <c:pt idx="55" formatCode="0.00">
                  <c:v>1.8580557101999999</c:v>
                </c:pt>
                <c:pt idx="56" formatCode="0.00">
                  <c:v>1.8579631167999997</c:v>
                </c:pt>
                <c:pt idx="57" formatCode="0.00">
                  <c:v>1.8578705242</c:v>
                </c:pt>
                <c:pt idx="58" formatCode="0.00">
                  <c:v>1.8577780590999997</c:v>
                </c:pt>
                <c:pt idx="59" formatCode="0.00">
                  <c:v>1.8576853398000004</c:v>
                </c:pt>
                <c:pt idx="60" formatCode="0.00">
                  <c:v>1.8575927485999999</c:v>
                </c:pt>
                <c:pt idx="61" formatCode="0.00">
                  <c:v>1.8575001575999996</c:v>
                </c:pt>
                <c:pt idx="62" formatCode="0.00">
                  <c:v>1.8574076946999998</c:v>
                </c:pt>
                <c:pt idx="63" formatCode="0.00">
                  <c:v>1.8573149771999997</c:v>
                </c:pt>
                <c:pt idx="64" formatCode="0.00">
                  <c:v>1.8572223880999996</c:v>
                </c:pt>
                <c:pt idx="65" formatCode="0.00">
                  <c:v>1.8571297993000002</c:v>
                </c:pt>
                <c:pt idx="66" formatCode="0.00">
                  <c:v>1.8570373382000003</c:v>
                </c:pt>
                <c:pt idx="67" formatCode="0.00">
                  <c:v>1.8569446231000002</c:v>
                </c:pt>
                <c:pt idx="68" formatCode="0.00">
                  <c:v>1.8568520356000002</c:v>
                </c:pt>
                <c:pt idx="69" formatCode="0.00">
                  <c:v>1.8567594489999999</c:v>
                </c:pt>
                <c:pt idx="70" formatCode="0.00">
                  <c:v>1.8566669900000004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DBE-400D-9FC2-4502D4F76FC9}"/>
            </c:ext>
          </c:extLst>
        </c:ser>
        <c:ser>
          <c:idx val="3"/>
          <c:order val="3"/>
          <c:tx>
            <c:strRef>
              <c:f>'tfrs (2)'!$A$5</c:f>
              <c:strCache>
                <c:ptCount val="1"/>
                <c:pt idx="0">
                  <c:v>Utah Projection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3.3333333333333333E-2"/>
                  <c:y val="-4.433077578857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5"/>
              <c:layout>
                <c:manualLayout>
                  <c:x val="-9.2592592592592587E-3"/>
                  <c:y val="-3.069053708439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DBE-400D-9FC2-4502D4F76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'tfrs (2)'!$B$1:$BY$1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'tfrs (2)'!$B$5:$BY$5</c:f>
              <c:numCache>
                <c:formatCode>General</c:formatCode>
                <c:ptCount val="76"/>
                <c:pt idx="24" formatCode="0.00">
                  <c:v>2.3098697533607484</c:v>
                </c:pt>
                <c:pt idx="25">
                  <c:v>2.3165839610000001</c:v>
                </c:pt>
                <c:pt idx="26">
                  <c:v>2.3163585109999998</c:v>
                </c:pt>
                <c:pt idx="27">
                  <c:v>2.3157728130000002</c:v>
                </c:pt>
                <c:pt idx="28">
                  <c:v>2.3151871110000002</c:v>
                </c:pt>
                <c:pt idx="29">
                  <c:v>2.3146014099999999</c:v>
                </c:pt>
                <c:pt idx="30">
                  <c:v>2.3140157129999999</c:v>
                </c:pt>
                <c:pt idx="31">
                  <c:v>2.3134300109999999</c:v>
                </c:pt>
                <c:pt idx="32">
                  <c:v>2.3128443079999998</c:v>
                </c:pt>
                <c:pt idx="33">
                  <c:v>2.3122586119999999</c:v>
                </c:pt>
                <c:pt idx="34">
                  <c:v>2.3116729079999998</c:v>
                </c:pt>
                <c:pt idx="35">
                  <c:v>2.3110872109999998</c:v>
                </c:pt>
                <c:pt idx="36">
                  <c:v>2.3105015070000001</c:v>
                </c:pt>
                <c:pt idx="37">
                  <c:v>2.3099158119999998</c:v>
                </c:pt>
                <c:pt idx="38">
                  <c:v>2.3093301099999999</c:v>
                </c:pt>
                <c:pt idx="39">
                  <c:v>2.3087444100000001</c:v>
                </c:pt>
                <c:pt idx="40">
                  <c:v>2.308158712</c:v>
                </c:pt>
                <c:pt idx="41">
                  <c:v>2.30757301</c:v>
                </c:pt>
                <c:pt idx="42">
                  <c:v>2.3069873090000002</c:v>
                </c:pt>
                <c:pt idx="43">
                  <c:v>2.3064016110000001</c:v>
                </c:pt>
                <c:pt idx="44">
                  <c:v>2.3058159100000002</c:v>
                </c:pt>
                <c:pt idx="45">
                  <c:v>2.3052302120000001</c:v>
                </c:pt>
                <c:pt idx="46">
                  <c:v>2.3046445119999999</c:v>
                </c:pt>
                <c:pt idx="47">
                  <c:v>2.3040588089999998</c:v>
                </c:pt>
                <c:pt idx="48">
                  <c:v>2.303473109</c:v>
                </c:pt>
                <c:pt idx="49">
                  <c:v>2.3028874099999999</c:v>
                </c:pt>
                <c:pt idx="50">
                  <c:v>2.3023017110000001</c:v>
                </c:pt>
                <c:pt idx="51">
                  <c:v>2.301716012</c:v>
                </c:pt>
                <c:pt idx="52">
                  <c:v>2.3011303079999998</c:v>
                </c:pt>
                <c:pt idx="53">
                  <c:v>2.3005446109999999</c:v>
                </c:pt>
                <c:pt idx="54">
                  <c:v>2.2999589110000001</c:v>
                </c:pt>
                <c:pt idx="55">
                  <c:v>2.2993732109999998</c:v>
                </c:pt>
                <c:pt idx="56">
                  <c:v>2.298787511</c:v>
                </c:pt>
                <c:pt idx="57">
                  <c:v>2.2982018069999999</c:v>
                </c:pt>
                <c:pt idx="58">
                  <c:v>2.2976161140000002</c:v>
                </c:pt>
                <c:pt idx="59">
                  <c:v>2.2970304119999998</c:v>
                </c:pt>
                <c:pt idx="60">
                  <c:v>2.2964447099999998</c:v>
                </c:pt>
                <c:pt idx="61">
                  <c:v>2.2958590120000002</c:v>
                </c:pt>
                <c:pt idx="62">
                  <c:v>2.295273313</c:v>
                </c:pt>
                <c:pt idx="63">
                  <c:v>2.2946876110000001</c:v>
                </c:pt>
                <c:pt idx="64">
                  <c:v>2.2941019119999999</c:v>
                </c:pt>
                <c:pt idx="65">
                  <c:v>2.2935162089999999</c:v>
                </c:pt>
                <c:pt idx="66">
                  <c:v>2.292930508</c:v>
                </c:pt>
                <c:pt idx="67">
                  <c:v>2.2923448130000001</c:v>
                </c:pt>
                <c:pt idx="68">
                  <c:v>2.291759109</c:v>
                </c:pt>
                <c:pt idx="69">
                  <c:v>2.291173412</c:v>
                </c:pt>
                <c:pt idx="70">
                  <c:v>2.2905877100000001</c:v>
                </c:pt>
                <c:pt idx="71">
                  <c:v>2.2900020099999998</c:v>
                </c:pt>
                <c:pt idx="72">
                  <c:v>2.2894163110000001</c:v>
                </c:pt>
                <c:pt idx="73">
                  <c:v>2.2888306090000001</c:v>
                </c:pt>
                <c:pt idx="74">
                  <c:v>2.2882449139999999</c:v>
                </c:pt>
                <c:pt idx="75">
                  <c:v>2.2876592090000001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DBE-400D-9FC2-4502D4F76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964656"/>
        <c:axId val="242961128"/>
      </c:lineChart>
      <c:catAx>
        <c:axId val="242964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Sources: Census Bureau 2014-2060 National Projections; Kem C. Gardner Policy Institute 2015-2065 State Projections; Utah Department of Health</a:t>
                </a:r>
              </a:p>
            </c:rich>
          </c:tx>
          <c:layout>
            <c:manualLayout>
              <c:xMode val="edge"/>
              <c:yMode val="edge"/>
              <c:x val="1.2728266412606756E-2"/>
              <c:y val="0.90536387263748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1128"/>
        <c:crosses val="autoZero"/>
        <c:auto val="1"/>
        <c:lblAlgn val="ctr"/>
        <c:lblOffset val="100"/>
        <c:noMultiLvlLbl val="0"/>
      </c:catAx>
      <c:valAx>
        <c:axId val="24296112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32191542725702"/>
          <c:y val="0.79323863995932353"/>
          <c:w val="0.74252813308927856"/>
          <c:h val="7.2580813391811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631086793078617E-2"/>
          <c:y val="3.2291299873944586E-2"/>
          <c:w val="0.93005166443226883"/>
          <c:h val="0.69491939991280605"/>
        </c:manualLayout>
      </c:layout>
      <c:lineChart>
        <c:grouping val="standard"/>
        <c:varyColors val="0"/>
        <c:ser>
          <c:idx val="0"/>
          <c:order val="0"/>
          <c:tx>
            <c:strRef>
              <c:f>'[mortality scenario projections_withtables.xlsx]Male and Female BL'!$B$1</c:f>
              <c:strCache>
                <c:ptCount val="1"/>
                <c:pt idx="0">
                  <c:v>Female Historical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57664233576641E-2"/>
                  <c:y val="-4.413062665489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BL'!$B$2:$B$100</c:f>
              <c:numCache>
                <c:formatCode>0.00</c:formatCode>
                <c:ptCount val="99"/>
                <c:pt idx="0">
                  <c:v>76.366804490773006</c:v>
                </c:pt>
                <c:pt idx="1">
                  <c:v>76.561642769553004</c:v>
                </c:pt>
                <c:pt idx="2">
                  <c:v>76.793566205084602</c:v>
                </c:pt>
                <c:pt idx="3">
                  <c:v>76.951068082347604</c:v>
                </c:pt>
                <c:pt idx="4">
                  <c:v>77.207336629075201</c:v>
                </c:pt>
                <c:pt idx="5">
                  <c:v>77.060615660826898</c:v>
                </c:pt>
                <c:pt idx="6">
                  <c:v>77.718704747359894</c:v>
                </c:pt>
                <c:pt idx="7">
                  <c:v>78.341737008626396</c:v>
                </c:pt>
                <c:pt idx="8">
                  <c:v>78.722051243520795</c:v>
                </c:pt>
                <c:pt idx="9">
                  <c:v>78.936451489126696</c:v>
                </c:pt>
                <c:pt idx="10">
                  <c:v>78.785273834270498</c:v>
                </c:pt>
                <c:pt idx="11">
                  <c:v>79.379903408333007</c:v>
                </c:pt>
                <c:pt idx="12">
                  <c:v>79.375978913067598</c:v>
                </c:pt>
                <c:pt idx="13">
                  <c:v>79.397493582075199</c:v>
                </c:pt>
                <c:pt idx="14">
                  <c:v>79.224779571960994</c:v>
                </c:pt>
                <c:pt idx="15">
                  <c:v>79.539264246443693</c:v>
                </c:pt>
                <c:pt idx="16">
                  <c:v>79.636134305725307</c:v>
                </c:pt>
                <c:pt idx="17">
                  <c:v>79.616343954266497</c:v>
                </c:pt>
                <c:pt idx="18">
                  <c:v>80.136676745290799</c:v>
                </c:pt>
                <c:pt idx="19">
                  <c:v>79.775073077896295</c:v>
                </c:pt>
                <c:pt idx="20">
                  <c:v>79.969724640975301</c:v>
                </c:pt>
                <c:pt idx="21">
                  <c:v>80.050902733385598</c:v>
                </c:pt>
                <c:pt idx="22">
                  <c:v>81.049753657709502</c:v>
                </c:pt>
                <c:pt idx="23">
                  <c:v>80.5993443767196</c:v>
                </c:pt>
                <c:pt idx="24">
                  <c:v>81.096552238421594</c:v>
                </c:pt>
                <c:pt idx="25">
                  <c:v>80.491135708925199</c:v>
                </c:pt>
                <c:pt idx="26">
                  <c:v>81.2124341630266</c:v>
                </c:pt>
                <c:pt idx="27">
                  <c:v>80.815764696067703</c:v>
                </c:pt>
                <c:pt idx="28">
                  <c:v>81.1722919188107</c:v>
                </c:pt>
                <c:pt idx="29">
                  <c:v>80.786356939806097</c:v>
                </c:pt>
                <c:pt idx="30">
                  <c:v>80.857257569486293</c:v>
                </c:pt>
                <c:pt idx="31">
                  <c:v>80.901261509842499</c:v>
                </c:pt>
                <c:pt idx="32">
                  <c:v>80.684779949031096</c:v>
                </c:pt>
                <c:pt idx="33">
                  <c:v>80.5380751428834</c:v>
                </c:pt>
                <c:pt idx="34">
                  <c:v>80.640869910729506</c:v>
                </c:pt>
                <c:pt idx="35">
                  <c:v>80.451905196254003</c:v>
                </c:pt>
                <c:pt idx="36">
                  <c:v>80.821484996629707</c:v>
                </c:pt>
                <c:pt idx="37">
                  <c:v>81.106031349870094</c:v>
                </c:pt>
                <c:pt idx="38">
                  <c:v>81.1647742929445</c:v>
                </c:pt>
                <c:pt idx="39">
                  <c:v>81.250880905029803</c:v>
                </c:pt>
                <c:pt idx="40">
                  <c:v>81.793531474545105</c:v>
                </c:pt>
                <c:pt idx="41">
                  <c:v>82.037615152229705</c:v>
                </c:pt>
                <c:pt idx="42">
                  <c:v>82.011279216921693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F7-40CF-AD86-5F1EAD12CD08}"/>
            </c:ext>
          </c:extLst>
        </c:ser>
        <c:ser>
          <c:idx val="1"/>
          <c:order val="1"/>
          <c:tx>
            <c:strRef>
              <c:f>'[mortality scenario projections_withtables.xlsx]Male and Female BL'!$C$1</c:f>
              <c:strCache>
                <c:ptCount val="1"/>
                <c:pt idx="0">
                  <c:v>Female Projection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2.7107157983905124E-2"/>
                  <c:y val="-3.4297951980166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8"/>
              <c:layout>
                <c:manualLayout>
                  <c:x val="-8.4709868699703508E-3"/>
                  <c:y val="-3.429795198016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BL'!$C$2:$C$100</c:f>
              <c:numCache>
                <c:formatCode>General</c:formatCode>
                <c:ptCount val="99"/>
                <c:pt idx="42" formatCode="0.00">
                  <c:v>81.858434271260094</c:v>
                </c:pt>
                <c:pt idx="43" formatCode="0.00">
                  <c:v>81.951216771409605</c:v>
                </c:pt>
                <c:pt idx="44" formatCode="0.00">
                  <c:v>82.0435247484412</c:v>
                </c:pt>
                <c:pt idx="45" formatCode="0.00">
                  <c:v>82.135360629236999</c:v>
                </c:pt>
                <c:pt idx="46" formatCode="0.00">
                  <c:v>82.226726828267005</c:v>
                </c:pt>
                <c:pt idx="47" formatCode="0.00">
                  <c:v>82.317625747653096</c:v>
                </c:pt>
                <c:pt idx="48" formatCode="0.00">
                  <c:v>82.4080597772316</c:v>
                </c:pt>
                <c:pt idx="49" formatCode="0.00">
                  <c:v>82.498031294616297</c:v>
                </c:pt>
                <c:pt idx="50" formatCode="0.00">
                  <c:v>82.587542665261196</c:v>
                </c:pt>
                <c:pt idx="51" formatCode="0.00">
                  <c:v>82.676596242522393</c:v>
                </c:pt>
                <c:pt idx="52" formatCode="0.00">
                  <c:v>82.765194367720198</c:v>
                </c:pt>
                <c:pt idx="53" formatCode="0.00">
                  <c:v>82.853339370200302</c:v>
                </c:pt>
                <c:pt idx="54" formatCode="0.00">
                  <c:v>82.941033567395706</c:v>
                </c:pt>
                <c:pt idx="55" formatCode="0.00">
                  <c:v>83.028279264886706</c:v>
                </c:pt>
                <c:pt idx="56" formatCode="0.00">
                  <c:v>83.115078756462495</c:v>
                </c:pt>
                <c:pt idx="57" formatCode="0.00">
                  <c:v>83.201434324180795</c:v>
                </c:pt>
                <c:pt idx="58" formatCode="0.00">
                  <c:v>83.287348238427995</c:v>
                </c:pt>
                <c:pt idx="59" formatCode="0.00">
                  <c:v>83.372822757978994</c:v>
                </c:pt>
                <c:pt idx="60" formatCode="0.00">
                  <c:v>83.457860130056503</c:v>
                </c:pt>
                <c:pt idx="61" formatCode="0.00">
                  <c:v>83.542462590390201</c:v>
                </c:pt>
                <c:pt idx="62" formatCode="0.00">
                  <c:v>83.626632363275306</c:v>
                </c:pt>
                <c:pt idx="63" formatCode="0.00">
                  <c:v>83.7103716616312</c:v>
                </c:pt>
                <c:pt idx="64" formatCode="0.00">
                  <c:v>83.7936826870597</c:v>
                </c:pt>
                <c:pt idx="65" formatCode="0.00">
                  <c:v>83.876567629902794</c:v>
                </c:pt>
                <c:pt idx="66" formatCode="0.00">
                  <c:v>83.959028669300295</c:v>
                </c:pt>
                <c:pt idx="67" formatCode="0.00">
                  <c:v>84.041067973246996</c:v>
                </c:pt>
                <c:pt idx="68" formatCode="0.00">
                  <c:v>84.122687698649898</c:v>
                </c:pt>
                <c:pt idx="69" formatCode="0.00">
                  <c:v>84.203889991384798</c:v>
                </c:pt>
                <c:pt idx="70" formatCode="0.00">
                  <c:v>84.284676986352594</c:v>
                </c:pt>
                <c:pt idx="71" formatCode="0.00">
                  <c:v>84.365050807535695</c:v>
                </c:pt>
                <c:pt idx="72" formatCode="0.00">
                  <c:v>84.445013568053696</c:v>
                </c:pt>
                <c:pt idx="73" formatCode="0.00">
                  <c:v>84.524567370218705</c:v>
                </c:pt>
                <c:pt idx="74" formatCode="0.00">
                  <c:v>84.603714305591097</c:v>
                </c:pt>
                <c:pt idx="75" formatCode="0.00">
                  <c:v>84.682456455034099</c:v>
                </c:pt>
                <c:pt idx="76" formatCode="0.00">
                  <c:v>84.760795888768897</c:v>
                </c:pt>
                <c:pt idx="77" formatCode="0.00">
                  <c:v>84.838734666428493</c:v>
                </c:pt>
                <c:pt idx="78" formatCode="0.00">
                  <c:v>84.916274837112297</c:v>
                </c:pt>
                <c:pt idx="79" formatCode="0.00">
                  <c:v>84.993418439440106</c:v>
                </c:pt>
                <c:pt idx="80" formatCode="0.00">
                  <c:v>85.070167501605098</c:v>
                </c:pt>
                <c:pt idx="81" formatCode="0.00">
                  <c:v>85.146524041427995</c:v>
                </c:pt>
                <c:pt idx="82" formatCode="0.00">
                  <c:v>85.222490066409094</c:v>
                </c:pt>
                <c:pt idx="83" formatCode="0.00">
                  <c:v>85.298067573782205</c:v>
                </c:pt>
                <c:pt idx="84" formatCode="0.00">
                  <c:v>85.373258550566106</c:v>
                </c:pt>
                <c:pt idx="85" formatCode="0.00">
                  <c:v>85.448064973617605</c:v>
                </c:pt>
                <c:pt idx="86" formatCode="0.00">
                  <c:v>85.522488809682699</c:v>
                </c:pt>
                <c:pt idx="87" formatCode="0.00">
                  <c:v>85.596532015449299</c:v>
                </c:pt>
                <c:pt idx="88" formatCode="0.00">
                  <c:v>85.670196537597604</c:v>
                </c:pt>
                <c:pt idx="89" formatCode="0.00">
                  <c:v>85.743484312852104</c:v>
                </c:pt>
                <c:pt idx="90" formatCode="0.00">
                  <c:v>85.816397268032105</c:v>
                </c:pt>
                <c:pt idx="91" formatCode="0.00">
                  <c:v>85.8889373201024</c:v>
                </c:pt>
                <c:pt idx="92" formatCode="0.00">
                  <c:v>85.961106376223796</c:v>
                </c:pt>
                <c:pt idx="93" formatCode="0.00">
                  <c:v>86.032906333803197</c:v>
                </c:pt>
                <c:pt idx="94" formatCode="0.00">
                  <c:v>86.104339080543397</c:v>
                </c:pt>
                <c:pt idx="95" formatCode="0.00">
                  <c:v>86.175406494493004</c:v>
                </c:pt>
                <c:pt idx="96" formatCode="0.00">
                  <c:v>86.246110444095294</c:v>
                </c:pt>
                <c:pt idx="97" formatCode="0.00">
                  <c:v>86.316452788237896</c:v>
                </c:pt>
                <c:pt idx="98" formatCode="0.00">
                  <c:v>86.386435376301407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5F7-40CF-AD86-5F1EAD12CD08}"/>
            </c:ext>
          </c:extLst>
        </c:ser>
        <c:ser>
          <c:idx val="2"/>
          <c:order val="2"/>
          <c:tx>
            <c:strRef>
              <c:f>'[mortality scenario projections_withtables.xlsx]Male and Female BL'!$D$1</c:f>
              <c:strCache>
                <c:ptCount val="1"/>
                <c:pt idx="0">
                  <c:v>Male Historical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57664233576641E-2"/>
                  <c:y val="3.53045013239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BL'!$D$2:$D$100</c:f>
              <c:numCache>
                <c:formatCode>0.00</c:formatCode>
                <c:ptCount val="99"/>
                <c:pt idx="0">
                  <c:v>69.074602751030895</c:v>
                </c:pt>
                <c:pt idx="1">
                  <c:v>69.899328148690401</c:v>
                </c:pt>
                <c:pt idx="2">
                  <c:v>69.311491613893097</c:v>
                </c:pt>
                <c:pt idx="3">
                  <c:v>69.746977447821394</c:v>
                </c:pt>
                <c:pt idx="4">
                  <c:v>69.793979866658205</c:v>
                </c:pt>
                <c:pt idx="5">
                  <c:v>69.976708520255301</c:v>
                </c:pt>
                <c:pt idx="6">
                  <c:v>70.990003593362701</c:v>
                </c:pt>
                <c:pt idx="7">
                  <c:v>70.739222557801</c:v>
                </c:pt>
                <c:pt idx="8">
                  <c:v>71.560406750235202</c:v>
                </c:pt>
                <c:pt idx="9">
                  <c:v>71.804025038672904</c:v>
                </c:pt>
                <c:pt idx="10">
                  <c:v>71.862724377320703</c:v>
                </c:pt>
                <c:pt idx="11">
                  <c:v>72.462467265369398</c:v>
                </c:pt>
                <c:pt idx="12">
                  <c:v>72.411653376462297</c:v>
                </c:pt>
                <c:pt idx="13">
                  <c:v>72.684044631062903</c:v>
                </c:pt>
                <c:pt idx="14">
                  <c:v>73.242621435188795</c:v>
                </c:pt>
                <c:pt idx="15">
                  <c:v>73.779497851984004</c:v>
                </c:pt>
                <c:pt idx="16">
                  <c:v>73.183729800296405</c:v>
                </c:pt>
                <c:pt idx="17">
                  <c:v>73.529799366605701</c:v>
                </c:pt>
                <c:pt idx="18">
                  <c:v>73.971287840254305</c:v>
                </c:pt>
                <c:pt idx="19">
                  <c:v>74.301345922901902</c:v>
                </c:pt>
                <c:pt idx="20">
                  <c:v>74.587589100451396</c:v>
                </c:pt>
                <c:pt idx="21">
                  <c:v>75.123630536967397</c:v>
                </c:pt>
                <c:pt idx="22">
                  <c:v>74.929079236127194</c:v>
                </c:pt>
                <c:pt idx="23">
                  <c:v>75.345540562205599</c:v>
                </c:pt>
                <c:pt idx="24">
                  <c:v>75.7151562937146</c:v>
                </c:pt>
                <c:pt idx="25">
                  <c:v>75.451126053359999</c:v>
                </c:pt>
                <c:pt idx="26">
                  <c:v>75.534589210251397</c:v>
                </c:pt>
                <c:pt idx="27">
                  <c:v>75.821329831385199</c:v>
                </c:pt>
                <c:pt idx="28">
                  <c:v>76.028801273217695</c:v>
                </c:pt>
                <c:pt idx="29">
                  <c:v>76.202692659252506</c:v>
                </c:pt>
                <c:pt idx="30">
                  <c:v>76.149118356392293</c:v>
                </c:pt>
                <c:pt idx="31">
                  <c:v>76.301008540449203</c:v>
                </c:pt>
                <c:pt idx="32">
                  <c:v>76.553082307996903</c:v>
                </c:pt>
                <c:pt idx="33">
                  <c:v>76.7012637786477</c:v>
                </c:pt>
                <c:pt idx="34">
                  <c:v>76.499051981491505</c:v>
                </c:pt>
                <c:pt idx="35">
                  <c:v>76.675073189868897</c:v>
                </c:pt>
                <c:pt idx="36">
                  <c:v>76.837732589012802</c:v>
                </c:pt>
                <c:pt idx="37">
                  <c:v>77.356671243284197</c:v>
                </c:pt>
                <c:pt idx="38">
                  <c:v>77.5245594876029</c:v>
                </c:pt>
                <c:pt idx="39">
                  <c:v>77.4197069874471</c:v>
                </c:pt>
                <c:pt idx="40">
                  <c:v>78.007739339701502</c:v>
                </c:pt>
                <c:pt idx="41">
                  <c:v>78.2694011170057</c:v>
                </c:pt>
                <c:pt idx="42">
                  <c:v>77.860272865824896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5F7-40CF-AD86-5F1EAD12CD08}"/>
            </c:ext>
          </c:extLst>
        </c:ser>
        <c:ser>
          <c:idx val="3"/>
          <c:order val="3"/>
          <c:tx>
            <c:strRef>
              <c:f>'[mortality scenario projections_withtables.xlsx]Male and Female BL'!$E$1</c:f>
              <c:strCache>
                <c:ptCount val="1"/>
                <c:pt idx="0">
                  <c:v>Male Projection</c:v>
                </c:pt>
              </c:strCache>
            </c:strRef>
          </c:tx>
          <c:spPr>
            <a:ln w="28575" cap="rnd">
              <a:solidFill>
                <a:srgbClr val="E7E6E6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2.3718763235916984E-2"/>
                  <c:y val="3.143978931515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8"/>
              <c:layout>
                <c:manualLayout>
                  <c:x val="-5.0825921219822112E-3"/>
                  <c:y val="4.2872439975208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5F7-40CF-AD86-5F1EAD12CD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'[1]Male and Female BL'!$A$2:$A$100</c:f>
              <c:numCache>
                <c:formatCode>General</c:formatCode>
                <c:ptCount val="99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  <c:pt idx="63">
                  <c:v>2031</c:v>
                </c:pt>
                <c:pt idx="64">
                  <c:v>2032</c:v>
                </c:pt>
                <c:pt idx="65">
                  <c:v>2033</c:v>
                </c:pt>
                <c:pt idx="66">
                  <c:v>2034</c:v>
                </c:pt>
                <c:pt idx="67">
                  <c:v>2035</c:v>
                </c:pt>
                <c:pt idx="68">
                  <c:v>2036</c:v>
                </c:pt>
                <c:pt idx="69">
                  <c:v>2037</c:v>
                </c:pt>
                <c:pt idx="70">
                  <c:v>2038</c:v>
                </c:pt>
                <c:pt idx="71">
                  <c:v>2039</c:v>
                </c:pt>
                <c:pt idx="72">
                  <c:v>2040</c:v>
                </c:pt>
                <c:pt idx="73">
                  <c:v>2041</c:v>
                </c:pt>
                <c:pt idx="74">
                  <c:v>2042</c:v>
                </c:pt>
                <c:pt idx="75">
                  <c:v>2043</c:v>
                </c:pt>
                <c:pt idx="76">
                  <c:v>2044</c:v>
                </c:pt>
                <c:pt idx="77">
                  <c:v>2045</c:v>
                </c:pt>
                <c:pt idx="78">
                  <c:v>2046</c:v>
                </c:pt>
                <c:pt idx="79">
                  <c:v>2047</c:v>
                </c:pt>
                <c:pt idx="80">
                  <c:v>2048</c:v>
                </c:pt>
                <c:pt idx="81">
                  <c:v>2049</c:v>
                </c:pt>
                <c:pt idx="82">
                  <c:v>2050</c:v>
                </c:pt>
                <c:pt idx="83">
                  <c:v>2051</c:v>
                </c:pt>
                <c:pt idx="84">
                  <c:v>2052</c:v>
                </c:pt>
                <c:pt idx="85">
                  <c:v>2053</c:v>
                </c:pt>
                <c:pt idx="86">
                  <c:v>2054</c:v>
                </c:pt>
                <c:pt idx="87">
                  <c:v>2055</c:v>
                </c:pt>
                <c:pt idx="88">
                  <c:v>2056</c:v>
                </c:pt>
                <c:pt idx="89">
                  <c:v>2057</c:v>
                </c:pt>
                <c:pt idx="90">
                  <c:v>2058</c:v>
                </c:pt>
                <c:pt idx="91">
                  <c:v>2059</c:v>
                </c:pt>
                <c:pt idx="92">
                  <c:v>2060</c:v>
                </c:pt>
                <c:pt idx="93">
                  <c:v>2061</c:v>
                </c:pt>
                <c:pt idx="94">
                  <c:v>2062</c:v>
                </c:pt>
                <c:pt idx="95">
                  <c:v>2063</c:v>
                </c:pt>
                <c:pt idx="96">
                  <c:v>2064</c:v>
                </c:pt>
                <c:pt idx="97">
                  <c:v>2065</c:v>
                </c:pt>
                <c:pt idx="98">
                  <c:v>2066</c:v>
                </c:pt>
              </c:numCache>
            </c:numRef>
          </c:cat>
          <c:val>
            <c:numRef>
              <c:f>'[1]Male and Female BL'!$E$2:$E$100</c:f>
              <c:numCache>
                <c:formatCode>General</c:formatCode>
                <c:ptCount val="99"/>
                <c:pt idx="42" formatCode="0.00">
                  <c:v>78.173611058975297</c:v>
                </c:pt>
                <c:pt idx="43" formatCode="0.00">
                  <c:v>78.337485726553695</c:v>
                </c:pt>
                <c:pt idx="44" formatCode="0.00">
                  <c:v>78.499764394730803</c:v>
                </c:pt>
                <c:pt idx="45" formatCode="0.00">
                  <c:v>78.6604626071788</c:v>
                </c:pt>
                <c:pt idx="46" formatCode="0.00">
                  <c:v>78.819595756187596</c:v>
                </c:pt>
                <c:pt idx="47" formatCode="0.00">
                  <c:v>78.977179084139394</c:v>
                </c:pt>
                <c:pt idx="48" formatCode="0.00">
                  <c:v>79.133227684968602</c:v>
                </c:pt>
                <c:pt idx="49" formatCode="0.00">
                  <c:v>79.287756505607405</c:v>
                </c:pt>
                <c:pt idx="50" formatCode="0.00">
                  <c:v>79.440780347417899</c:v>
                </c:pt>
                <c:pt idx="51" formatCode="0.00">
                  <c:v>79.592313867609406</c:v>
                </c:pt>
                <c:pt idx="52" formatCode="0.00">
                  <c:v>79.742371580642597</c:v>
                </c:pt>
                <c:pt idx="53" formatCode="0.00">
                  <c:v>79.890967859619593</c:v>
                </c:pt>
                <c:pt idx="54" formatCode="0.00">
                  <c:v>80.038116937660803</c:v>
                </c:pt>
                <c:pt idx="55" formatCode="0.00">
                  <c:v>80.183832909268304</c:v>
                </c:pt>
                <c:pt idx="56" formatCode="0.00">
                  <c:v>80.328129731675602</c:v>
                </c:pt>
                <c:pt idx="57" formatCode="0.00">
                  <c:v>80.471021226184703</c:v>
                </c:pt>
                <c:pt idx="58" formatCode="0.00">
                  <c:v>80.612521079489895</c:v>
                </c:pt>
                <c:pt idx="59" formatCode="0.00">
                  <c:v>80.752642844988898</c:v>
                </c:pt>
                <c:pt idx="60" formatCode="0.00">
                  <c:v>80.891399944080703</c:v>
                </c:pt>
                <c:pt idx="61" formatCode="0.00">
                  <c:v>81.028805667451493</c:v>
                </c:pt>
                <c:pt idx="62" formatCode="0.00">
                  <c:v>81.164873176347299</c:v>
                </c:pt>
                <c:pt idx="63" formatCode="0.00">
                  <c:v>81.299615503835199</c:v>
                </c:pt>
                <c:pt idx="64" formatCode="0.00">
                  <c:v>81.433045556050999</c:v>
                </c:pt>
                <c:pt idx="65" formatCode="0.00">
                  <c:v>81.565176113435896</c:v>
                </c:pt>
                <c:pt idx="66" formatCode="0.00">
                  <c:v>81.696019831960498</c:v>
                </c:pt>
                <c:pt idx="67" formatCode="0.00">
                  <c:v>81.825589244336896</c:v>
                </c:pt>
                <c:pt idx="68" formatCode="0.00">
                  <c:v>81.953896761219596</c:v>
                </c:pt>
                <c:pt idx="69" formatCode="0.00">
                  <c:v>82.080954672393602</c:v>
                </c:pt>
                <c:pt idx="70" formatCode="0.00">
                  <c:v>82.206775147952001</c:v>
                </c:pt>
                <c:pt idx="71" formatCode="0.00">
                  <c:v>82.331370239461705</c:v>
                </c:pt>
                <c:pt idx="72" formatCode="0.00">
                  <c:v>82.454751881117403</c:v>
                </c:pt>
                <c:pt idx="73" formatCode="0.00">
                  <c:v>82.576931890885106</c:v>
                </c:pt>
                <c:pt idx="74" formatCode="0.00">
                  <c:v>82.697921971633804</c:v>
                </c:pt>
                <c:pt idx="75" formatCode="0.00">
                  <c:v>82.817733712256697</c:v>
                </c:pt>
                <c:pt idx="76" formatCode="0.00">
                  <c:v>82.936378588780798</c:v>
                </c:pt>
                <c:pt idx="77" formatCode="0.00">
                  <c:v>83.053867965466594</c:v>
                </c:pt>
                <c:pt idx="78" formatCode="0.00">
                  <c:v>83.170213095896401</c:v>
                </c:pt>
                <c:pt idx="79" formatCode="0.00">
                  <c:v>83.285425124052196</c:v>
                </c:pt>
                <c:pt idx="80" formatCode="0.00">
                  <c:v>83.399515085382902</c:v>
                </c:pt>
                <c:pt idx="81" formatCode="0.00">
                  <c:v>83.512493907861895</c:v>
                </c:pt>
                <c:pt idx="82" formatCode="0.00">
                  <c:v>83.6243724130332</c:v>
                </c:pt>
                <c:pt idx="83" formatCode="0.00">
                  <c:v>83.735161317048394</c:v>
                </c:pt>
                <c:pt idx="84" formatCode="0.00">
                  <c:v>83.844871231692693</c:v>
                </c:pt>
                <c:pt idx="85" formatCode="0.00">
                  <c:v>83.953512665401803</c:v>
                </c:pt>
                <c:pt idx="86" formatCode="0.00">
                  <c:v>84.061096024268096</c:v>
                </c:pt>
                <c:pt idx="87" formatCode="0.00">
                  <c:v>84.1676316130374</c:v>
                </c:pt>
                <c:pt idx="88" formatCode="0.00">
                  <c:v>84.2731296360964</c:v>
                </c:pt>
                <c:pt idx="89" formatCode="0.00">
                  <c:v>84.3776001984495</c:v>
                </c:pt>
                <c:pt idx="90" formatCode="0.00">
                  <c:v>84.481053306687102</c:v>
                </c:pt>
                <c:pt idx="91" formatCode="0.00">
                  <c:v>84.583498869943796</c:v>
                </c:pt>
                <c:pt idx="92" formatCode="0.00">
                  <c:v>84.684946700848002</c:v>
                </c:pt>
                <c:pt idx="93" formatCode="0.00">
                  <c:v>84.785406516461194</c:v>
                </c:pt>
                <c:pt idx="94" formatCode="0.00">
                  <c:v>84.884887939209094</c:v>
                </c:pt>
                <c:pt idx="95" formatCode="0.00">
                  <c:v>84.983400497803203</c:v>
                </c:pt>
                <c:pt idx="96" formatCode="0.00">
                  <c:v>85.080953628153495</c:v>
                </c:pt>
                <c:pt idx="97" formatCode="0.00">
                  <c:v>85.177556674272097</c:v>
                </c:pt>
                <c:pt idx="98" formatCode="0.00">
                  <c:v>85.273218889168803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5F7-40CF-AD86-5F1EAD12C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959952"/>
        <c:axId val="242963480"/>
      </c:lineChart>
      <c:catAx>
        <c:axId val="242959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Sources: Kem C. Gardner Policy Institute 2015-2065 State and County Projections; Utah Department of Health</a:t>
                </a:r>
              </a:p>
            </c:rich>
          </c:tx>
          <c:layout>
            <c:manualLayout>
              <c:xMode val="edge"/>
              <c:yMode val="edge"/>
              <c:x val="1.2044431946006743E-2"/>
              <c:y val="0.910418160817146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63480"/>
        <c:crosses val="autoZero"/>
        <c:auto val="1"/>
        <c:lblAlgn val="ctr"/>
        <c:lblOffset val="100"/>
        <c:noMultiLvlLbl val="0"/>
      </c:catAx>
      <c:valAx>
        <c:axId val="242963480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4295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546263214234811E-2"/>
          <c:y val="0.81528070518043649"/>
          <c:w val="0.88490735533058362"/>
          <c:h val="8.0113769335879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 (body)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State!$F$84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[2]Sheet1!$A$2:$A$68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</c:numCache>
            </c:numRef>
          </c:cat>
          <c:val>
            <c:numRef>
              <c:f>State!$F$85:$F$160</c:f>
              <c:numCache>
                <c:formatCode>#,##0</c:formatCode>
                <c:ptCount val="76"/>
                <c:pt idx="0">
                  <c:v>-3480</c:v>
                </c:pt>
                <c:pt idx="1">
                  <c:v>24878</c:v>
                </c:pt>
                <c:pt idx="2">
                  <c:v>30042</c:v>
                </c:pt>
                <c:pt idx="3">
                  <c:v>24561</c:v>
                </c:pt>
                <c:pt idx="4">
                  <c:v>30116</c:v>
                </c:pt>
                <c:pt idx="5">
                  <c:v>20024</c:v>
                </c:pt>
                <c:pt idx="6">
                  <c:v>18171</c:v>
                </c:pt>
                <c:pt idx="7">
                  <c:v>25253</c:v>
                </c:pt>
                <c:pt idx="8">
                  <c:v>9745</c:v>
                </c:pt>
                <c:pt idx="9">
                  <c:v>17584</c:v>
                </c:pt>
                <c:pt idx="10">
                  <c:v>18612</c:v>
                </c:pt>
                <c:pt idx="11">
                  <c:v>8915</c:v>
                </c:pt>
                <c:pt idx="12">
                  <c:v>5813</c:v>
                </c:pt>
                <c:pt idx="13">
                  <c:v>3912</c:v>
                </c:pt>
                <c:pt idx="14">
                  <c:v>20520</c:v>
                </c:pt>
                <c:pt idx="15">
                  <c:v>38108</c:v>
                </c:pt>
                <c:pt idx="16">
                  <c:v>31376</c:v>
                </c:pt>
                <c:pt idx="17">
                  <c:v>19673</c:v>
                </c:pt>
                <c:pt idx="18">
                  <c:v>13470</c:v>
                </c:pt>
                <c:pt idx="19">
                  <c:v>-325</c:v>
                </c:pt>
                <c:pt idx="20">
                  <c:v>-1640.7910000000386</c:v>
                </c:pt>
                <c:pt idx="21">
                  <c:v>11300.553999497655</c:v>
                </c:pt>
                <c:pt idx="22">
                  <c:v>9032.1262495955998</c:v>
                </c:pt>
                <c:pt idx="23">
                  <c:v>1693.0219998327013</c:v>
                </c:pt>
                <c:pt idx="24">
                  <c:v>5087.6277832616697</c:v>
                </c:pt>
                <c:pt idx="25">
                  <c:v>21994.317215559891</c:v>
                </c:pt>
                <c:pt idx="26">
                  <c:v>24273.837632334606</c:v>
                </c:pt>
                <c:pt idx="27">
                  <c:v>32960.207613405626</c:v>
                </c:pt>
                <c:pt idx="28">
                  <c:v>33920.397099639515</c:v>
                </c:pt>
                <c:pt idx="29">
                  <c:v>31468.958320088343</c:v>
                </c:pt>
                <c:pt idx="30">
                  <c:v>28844.630485433157</c:v>
                </c:pt>
                <c:pt idx="31">
                  <c:v>25653.794304891642</c:v>
                </c:pt>
                <c:pt idx="32">
                  <c:v>22071.474406716428</c:v>
                </c:pt>
                <c:pt idx="33">
                  <c:v>18873.560164993614</c:v>
                </c:pt>
                <c:pt idx="34">
                  <c:v>16275.454777211018</c:v>
                </c:pt>
                <c:pt idx="35">
                  <c:v>14114.547133445489</c:v>
                </c:pt>
                <c:pt idx="36">
                  <c:v>15473.241597634682</c:v>
                </c:pt>
                <c:pt idx="37">
                  <c:v>15050.555383078507</c:v>
                </c:pt>
                <c:pt idx="38">
                  <c:v>15436.014427863802</c:v>
                </c:pt>
                <c:pt idx="39">
                  <c:v>15647.886736662773</c:v>
                </c:pt>
                <c:pt idx="40">
                  <c:v>16278.328466817999</c:v>
                </c:pt>
                <c:pt idx="41">
                  <c:v>16906.256826941131</c:v>
                </c:pt>
                <c:pt idx="42">
                  <c:v>17901.791792409709</c:v>
                </c:pt>
                <c:pt idx="43">
                  <c:v>18142.804106721513</c:v>
                </c:pt>
                <c:pt idx="44">
                  <c:v>18018.901307684224</c:v>
                </c:pt>
                <c:pt idx="45">
                  <c:v>17789.913923199609</c:v>
                </c:pt>
                <c:pt idx="46">
                  <c:v>17695.17237336787</c:v>
                </c:pt>
                <c:pt idx="47">
                  <c:v>17768.499613143798</c:v>
                </c:pt>
                <c:pt idx="48">
                  <c:v>17836.715156819759</c:v>
                </c:pt>
                <c:pt idx="49">
                  <c:v>18067.719383491571</c:v>
                </c:pt>
                <c:pt idx="50">
                  <c:v>18410.826352628592</c:v>
                </c:pt>
                <c:pt idx="51">
                  <c:v>18790.859963866711</c:v>
                </c:pt>
                <c:pt idx="52">
                  <c:v>19058.903213973776</c:v>
                </c:pt>
                <c:pt idx="53">
                  <c:v>19198.084749543079</c:v>
                </c:pt>
                <c:pt idx="54">
                  <c:v>19192.155878006273</c:v>
                </c:pt>
                <c:pt idx="55">
                  <c:v>19049.461295370085</c:v>
                </c:pt>
                <c:pt idx="56">
                  <c:v>18823.276096051977</c:v>
                </c:pt>
                <c:pt idx="57">
                  <c:v>18566.260473209128</c:v>
                </c:pt>
                <c:pt idx="58">
                  <c:v>18404.810719239631</c:v>
                </c:pt>
                <c:pt idx="59">
                  <c:v>18236.194563418729</c:v>
                </c:pt>
                <c:pt idx="60">
                  <c:v>18118.530820233402</c:v>
                </c:pt>
                <c:pt idx="61">
                  <c:v>18022.767669456847</c:v>
                </c:pt>
                <c:pt idx="62">
                  <c:v>17776.887222347967</c:v>
                </c:pt>
                <c:pt idx="63">
                  <c:v>17415.845631945111</c:v>
                </c:pt>
                <c:pt idx="64">
                  <c:v>16994.170567303685</c:v>
                </c:pt>
                <c:pt idx="65">
                  <c:v>16709.846963147247</c:v>
                </c:pt>
                <c:pt idx="66">
                  <c:v>16573.905340201447</c:v>
                </c:pt>
                <c:pt idx="67">
                  <c:v>16495.90204337363</c:v>
                </c:pt>
                <c:pt idx="68">
                  <c:v>16506.819358734931</c:v>
                </c:pt>
                <c:pt idx="69">
                  <c:v>16568.658471449548</c:v>
                </c:pt>
                <c:pt idx="70">
                  <c:v>16605.103765692846</c:v>
                </c:pt>
                <c:pt idx="71">
                  <c:v>16710.52905387892</c:v>
                </c:pt>
                <c:pt idx="72">
                  <c:v>16787.160363554518</c:v>
                </c:pt>
                <c:pt idx="73">
                  <c:v>16816.364848284735</c:v>
                </c:pt>
                <c:pt idx="74">
                  <c:v>16804.45913501492</c:v>
                </c:pt>
                <c:pt idx="75">
                  <c:v>16757.975711269908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6B-403E-881C-3CCEC17A0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288696"/>
        <c:axId val="232287520"/>
      </c:areaChart>
      <c:lineChart>
        <c:grouping val="standard"/>
        <c:varyColors val="0"/>
        <c:ser>
          <c:idx val="0"/>
          <c:order val="0"/>
          <c:tx>
            <c:strRef>
              <c:f>State!$E$84</c:f>
              <c:strCache>
                <c:ptCount val="1"/>
                <c:pt idx="0">
                  <c:v>Natural Increase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State!$A$85:$A$160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State!$E$85:$E$160</c:f>
              <c:numCache>
                <c:formatCode>#,##0</c:formatCode>
                <c:ptCount val="76"/>
                <c:pt idx="0">
                  <c:v>26707</c:v>
                </c:pt>
                <c:pt idx="1">
                  <c:v>26765</c:v>
                </c:pt>
                <c:pt idx="2">
                  <c:v>27237</c:v>
                </c:pt>
                <c:pt idx="3">
                  <c:v>26683</c:v>
                </c:pt>
                <c:pt idx="4">
                  <c:v>27212</c:v>
                </c:pt>
                <c:pt idx="5">
                  <c:v>28483</c:v>
                </c:pt>
                <c:pt idx="6">
                  <c:v>29494</c:v>
                </c:pt>
                <c:pt idx="7">
                  <c:v>31263</c:v>
                </c:pt>
                <c:pt idx="8">
                  <c:v>32478</c:v>
                </c:pt>
                <c:pt idx="9">
                  <c:v>33798</c:v>
                </c:pt>
                <c:pt idx="10">
                  <c:v>34927</c:v>
                </c:pt>
                <c:pt idx="11">
                  <c:v>35251</c:v>
                </c:pt>
                <c:pt idx="12">
                  <c:v>35379</c:v>
                </c:pt>
                <c:pt idx="13">
                  <c:v>36720</c:v>
                </c:pt>
                <c:pt idx="14">
                  <c:v>37245</c:v>
                </c:pt>
                <c:pt idx="15">
                  <c:v>37512</c:v>
                </c:pt>
                <c:pt idx="16">
                  <c:v>39010</c:v>
                </c:pt>
                <c:pt idx="17">
                  <c:v>40173</c:v>
                </c:pt>
                <c:pt idx="18" formatCode="General">
                  <c:v>41577</c:v>
                </c:pt>
                <c:pt idx="19" formatCode="General">
                  <c:v>40763</c:v>
                </c:pt>
                <c:pt idx="20" formatCode="0">
                  <c:v>38597</c:v>
                </c:pt>
                <c:pt idx="21">
                  <c:v>36939.000000502499</c:v>
                </c:pt>
                <c:pt idx="22">
                  <c:v>35099.000000404398</c:v>
                </c:pt>
                <c:pt idx="23">
                  <c:v>35694.000000166699</c:v>
                </c:pt>
                <c:pt idx="24">
                  <c:v>34640.0000005888</c:v>
                </c:pt>
                <c:pt idx="25">
                  <c:v>33551.000000125503</c:v>
                </c:pt>
                <c:pt idx="26">
                  <c:v>33128.000000637898</c:v>
                </c:pt>
                <c:pt idx="27">
                  <c:v>35840.708326175103</c:v>
                </c:pt>
                <c:pt idx="28">
                  <c:v>35888.319745383698</c:v>
                </c:pt>
                <c:pt idx="29">
                  <c:v>35880.318298047903</c:v>
                </c:pt>
                <c:pt idx="30">
                  <c:v>35816.247364737101</c:v>
                </c:pt>
                <c:pt idx="31">
                  <c:v>38387.893934414598</c:v>
                </c:pt>
                <c:pt idx="32">
                  <c:v>38446.682777403701</c:v>
                </c:pt>
                <c:pt idx="33">
                  <c:v>38505.367602234401</c:v>
                </c:pt>
                <c:pt idx="34">
                  <c:v>38585.839942258703</c:v>
                </c:pt>
                <c:pt idx="35">
                  <c:v>38696.148082853397</c:v>
                </c:pt>
                <c:pt idx="36">
                  <c:v>38832.571346916899</c:v>
                </c:pt>
                <c:pt idx="37">
                  <c:v>39048.7462493395</c:v>
                </c:pt>
                <c:pt idx="38">
                  <c:v>39274.951763156801</c:v>
                </c:pt>
                <c:pt idx="39">
                  <c:v>39507.379248842401</c:v>
                </c:pt>
                <c:pt idx="40">
                  <c:v>39724.350628813103</c:v>
                </c:pt>
                <c:pt idx="41">
                  <c:v>39905.125809370496</c:v>
                </c:pt>
                <c:pt idx="42">
                  <c:v>40045.863349598898</c:v>
                </c:pt>
                <c:pt idx="43">
                  <c:v>40130.671325786701</c:v>
                </c:pt>
                <c:pt idx="44">
                  <c:v>40128.779947631301</c:v>
                </c:pt>
                <c:pt idx="45">
                  <c:v>40036.275615955303</c:v>
                </c:pt>
                <c:pt idx="46">
                  <c:v>39853.025917876599</c:v>
                </c:pt>
                <c:pt idx="47">
                  <c:v>39575.1192581543</c:v>
                </c:pt>
                <c:pt idx="48">
                  <c:v>39223.045349509099</c:v>
                </c:pt>
                <c:pt idx="49">
                  <c:v>38818.9825274373</c:v>
                </c:pt>
                <c:pt idx="50">
                  <c:v>38384.582033615501</c:v>
                </c:pt>
                <c:pt idx="51">
                  <c:v>37936.743396218699</c:v>
                </c:pt>
                <c:pt idx="52">
                  <c:v>37510.229580396699</c:v>
                </c:pt>
                <c:pt idx="53">
                  <c:v>37122.733493799402</c:v>
                </c:pt>
                <c:pt idx="54">
                  <c:v>36772.407500880501</c:v>
                </c:pt>
                <c:pt idx="55">
                  <c:v>36475.3753427825</c:v>
                </c:pt>
                <c:pt idx="56">
                  <c:v>36239.157405018901</c:v>
                </c:pt>
                <c:pt idx="57">
                  <c:v>36061.650249263897</c:v>
                </c:pt>
                <c:pt idx="58">
                  <c:v>35936.607662930699</c:v>
                </c:pt>
                <c:pt idx="59">
                  <c:v>35885.485704806502</c:v>
                </c:pt>
                <c:pt idx="60">
                  <c:v>35903.193971309003</c:v>
                </c:pt>
                <c:pt idx="61">
                  <c:v>35980.976116033897</c:v>
                </c:pt>
                <c:pt idx="62">
                  <c:v>36113.017263713402</c:v>
                </c:pt>
                <c:pt idx="63">
                  <c:v>36290.760423424799</c:v>
                </c:pt>
                <c:pt idx="64">
                  <c:v>36500.461881945099</c:v>
                </c:pt>
                <c:pt idx="65">
                  <c:v>36729.585687419698</c:v>
                </c:pt>
                <c:pt idx="66">
                  <c:v>36966.419801096199</c:v>
                </c:pt>
                <c:pt idx="67">
                  <c:v>37200.516402572401</c:v>
                </c:pt>
                <c:pt idx="68">
                  <c:v>37414.329154479703</c:v>
                </c:pt>
                <c:pt idx="69">
                  <c:v>37594.662631798201</c:v>
                </c:pt>
                <c:pt idx="70">
                  <c:v>37730.271641153202</c:v>
                </c:pt>
                <c:pt idx="71">
                  <c:v>37808.646887930197</c:v>
                </c:pt>
                <c:pt idx="72">
                  <c:v>37825.492677454502</c:v>
                </c:pt>
                <c:pt idx="73">
                  <c:v>37773.755643101496</c:v>
                </c:pt>
                <c:pt idx="74">
                  <c:v>37649.675232580397</c:v>
                </c:pt>
                <c:pt idx="75">
                  <c:v>37452.436449205597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6B-403E-881C-3CCEC17A03DE}"/>
            </c:ext>
          </c:extLst>
        </c:ser>
        <c:ser>
          <c:idx val="2"/>
          <c:order val="2"/>
          <c:tx>
            <c:strRef>
              <c:f>State!$G$84</c:f>
              <c:strCache>
                <c:ptCount val="1"/>
                <c:pt idx="0">
                  <c:v>Growth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State!$A$85:$A$160</c:f>
              <c:numCache>
                <c:formatCode>General</c:formatCode>
                <c:ptCount val="7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</c:numCache>
            </c:numRef>
          </c:cat>
          <c:val>
            <c:numRef>
              <c:f>State!$G$85:$G$160</c:f>
              <c:numCache>
                <c:formatCode>#,##0</c:formatCode>
                <c:ptCount val="76"/>
                <c:pt idx="0">
                  <c:v>23227</c:v>
                </c:pt>
                <c:pt idx="1">
                  <c:v>51643</c:v>
                </c:pt>
                <c:pt idx="2">
                  <c:v>57279</c:v>
                </c:pt>
                <c:pt idx="3">
                  <c:v>51244</c:v>
                </c:pt>
                <c:pt idx="4">
                  <c:v>57328</c:v>
                </c:pt>
                <c:pt idx="5">
                  <c:v>48507</c:v>
                </c:pt>
                <c:pt idx="6">
                  <c:v>47665</c:v>
                </c:pt>
                <c:pt idx="7">
                  <c:v>56516</c:v>
                </c:pt>
                <c:pt idx="8">
                  <c:v>42223</c:v>
                </c:pt>
                <c:pt idx="9">
                  <c:v>51382</c:v>
                </c:pt>
                <c:pt idx="10">
                  <c:v>53539</c:v>
                </c:pt>
                <c:pt idx="11">
                  <c:v>44166</c:v>
                </c:pt>
                <c:pt idx="12">
                  <c:v>41192</c:v>
                </c:pt>
                <c:pt idx="13">
                  <c:v>40632</c:v>
                </c:pt>
                <c:pt idx="14">
                  <c:v>57765</c:v>
                </c:pt>
                <c:pt idx="15">
                  <c:v>75620</c:v>
                </c:pt>
                <c:pt idx="16">
                  <c:v>70386</c:v>
                </c:pt>
                <c:pt idx="17">
                  <c:v>59846</c:v>
                </c:pt>
                <c:pt idx="18">
                  <c:v>55047</c:v>
                </c:pt>
                <c:pt idx="19">
                  <c:v>40438</c:v>
                </c:pt>
                <c:pt idx="20">
                  <c:v>36956.208999999959</c:v>
                </c:pt>
                <c:pt idx="21">
                  <c:v>48239.553999999996</c:v>
                </c:pt>
                <c:pt idx="22">
                  <c:v>44131.126249999899</c:v>
                </c:pt>
                <c:pt idx="23">
                  <c:v>37387.021999999502</c:v>
                </c:pt>
                <c:pt idx="24">
                  <c:v>39727.627783850498</c:v>
                </c:pt>
                <c:pt idx="25">
                  <c:v>55545.317215685398</c:v>
                </c:pt>
                <c:pt idx="26">
                  <c:v>57401.837632972303</c:v>
                </c:pt>
                <c:pt idx="27">
                  <c:v>68800.915939580795</c:v>
                </c:pt>
                <c:pt idx="28">
                  <c:v>69808.716845023097</c:v>
                </c:pt>
                <c:pt idx="29">
                  <c:v>67349.276618136195</c:v>
                </c:pt>
                <c:pt idx="30">
                  <c:v>64660.877850170502</c:v>
                </c:pt>
                <c:pt idx="31">
                  <c:v>64041.688239306197</c:v>
                </c:pt>
                <c:pt idx="32">
                  <c:v>60518.157184119802</c:v>
                </c:pt>
                <c:pt idx="33">
                  <c:v>57378.927767227899</c:v>
                </c:pt>
                <c:pt idx="34">
                  <c:v>54861.294719470003</c:v>
                </c:pt>
                <c:pt idx="35">
                  <c:v>52810.695216298402</c:v>
                </c:pt>
                <c:pt idx="36">
                  <c:v>54305.8129445511</c:v>
                </c:pt>
                <c:pt idx="37">
                  <c:v>54099.301632417802</c:v>
                </c:pt>
                <c:pt idx="38">
                  <c:v>54710.966191020598</c:v>
                </c:pt>
                <c:pt idx="39">
                  <c:v>55155.2659855046</c:v>
                </c:pt>
                <c:pt idx="40">
                  <c:v>56002.679095630898</c:v>
                </c:pt>
                <c:pt idx="41">
                  <c:v>56811.3826363115</c:v>
                </c:pt>
                <c:pt idx="42">
                  <c:v>57947.655142008902</c:v>
                </c:pt>
                <c:pt idx="43">
                  <c:v>58273.475432508298</c:v>
                </c:pt>
                <c:pt idx="44">
                  <c:v>58147.681255315299</c:v>
                </c:pt>
                <c:pt idx="45">
                  <c:v>57826.189539154402</c:v>
                </c:pt>
                <c:pt idx="46">
                  <c:v>57548.198291244698</c:v>
                </c:pt>
                <c:pt idx="47">
                  <c:v>57343.6188712984</c:v>
                </c:pt>
                <c:pt idx="48">
                  <c:v>57059.760506329098</c:v>
                </c:pt>
                <c:pt idx="49">
                  <c:v>56886.701910928299</c:v>
                </c:pt>
                <c:pt idx="50">
                  <c:v>56795.408386244402</c:v>
                </c:pt>
                <c:pt idx="51">
                  <c:v>56727.603360085799</c:v>
                </c:pt>
                <c:pt idx="52">
                  <c:v>56569.1327943703</c:v>
                </c:pt>
                <c:pt idx="53">
                  <c:v>56320.818243342103</c:v>
                </c:pt>
                <c:pt idx="54">
                  <c:v>55964.563378887004</c:v>
                </c:pt>
                <c:pt idx="55">
                  <c:v>55524.836638153203</c:v>
                </c:pt>
                <c:pt idx="56">
                  <c:v>55062.433501071297</c:v>
                </c:pt>
                <c:pt idx="57">
                  <c:v>54627.910722473498</c:v>
                </c:pt>
                <c:pt idx="58">
                  <c:v>54341.418382170101</c:v>
                </c:pt>
                <c:pt idx="59">
                  <c:v>54121.6802682247</c:v>
                </c:pt>
                <c:pt idx="60">
                  <c:v>54021.724791541703</c:v>
                </c:pt>
                <c:pt idx="61">
                  <c:v>54003.7437854909</c:v>
                </c:pt>
                <c:pt idx="62">
                  <c:v>53889.904486061503</c:v>
                </c:pt>
                <c:pt idx="63">
                  <c:v>53706.606055369302</c:v>
                </c:pt>
                <c:pt idx="64">
                  <c:v>53494.632449248697</c:v>
                </c:pt>
                <c:pt idx="65">
                  <c:v>53439.4326505668</c:v>
                </c:pt>
                <c:pt idx="66">
                  <c:v>53540.325141297501</c:v>
                </c:pt>
                <c:pt idx="67">
                  <c:v>53696.418445946598</c:v>
                </c:pt>
                <c:pt idx="68">
                  <c:v>53921.148513215099</c:v>
                </c:pt>
                <c:pt idx="69">
                  <c:v>54163.321103248003</c:v>
                </c:pt>
                <c:pt idx="70">
                  <c:v>54335.375406846499</c:v>
                </c:pt>
                <c:pt idx="71">
                  <c:v>54519.175941809197</c:v>
                </c:pt>
                <c:pt idx="72">
                  <c:v>54612.6530410087</c:v>
                </c:pt>
                <c:pt idx="73">
                  <c:v>54590.120491386799</c:v>
                </c:pt>
                <c:pt idx="74">
                  <c:v>54454.134367595798</c:v>
                </c:pt>
                <c:pt idx="75">
                  <c:v>54210.412160475302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E6B-403E-881C-3CCEC17A0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88696"/>
        <c:axId val="232287520"/>
      </c:lineChart>
      <c:catAx>
        <c:axId val="23228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32287520"/>
        <c:crosses val="autoZero"/>
        <c:auto val="1"/>
        <c:lblAlgn val="ctr"/>
        <c:lblOffset val="100"/>
        <c:noMultiLvlLbl val="0"/>
      </c:catAx>
      <c:valAx>
        <c:axId val="23228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32288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 (body)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0.08877</cdr:x>
      <cdr:y>0.28498</cdr:y>
    </cdr:from>
    <cdr:to>
      <cdr:x>0.9847</cdr:x>
      <cdr:y>0.28684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762270" y="1341854"/>
          <a:ext cx="7693269" cy="879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0.09105</cdr:x>
      <cdr:y>0.44224</cdr:y>
    </cdr:from>
    <cdr:to>
      <cdr:x>0.98697</cdr:x>
      <cdr:y>0.44411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781808" y="2082362"/>
          <a:ext cx="7693269" cy="879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5DE9-94ED-456D-8178-6408001070C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49041-5D16-427C-BCC8-78A1228C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1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039B2-7086-4BE4-B243-725E080083D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75447-C21C-4D75-98D6-A518883B1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7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1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3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2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1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7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7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9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4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6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7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6027746"/>
            <a:ext cx="8909384" cy="723913"/>
            <a:chOff x="0" y="5729709"/>
            <a:chExt cx="11879179" cy="965217"/>
          </a:xfrm>
        </p:grpSpPr>
        <p:pic>
          <p:nvPicPr>
            <p:cNvPr id="8" name="Pictur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5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8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6CC7-6C9A-45FD-B9B8-8BB3E53BF97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19" y="203004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libri (body)"/>
                <a:cs typeface="Arial" panose="020B0604020202020204" pitchFamily="34" charset="0"/>
              </a:rPr>
              <a:t>Utah’s Long-Term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Calibri (body)"/>
                <a:cs typeface="Arial" panose="020B0604020202020204" pitchFamily="34" charset="0"/>
              </a:rPr>
              <a:t> Demographic and Economic Projections, </a:t>
            </a:r>
            <a:r>
              <a:rPr lang="en-US" sz="4000" dirty="0">
                <a:solidFill>
                  <a:srgbClr val="C00000"/>
                </a:solidFill>
                <a:latin typeface="Calibri (body)"/>
                <a:cs typeface="Arial" panose="020B0604020202020204" pitchFamily="34" charset="0"/>
              </a:rPr>
              <a:t>2015-2065</a:t>
            </a:r>
            <a:endParaRPr lang="en-US" sz="4000" dirty="0" smtClean="0">
              <a:latin typeface="Calibri (body)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latin typeface="Calibri (body)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8" y="240888"/>
            <a:ext cx="3259794" cy="740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54" y="5818124"/>
            <a:ext cx="749873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State of Utah Components of Change: Historical and Projected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22802"/>
              </p:ext>
            </p:extLst>
          </p:nvPr>
        </p:nvGraphicFramePr>
        <p:xfrm>
          <a:off x="707317" y="1440687"/>
          <a:ext cx="7718856" cy="453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74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Selected Age Groups as a Percent of Total Population: 2015-2065</a:t>
            </a:r>
            <a:endParaRPr lang="en-US" sz="3600" dirty="0">
              <a:latin typeface="Calibri (body)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59" y="5876523"/>
            <a:ext cx="5258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rgbClr val="808080"/>
                </a:solidFill>
                <a:latin typeface="Calibri (body)"/>
              </a:rPr>
              <a:t>Source: </a:t>
            </a:r>
            <a:r>
              <a:rPr lang="en-US" sz="1100" dirty="0" err="1">
                <a:solidFill>
                  <a:srgbClr val="808080"/>
                </a:solidFill>
                <a:latin typeface="Calibri (body)"/>
              </a:rPr>
              <a:t>Kem</a:t>
            </a:r>
            <a:r>
              <a:rPr lang="en-US" sz="1100" dirty="0">
                <a:solidFill>
                  <a:srgbClr val="808080"/>
                </a:solidFill>
                <a:latin typeface="Calibri (body)"/>
              </a:rPr>
              <a:t> C. Gardner Policy Institute </a:t>
            </a:r>
            <a:r>
              <a:rPr lang="en-US" sz="1100" dirty="0" smtClean="0">
                <a:solidFill>
                  <a:srgbClr val="808080"/>
                </a:solidFill>
                <a:latin typeface="Calibri (body)"/>
              </a:rPr>
              <a:t>2015-2065 State and County </a:t>
            </a:r>
            <a:r>
              <a:rPr lang="en-US" sz="1100" dirty="0">
                <a:solidFill>
                  <a:srgbClr val="808080"/>
                </a:solidFill>
                <a:latin typeface="Calibri (body)"/>
              </a:rPr>
              <a:t>Projections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03633058"/>
              </p:ext>
            </p:extLst>
          </p:nvPr>
        </p:nvGraphicFramePr>
        <p:xfrm>
          <a:off x="782515" y="1396999"/>
          <a:ext cx="7675685" cy="447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60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Utah Projected Dependency Ratios: 2015-2065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2091966"/>
              </p:ext>
            </p:extLst>
          </p:nvPr>
        </p:nvGraphicFramePr>
        <p:xfrm>
          <a:off x="273269" y="1377950"/>
          <a:ext cx="8586952" cy="472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44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317" y="5334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 (body)"/>
              </a:rPr>
              <a:t/>
            </a:r>
            <a:br>
              <a:rPr lang="en-US" dirty="0" smtClean="0">
                <a:latin typeface="Calibri (body)"/>
              </a:rPr>
            </a:br>
            <a:r>
              <a:rPr lang="en-US" sz="2000" dirty="0" smtClean="0">
                <a:latin typeface="Calibri (body)"/>
              </a:rPr>
              <a:t>Aging Baby Boomer Drive Increase in Total</a:t>
            </a:r>
            <a:endParaRPr lang="en-US" sz="3200" dirty="0">
              <a:latin typeface="Calibri (body)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2301495"/>
              </p:ext>
            </p:extLst>
          </p:nvPr>
        </p:nvGraphicFramePr>
        <p:xfrm>
          <a:off x="273269" y="1690728"/>
          <a:ext cx="8586952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1521" y="5521365"/>
            <a:ext cx="86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latin typeface="Calibri (body)"/>
              </a:rPr>
              <a:t>Source: </a:t>
            </a:r>
            <a:r>
              <a:rPr lang="en-US" sz="1000" dirty="0" err="1">
                <a:solidFill>
                  <a:srgbClr val="808080"/>
                </a:solidFill>
                <a:latin typeface="Calibri (body)"/>
              </a:rPr>
              <a:t>Kem</a:t>
            </a:r>
            <a:r>
              <a:rPr lang="en-US" sz="1000" dirty="0">
                <a:solidFill>
                  <a:srgbClr val="808080"/>
                </a:solidFill>
                <a:latin typeface="Calibri (body)"/>
              </a:rPr>
              <a:t> C. Gardner Policy Institute analysis of U.S. Census Bureau Decennial </a:t>
            </a:r>
            <a:r>
              <a:rPr lang="en-US" sz="1000" dirty="0" smtClean="0">
                <a:solidFill>
                  <a:srgbClr val="808080"/>
                </a:solidFill>
                <a:latin typeface="Calibri (body)"/>
              </a:rPr>
              <a:t>Census and</a:t>
            </a:r>
            <a:r>
              <a:rPr lang="fr-FR" sz="1000" dirty="0" smtClean="0">
                <a:solidFill>
                  <a:srgbClr val="808080"/>
                </a:solidFill>
                <a:latin typeface="Calibri (body)"/>
              </a:rPr>
              <a:t> </a:t>
            </a:r>
            <a:r>
              <a:rPr lang="fr-FR" sz="1000" dirty="0">
                <a:solidFill>
                  <a:srgbClr val="808080"/>
                </a:solidFill>
                <a:latin typeface="Calibri (body)"/>
              </a:rPr>
              <a:t>Population Division</a:t>
            </a:r>
            <a:r>
              <a:rPr lang="en-US" sz="1000" dirty="0" smtClean="0">
                <a:solidFill>
                  <a:srgbClr val="808080"/>
                </a:solidFill>
                <a:latin typeface="Calibri (body)"/>
              </a:rPr>
              <a:t> data and </a:t>
            </a:r>
            <a:r>
              <a:rPr lang="en-US" sz="1000" dirty="0" err="1" smtClean="0">
                <a:solidFill>
                  <a:srgbClr val="808080"/>
                </a:solidFill>
                <a:latin typeface="Calibri (body)"/>
              </a:rPr>
              <a:t>Kem</a:t>
            </a:r>
            <a:r>
              <a:rPr lang="en-US" sz="1000" dirty="0" smtClean="0">
                <a:solidFill>
                  <a:srgbClr val="808080"/>
                </a:solidFill>
                <a:latin typeface="Calibri (body)"/>
              </a:rPr>
              <a:t> </a:t>
            </a:r>
            <a:r>
              <a:rPr lang="en-US" sz="1000" dirty="0">
                <a:solidFill>
                  <a:srgbClr val="808080"/>
                </a:solidFill>
                <a:latin typeface="Calibri (body)"/>
              </a:rPr>
              <a:t>C. Gardner Policy Institute</a:t>
            </a:r>
          </a:p>
          <a:p>
            <a:r>
              <a:rPr lang="en-US" sz="1000" dirty="0" smtClean="0">
                <a:solidFill>
                  <a:srgbClr val="808080"/>
                </a:solidFill>
                <a:latin typeface="Calibri (body)"/>
              </a:rPr>
              <a:t>Note: Dependency Ratios are computed as the number of nonworking age persons per 100 working age (18-64 year old) persons in the population. Youth are less than 18 years old and retirement age is 65 years and older.</a:t>
            </a:r>
            <a:endParaRPr lang="en-US" sz="1000" dirty="0">
              <a:solidFill>
                <a:srgbClr val="808080"/>
              </a:solidFill>
              <a:latin typeface="Calibri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U.S. Dependency Ratios: </a:t>
            </a:r>
          </a:p>
          <a:p>
            <a:pPr algn="ctr"/>
            <a:r>
              <a:rPr lang="en-US" sz="3600" dirty="0" smtClean="0">
                <a:latin typeface="Calibri (body)"/>
              </a:rPr>
              <a:t>1970-2060</a:t>
            </a:r>
            <a:endParaRPr lang="en-US" sz="3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9745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3395" y="5334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 (body)"/>
              </a:rPr>
              <a:t/>
            </a:r>
            <a:br>
              <a:rPr lang="en-US" dirty="0" smtClean="0">
                <a:latin typeface="Calibri (body)"/>
              </a:rPr>
            </a:br>
            <a:r>
              <a:rPr lang="en-US" sz="2000" dirty="0">
                <a:latin typeface="Calibri (body)"/>
              </a:rPr>
              <a:t>Youth Dependency Ratios Decline and Stabilize</a:t>
            </a:r>
            <a:endParaRPr lang="en-US" sz="3200" dirty="0">
              <a:latin typeface="Calibri (body)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1579660"/>
              </p:ext>
            </p:extLst>
          </p:nvPr>
        </p:nvGraphicFramePr>
        <p:xfrm>
          <a:off x="273269" y="1774846"/>
          <a:ext cx="8586952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7650" y="5622965"/>
            <a:ext cx="8648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Source: Kem C. Gardner Policy Institute analysis of U.S. Census Bureau Decennial Census data and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Kem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 C. Gardner Policy Institute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Note: Dependency Ratios are computed as the number of nonworking age persons per 100 working age (18-64 year old) persons in the population. Youth are less than 18 years old and retirement age is 65 years and older.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Utah Dependency Ratios: </a:t>
            </a:r>
          </a:p>
          <a:p>
            <a:pPr algn="ctr"/>
            <a:r>
              <a:rPr lang="en-US" sz="3600" dirty="0" smtClean="0">
                <a:latin typeface="Calibri (body)"/>
              </a:rPr>
              <a:t>1970-2060</a:t>
            </a:r>
            <a:endParaRPr lang="en-US" sz="3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424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Historical and Projected Total Employment Growth (%): Utah &amp; U.S.</a:t>
            </a:r>
            <a:endParaRPr lang="en-US" sz="3600" dirty="0">
              <a:latin typeface="Calibri (body)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646" y="5851472"/>
            <a:ext cx="8438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8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en-US" sz="1000" dirty="0">
                <a:latin typeface="Calibri (body)"/>
              </a:rPr>
              <a:t>Sources: </a:t>
            </a:r>
            <a:r>
              <a:rPr lang="en-US" sz="1000" dirty="0" err="1">
                <a:latin typeface="Calibri (body)"/>
              </a:rPr>
              <a:t>Kem</a:t>
            </a:r>
            <a:r>
              <a:rPr lang="en-US" sz="1000" dirty="0">
                <a:latin typeface="Calibri (body)"/>
              </a:rPr>
              <a:t> C. Gardner Policy Institute 2015-2065 </a:t>
            </a:r>
            <a:r>
              <a:rPr lang="en-US" sz="1000" dirty="0" smtClean="0">
                <a:latin typeface="Calibri (body)"/>
              </a:rPr>
              <a:t>State and County </a:t>
            </a:r>
            <a:r>
              <a:rPr lang="en-US" sz="1000" dirty="0">
                <a:latin typeface="Calibri (body)"/>
              </a:rPr>
              <a:t>Projections;  U.S. Bureau of Economic Analysis (BEA) &amp; U.S. Bureau of Labor Statistics (BLS) historical employment data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752914"/>
              </p:ext>
            </p:extLst>
          </p:nvPr>
        </p:nvGraphicFramePr>
        <p:xfrm>
          <a:off x="594088" y="1264777"/>
          <a:ext cx="7945314" cy="458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0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6531" y="2268415"/>
            <a:ext cx="4554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alibri (body)"/>
              </a:rPr>
              <a:t>County-Level Results</a:t>
            </a:r>
            <a:endParaRPr lang="en-US" sz="60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172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(body)"/>
              </a:rPr>
              <a:t>Total Population by County: 2065</a:t>
            </a:r>
            <a:endParaRPr lang="en-US" sz="2800" b="1" dirty="0"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914" y="6289364"/>
            <a:ext cx="5258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 C. Gardner Policy Institute 2015-2065 State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and County Projections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 (body)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2503" r="2495" b="4289"/>
          <a:stretch/>
        </p:blipFill>
        <p:spPr>
          <a:xfrm>
            <a:off x="2395902" y="649344"/>
            <a:ext cx="4356589" cy="55917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(body)"/>
              </a:rPr>
              <a:t>County’s Share of State Population: 2065</a:t>
            </a:r>
            <a:endParaRPr lang="en-US" sz="2800" b="1" dirty="0"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914" y="6289364"/>
            <a:ext cx="5258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 C. Gardner Policy Institute 2015-2065 State and County Projections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4450" r="2608" b="4157"/>
          <a:stretch/>
        </p:blipFill>
        <p:spPr>
          <a:xfrm>
            <a:off x="2378318" y="649344"/>
            <a:ext cx="4389936" cy="55756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(body)"/>
              </a:rPr>
              <a:t>County’s Share of Total State Growth: 2015-2065</a:t>
            </a:r>
            <a:endParaRPr lang="en-US" sz="2800" b="1" dirty="0"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914" y="6289364"/>
            <a:ext cx="5258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 C. Gardner Policy Institute 2015-2065 State and County Projections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4593" r="2842" b="4547"/>
          <a:stretch/>
        </p:blipFill>
        <p:spPr>
          <a:xfrm>
            <a:off x="2389701" y="712254"/>
            <a:ext cx="4364595" cy="55141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4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5131" y="2268415"/>
            <a:ext cx="4325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alibri (body)"/>
              </a:rPr>
              <a:t>State-Level Results</a:t>
            </a:r>
            <a:endParaRPr lang="en-US" sz="60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240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(body)"/>
              </a:rPr>
              <a:t>Absolute Population Change by County: 2015-2065</a:t>
            </a:r>
            <a:endParaRPr lang="en-US" sz="2800" b="1" dirty="0"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914" y="6289364"/>
            <a:ext cx="5258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 C. Gardner Policy Institute 2015-2065 State and County Projections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5043" r="2080" b="4322"/>
          <a:stretch/>
        </p:blipFill>
        <p:spPr>
          <a:xfrm>
            <a:off x="2363324" y="713397"/>
            <a:ext cx="4417349" cy="55119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5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(body)"/>
              </a:rPr>
              <a:t>Percent Population Change by County: 2015-2065</a:t>
            </a:r>
            <a:endParaRPr lang="en-US" sz="2800" b="1" dirty="0"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914" y="6289364"/>
            <a:ext cx="5258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Kem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</a:rPr>
              <a:t> C. Gardner Policy Institute 2015-2065 State and County Projections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5073" r="3059" b="4167"/>
          <a:stretch/>
        </p:blipFill>
        <p:spPr>
          <a:xfrm>
            <a:off x="2334170" y="689990"/>
            <a:ext cx="4475658" cy="55993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81403" y="3858855"/>
            <a:ext cx="3962726" cy="37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(body)"/>
              </a:rPr>
              <a:t>Facebook.com/</a:t>
            </a:r>
            <a:r>
              <a:rPr lang="en-US" dirty="0" err="1" smtClean="0">
                <a:latin typeface="Calibri (body)"/>
              </a:rPr>
              <a:t>gardnerpolicyinstitute</a:t>
            </a:r>
            <a:endParaRPr lang="en-US" dirty="0">
              <a:latin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491" y="4445874"/>
            <a:ext cx="31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(body)"/>
              </a:rPr>
              <a:t>Twitter.com/</a:t>
            </a:r>
            <a:r>
              <a:rPr lang="en-US" dirty="0" err="1" smtClean="0">
                <a:latin typeface="Calibri (body)"/>
              </a:rPr>
              <a:t>KemGardnerInst</a:t>
            </a:r>
            <a:endParaRPr lang="en-US" dirty="0">
              <a:latin typeface="Calibri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90175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body)"/>
              </a:rPr>
              <a:t>Kem C. Gardner Policy Institute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body)"/>
              </a:rPr>
              <a:t>David Eccles School of Business | 411 E. South Temple Street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body)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body)"/>
              </a:rPr>
              <a:t>Salt Lake City, UT 84111 | 801-585-5618 | gardner.utah.edu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body)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body)"/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(body)"/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 (body)"/>
            </a:endParaRPr>
          </a:p>
          <a:p>
            <a:pPr algn="ctr"/>
            <a:endParaRPr lang="en-US" sz="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651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020889"/>
              </p:ext>
            </p:extLst>
          </p:nvPr>
        </p:nvGraphicFramePr>
        <p:xfrm>
          <a:off x="611450" y="989961"/>
          <a:ext cx="808643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956999"/>
              </p:ext>
            </p:extLst>
          </p:nvPr>
        </p:nvGraphicFramePr>
        <p:xfrm>
          <a:off x="273269" y="952385"/>
          <a:ext cx="8586952" cy="525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269" y="126124"/>
            <a:ext cx="858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yriad Pro"/>
              </a:rPr>
              <a:t>Utah </a:t>
            </a:r>
            <a:r>
              <a:rPr lang="en-US" sz="3600" dirty="0" smtClean="0">
                <a:latin typeface="Calibri (body)"/>
              </a:rPr>
              <a:t>Population</a:t>
            </a:r>
            <a:r>
              <a:rPr lang="en-US" sz="3600" dirty="0" smtClean="0">
                <a:latin typeface="Myriad Pro"/>
              </a:rPr>
              <a:t> Pyramid: 2015 &amp; 2065</a:t>
            </a:r>
            <a:endParaRPr lang="en-US" sz="3600" dirty="0">
              <a:latin typeface="Myriad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4786" y="6207557"/>
            <a:ext cx="4812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 sz="1100" dirty="0">
                <a:solidFill>
                  <a:srgbClr val="808080"/>
                </a:solidFill>
              </a:rPr>
              <a:t>Source: </a:t>
            </a:r>
            <a:r>
              <a:rPr lang="en-US" sz="1100" dirty="0" err="1">
                <a:solidFill>
                  <a:srgbClr val="808080"/>
                </a:solidFill>
              </a:rPr>
              <a:t>Kem</a:t>
            </a:r>
            <a:r>
              <a:rPr lang="en-US" sz="1100" dirty="0">
                <a:solidFill>
                  <a:srgbClr val="808080"/>
                </a:solidFill>
              </a:rPr>
              <a:t> C. Gardner Policy Institute 2015-2065 State </a:t>
            </a:r>
            <a:r>
              <a:rPr lang="en-US" sz="1100" dirty="0" smtClean="0">
                <a:solidFill>
                  <a:srgbClr val="808080"/>
                </a:solidFill>
              </a:rPr>
              <a:t>and County Projections</a:t>
            </a:r>
            <a:endParaRPr lang="en-US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Total Population with Million Markers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69497217"/>
              </p:ext>
            </p:extLst>
          </p:nvPr>
        </p:nvGraphicFramePr>
        <p:xfrm>
          <a:off x="273269" y="1460938"/>
          <a:ext cx="8586952" cy="470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46586" y="2998176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 (body)"/>
              </a:rPr>
              <a:t>2032</a:t>
            </a:r>
            <a:endParaRPr lang="en-US" sz="1000" b="1" dirty="0">
              <a:latin typeface="Calibri (body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7127" y="2236305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 (body)"/>
              </a:rPr>
              <a:t>2050</a:t>
            </a:r>
            <a:endParaRPr lang="en-US" sz="1000" b="1" dirty="0">
              <a:latin typeface="Calibri (body)"/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3697167" y="3244397"/>
            <a:ext cx="4395" cy="254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77707" y="2482526"/>
            <a:ext cx="1" cy="295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Utah Population Growth Projections: </a:t>
            </a:r>
          </a:p>
          <a:p>
            <a:pPr algn="ctr"/>
            <a:r>
              <a:rPr lang="en-US" sz="3600" dirty="0" smtClean="0">
                <a:latin typeface="Calibri (body)"/>
              </a:rPr>
              <a:t>2015-2065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66486431"/>
              </p:ext>
            </p:extLst>
          </p:nvPr>
        </p:nvGraphicFramePr>
        <p:xfrm>
          <a:off x="273269" y="1145628"/>
          <a:ext cx="8586952" cy="488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0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Utah Population &amp; Growth Projections by Decade: 2015-2065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55879757"/>
              </p:ext>
            </p:extLst>
          </p:nvPr>
        </p:nvGraphicFramePr>
        <p:xfrm>
          <a:off x="273269" y="1597572"/>
          <a:ext cx="8586952" cy="442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40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Projected Percent Growth by Decade: </a:t>
            </a:r>
          </a:p>
          <a:p>
            <a:pPr algn="ctr"/>
            <a:r>
              <a:rPr lang="en-US" sz="3600" dirty="0" smtClean="0">
                <a:latin typeface="Calibri (body)"/>
              </a:rPr>
              <a:t>Utah and the United States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80683"/>
              </p:ext>
            </p:extLst>
          </p:nvPr>
        </p:nvGraphicFramePr>
        <p:xfrm>
          <a:off x="241359" y="1326454"/>
          <a:ext cx="8618862" cy="471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0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Historical &amp; Projected Total Fertility Rates: Utah vs United States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82716661"/>
              </p:ext>
            </p:extLst>
          </p:nvPr>
        </p:nvGraphicFramePr>
        <p:xfrm>
          <a:off x="273269" y="1450428"/>
          <a:ext cx="8586951" cy="458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91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69" y="126124"/>
            <a:ext cx="858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 (body)"/>
              </a:rPr>
              <a:t>Historical &amp; Projected Utah Life Expectancy: Males and Females</a:t>
            </a:r>
            <a:endParaRPr lang="en-US" sz="3600" dirty="0">
              <a:latin typeface="Calibri (body)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0395392"/>
              </p:ext>
            </p:extLst>
          </p:nvPr>
        </p:nvGraphicFramePr>
        <p:xfrm>
          <a:off x="273269" y="1418897"/>
          <a:ext cx="8586952" cy="46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FF0000"/>
    </a:accent2>
    <a:accent3>
      <a:srgbClr val="A5A5A5"/>
    </a:accent3>
    <a:accent4>
      <a:srgbClr val="757070"/>
    </a:accent4>
    <a:accent5>
      <a:srgbClr val="CF4E39"/>
    </a:accent5>
    <a:accent6>
      <a:srgbClr val="3A3838"/>
    </a:accent6>
    <a:hlink>
      <a:srgbClr val="9A2C34"/>
    </a:hlink>
    <a:folHlink>
      <a:srgbClr val="5E0F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7830</TotalTime>
  <Words>637</Words>
  <Application>Microsoft Office PowerPoint</Application>
  <PresentationFormat>On-screen Show (4:3)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(body)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Aging Baby Boomer Drive Increase in Total</vt:lpstr>
      <vt:lpstr> Youth Dependency Ratios Decline and Stabilize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David Eccles School of Bsuiness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for Outcomes</dc:title>
  <dc:creator>Juliette Marie Tennert</dc:creator>
  <cp:lastModifiedBy>EMILY HARRIS</cp:lastModifiedBy>
  <cp:revision>149</cp:revision>
  <dcterms:created xsi:type="dcterms:W3CDTF">2015-09-25T21:43:21Z</dcterms:created>
  <dcterms:modified xsi:type="dcterms:W3CDTF">2017-07-11T18:20:48Z</dcterms:modified>
</cp:coreProperties>
</file>