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notesSlides/notesSlide6.xml" ContentType="application/vnd.openxmlformats-officedocument.presentationml.notesSlide+xml"/>
  <Override PartName="/ppt/charts/chart8.xml" ContentType="application/vnd.openxmlformats-officedocument.drawingml.chart+xml"/>
  <Override PartName="/ppt/notesSlides/notesSlide7.xml" ContentType="application/vnd.openxmlformats-officedocument.presentationml.notesSlide+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2.xml" ContentType="application/vnd.openxmlformats-officedocument.presentationml.notesSlide+xml"/>
  <Override PartName="/ppt/charts/chart15.xml" ContentType="application/vnd.openxmlformats-officedocument.drawingml.chart+xml"/>
  <Override PartName="/ppt/theme/themeOverride1.xml" ContentType="application/vnd.openxmlformats-officedocument.themeOverride+xml"/>
  <Override PartName="/ppt/charts/chart16.xml" ContentType="application/vnd.openxmlformats-officedocument.drawingml.chart+xml"/>
  <Override PartName="/ppt/drawings/drawing1.xml" ContentType="application/vnd.openxmlformats-officedocument.drawingml.chartshapes+xml"/>
  <Override PartName="/ppt/charts/chart17.xml" ContentType="application/vnd.openxmlformats-officedocument.drawingml.chart+xml"/>
  <Override PartName="/ppt/drawings/drawing2.xml" ContentType="application/vnd.openxmlformats-officedocument.drawingml.chartshapes+xml"/>
  <Override PartName="/ppt/charts/chart18.xml" ContentType="application/vnd.openxmlformats-officedocument.drawingml.chart+xml"/>
  <Override PartName="/ppt/notesSlides/notesSlide13.xml" ContentType="application/vnd.openxmlformats-officedocument.presentationml.notesSlide+xml"/>
  <Override PartName="/ppt/charts/chart19.xml" ContentType="application/vnd.openxmlformats-officedocument.drawingml.chart+xml"/>
  <Override PartName="/ppt/charts/style9.xml" ContentType="application/vnd.ms-office.chartstyle+xml"/>
  <Override PartName="/ppt/charts/colors9.xml" ContentType="application/vnd.ms-office.chartcolorstyle+xml"/>
  <Override PartName="/ppt/charts/chart2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2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charts/chart2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7.xml" ContentType="application/vnd.openxmlformats-officedocument.presentationml.notesSlide+xml"/>
  <Override PartName="/ppt/charts/chart2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notesSlides/notesSlide20.xml" ContentType="application/vnd.openxmlformats-officedocument.presentationml.notesSlide+xml"/>
  <Override PartName="/ppt/charts/chart32.xml" ContentType="application/vnd.openxmlformats-officedocument.drawingml.chart+xml"/>
  <Override PartName="/ppt/notesSlides/notesSlide21.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drawings/drawing3.xml" ContentType="application/vnd.openxmlformats-officedocument.drawingml.chartshapes+xml"/>
  <Override PartName="/ppt/charts/chart37.xml" ContentType="application/vnd.openxmlformats-officedocument.drawingml.chart+xml"/>
  <Override PartName="/ppt/drawings/drawing4.xml" ContentType="application/vnd.openxmlformats-officedocument.drawingml.chartshapes+xml"/>
  <Override PartName="/ppt/notesSlides/notesSlide22.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3.xml" ContentType="application/vnd.openxmlformats-officedocument.presentationml.notesSlide+xml"/>
  <Override PartName="/ppt/charts/chart41.xml" ContentType="application/vnd.openxmlformats-officedocument.drawingml.chart+xml"/>
  <Override PartName="/ppt/theme/themeOverride2.xml" ContentType="application/vnd.openxmlformats-officedocument.themeOverride+xml"/>
  <Override PartName="/ppt/charts/chart4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43.xml" ContentType="application/vnd.openxmlformats-officedocument.drawingml.chart+xml"/>
  <Override PartName="/ppt/charts/chart4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45.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4.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notesSlides/notesSlide25.xml" ContentType="application/vnd.openxmlformats-officedocument.presentationml.notesSlide+xml"/>
  <Override PartName="/ppt/charts/chart48.xml" ContentType="application/vnd.openxmlformats-officedocument.drawingml.chart+xml"/>
  <Override PartName="/ppt/theme/themeOverride3.xml" ContentType="application/vnd.openxmlformats-officedocument.themeOverride+xml"/>
  <Override PartName="/ppt/charts/chart49.xml" ContentType="application/vnd.openxmlformats-officedocument.drawingml.chart+xml"/>
  <Override PartName="/ppt/theme/themeOverride4.xml" ContentType="application/vnd.openxmlformats-officedocument.themeOverr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drawings/drawing5.xml" ContentType="application/vnd.openxmlformats-officedocument.drawingml.chartshapes+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60.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handoutMasterIdLst>
    <p:handoutMasterId r:id="rId92"/>
  </p:handoutMasterIdLst>
  <p:sldIdLst>
    <p:sldId id="261" r:id="rId2"/>
    <p:sldId id="262" r:id="rId3"/>
    <p:sldId id="259" r:id="rId4"/>
    <p:sldId id="350" r:id="rId5"/>
    <p:sldId id="263"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64" r:id="rId20"/>
    <p:sldId id="265" r:id="rId21"/>
    <p:sldId id="292" r:id="rId22"/>
    <p:sldId id="266" r:id="rId23"/>
    <p:sldId id="267" r:id="rId24"/>
    <p:sldId id="293" r:id="rId25"/>
    <p:sldId id="268" r:id="rId26"/>
    <p:sldId id="294" r:id="rId27"/>
    <p:sldId id="256" r:id="rId28"/>
    <p:sldId id="257" r:id="rId29"/>
    <p:sldId id="258" r:id="rId30"/>
    <p:sldId id="295" r:id="rId31"/>
    <p:sldId id="275" r:id="rId32"/>
    <p:sldId id="276" r:id="rId33"/>
    <p:sldId id="277" r:id="rId34"/>
    <p:sldId id="278" r:id="rId35"/>
    <p:sldId id="296" r:id="rId36"/>
    <p:sldId id="269" r:id="rId37"/>
    <p:sldId id="270"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Lst>
  <p:sldSz cx="13654088" cy="8594725"/>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707" userDrawn="1">
          <p15:clr>
            <a:srgbClr val="A4A3A4"/>
          </p15:clr>
        </p15:guide>
        <p15:guide id="2" pos="430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0000"/>
    <a:srgbClr val="808080"/>
    <a:srgbClr val="777776"/>
    <a:srgbClr val="C8C6BF"/>
    <a:srgbClr val="ABA89E"/>
    <a:srgbClr val="008000"/>
    <a:srgbClr val="66CCFF"/>
    <a:srgbClr val="0000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34" autoAdjust="0"/>
    <p:restoredTop sz="94770" autoAdjust="0"/>
  </p:normalViewPr>
  <p:slideViewPr>
    <p:cSldViewPr>
      <p:cViewPr varScale="1">
        <p:scale>
          <a:sx n="58" d="100"/>
          <a:sy n="58" d="100"/>
        </p:scale>
        <p:origin x="102" y="864"/>
      </p:cViewPr>
      <p:guideLst>
        <p:guide orient="horz" pos="2707"/>
        <p:guide pos="4301"/>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3864"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oleObject" Target="file:///\\cbwfp4\shared\ECON\Eric\Taxable%20Sales\Economic%20Report%20to%20the%20Governor\2019\06%20Utah%20Taxable%20Sales%20Tables%20Template.xlsx" TargetMode="External"/><Relationship Id="rId1" Type="http://schemas.openxmlformats.org/officeDocument/2006/relationships/themeOverride" Target="../theme/themeOverride1.xm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3" Type="http://schemas.openxmlformats.org/officeDocument/2006/relationships/oleObject" Target="file:///C:\Users\u0487421\Desktop\2018%20-%20%20ERG\Exports\08%20Exports%20Tables%202018%20dsfdfds.xlsx" TargetMode="External"/><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u0487421\Desktop\2018%20-%20%20ERG\Exports\08%20Exports%20Tables%202018%20FINAL.xlsx" TargetMode="External"/><Relationship Id="rId2" Type="http://schemas.microsoft.com/office/2011/relationships/chartColorStyle" Target="colors10.xml"/><Relationship Id="rId1" Type="http://schemas.microsoft.com/office/2011/relationships/chartStyle" Target="style1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u0487421\Desktop\2018%20-%20%20ERG\Exports\08%20Exports%20Tables%202018%20dsfdfds.xlsx" TargetMode="External"/><Relationship Id="rId2" Type="http://schemas.microsoft.com/office/2011/relationships/chartColorStyle" Target="colors11.xml"/><Relationship Id="rId1" Type="http://schemas.microsoft.com/office/2011/relationships/chartStyle" Target="style1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u0487421\Desktop\2018%20-%20%20ERG\Exports\08%20Exports%20Tables%202018%20dsfdfds.xlsx" TargetMode="External"/><Relationship Id="rId2" Type="http://schemas.microsoft.com/office/2011/relationships/chartColorStyle" Target="colors12.xml"/><Relationship Id="rId1" Type="http://schemas.microsoft.com/office/2011/relationships/chartStyle" Target="style1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u0405947\Box%20Sync\CENTRAL\02%20Current%20Projects\Economic%20Report%20to%20the%20Governor\19ERG\_Draft%201%20Under%20GPI%20Review\09%20-%20Price%20Inflation%20for%20Figures%20v1.xlsx" TargetMode="External"/><Relationship Id="rId2" Type="http://schemas.microsoft.com/office/2011/relationships/chartColorStyle" Target="colors13.xml"/><Relationship Id="rId1" Type="http://schemas.microsoft.com/office/2011/relationships/chartStyle" Target="style1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4.xml"/><Relationship Id="rId1" Type="http://schemas.microsoft.com/office/2011/relationships/chartStyle" Target="style1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u0405947\Box%20Sync\CENTRAL\02%20Current%20Projects\Economic%20Report%20to%20the%20Governor\19ERG\_Final%20Documents%20Ready\10%20Regional%20National%20Comparisons%20Tables%202018%20-%20FINAL.xlsx" TargetMode="External"/><Relationship Id="rId2" Type="http://schemas.microsoft.com/office/2011/relationships/chartColorStyle" Target="colors15.xml"/><Relationship Id="rId1" Type="http://schemas.microsoft.com/office/2011/relationships/chartStyle" Target="style1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u0405947\Box%20Sync\CENTRAL\02%20Current%20Projects\Economic%20Report%20to%20the%20Governor\19ERG\_Final%20Documents%20Ready\10%20Regional%20National%20Comparisons%20Tables%202018%20-%20FINAL.xlsx" TargetMode="External"/><Relationship Id="rId2" Type="http://schemas.microsoft.com/office/2011/relationships/chartColorStyle" Target="colors16.xml"/><Relationship Id="rId1" Type="http://schemas.microsoft.com/office/2011/relationships/chartStyle" Target="style1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u0487421\Desktop\2018%20-%20%20ERG\Regional%20National%20Comparison\10%20Regional%20National%20Comparisons%20Tables%202018%20-%20FINAL.xlsx" TargetMode="External"/><Relationship Id="rId2" Type="http://schemas.microsoft.com/office/2011/relationships/chartColorStyle" Target="colors17.xml"/><Relationship Id="rId1" Type="http://schemas.microsoft.com/office/2011/relationships/chartStyle" Target="style1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u0487421\Desktop\2018%20-%20%20ERG\Regional%20National%20Comparison\10%20Regional%20National%20Comparisons%20Tables%202018%20-%20FINAL.xlsx" TargetMode="External"/><Relationship Id="rId2" Type="http://schemas.microsoft.com/office/2011/relationships/chartColorStyle" Target="colors18.xml"/><Relationship Id="rId1" Type="http://schemas.microsoft.com/office/2011/relationships/chartStyle" Target="style18.xml"/></Relationships>
</file>

<file path=ppt/charts/_rels/chart29.xml.rels><?xml version="1.0" encoding="UTF-8" standalone="yes"?>
<Relationships xmlns="http://schemas.openxmlformats.org/package/2006/relationships"><Relationship Id="rId3" Type="http://schemas.openxmlformats.org/officeDocument/2006/relationships/oleObject" Target="file:///\\winsrv\NWData\Research\Primary%20Research\Economic%20Report%20to%20the%20Governor\2017\Graph%20for%20ERG.xlsx" TargetMode="External"/><Relationship Id="rId2" Type="http://schemas.microsoft.com/office/2011/relationships/chartColorStyle" Target="colors19.xml"/><Relationship Id="rId1" Type="http://schemas.microsoft.com/office/2011/relationships/chartStyle" Target="style1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4.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25.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0.xml"/><Relationship Id="rId1" Type="http://schemas.microsoft.com/office/2011/relationships/chartStyle" Target="style2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1.xml"/><Relationship Id="rId1" Type="http://schemas.microsoft.com/office/2011/relationships/chartStyle" Target="style21.xml"/></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2.xml"/><Relationship Id="rId1" Type="http://schemas.microsoft.com/office/2011/relationships/chartStyle" Target="style22.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3.xml"/><Relationship Id="rId1" Type="http://schemas.microsoft.com/office/2011/relationships/chartStyle" Target="style23.xml"/></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48.xml.rels><?xml version="1.0" encoding="UTF-8" standalone="yes"?>
<Relationships xmlns="http://schemas.openxmlformats.org/package/2006/relationships"><Relationship Id="rId2" Type="http://schemas.openxmlformats.org/officeDocument/2006/relationships/oleObject" Target="file:///C:\Users\u0522294\Box%20Sync\ERG2019\Figures.xlsx" TargetMode="External"/><Relationship Id="rId1" Type="http://schemas.openxmlformats.org/officeDocument/2006/relationships/themeOverride" Target="../theme/themeOverride3.xml"/></Relationships>
</file>

<file path=ppt/charts/_rels/chart49.xml.rels><?xml version="1.0" encoding="UTF-8" standalone="yes"?>
<Relationships xmlns="http://schemas.openxmlformats.org/package/2006/relationships"><Relationship Id="rId2" Type="http://schemas.openxmlformats.org/officeDocument/2006/relationships/oleObject" Target="file:///C:\Users\u0522294\Box%20Sync\ERG2019\Figure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51.xml.rels><?xml version="1.0" encoding="UTF-8" standalone="yes"?>
<Relationships xmlns="http://schemas.openxmlformats.org/package/2006/relationships"><Relationship Id="rId1" Type="http://schemas.openxmlformats.org/officeDocument/2006/relationships/oleObject" Target="file:///C:\Users\u0402259\Documents\bebr\erg\2019\to_authors\ERG%20-%20energy%20-%20%20figures%20-%202019%20-%20proposed%20-%20final.xlsx" TargetMode="External"/></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5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embeddings/oleObject1.bin"/></Relationships>
</file>

<file path=ppt/charts/_rels/chart56.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57.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58.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4.xml"/><Relationship Id="rId1" Type="http://schemas.microsoft.com/office/2011/relationships/chartStyle" Target="style2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5.xml"/><Relationship Id="rId1" Type="http://schemas.microsoft.com/office/2011/relationships/chartStyle" Target="style25.xml"/></Relationships>
</file>

<file path=ppt/charts/_rels/chart61.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62.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63.xml.rels><?xml version="1.0" encoding="UTF-8" standalone="yes"?>
<Relationships xmlns="http://schemas.openxmlformats.org/package/2006/relationships"><Relationship Id="rId1" Type="http://schemas.openxmlformats.org/officeDocument/2006/relationships/oleObject" Target="../embeddings/oleObject7.bin"/></Relationships>
</file>

<file path=ppt/charts/_rels/chart64.xml.rels><?xml version="1.0" encoding="UTF-8" standalone="yes"?>
<Relationships xmlns="http://schemas.openxmlformats.org/package/2006/relationships"><Relationship Id="rId1" Type="http://schemas.openxmlformats.org/officeDocument/2006/relationships/oleObject" Target="file:///\\unanas1\una_share\Public%20Policy\Economic%20Report%20to%20the%20Governor\2019\Data%20with%20Charts.xlsx" TargetMode="External"/></Relationships>
</file>

<file path=ppt/charts/_rels/chart65.xml.rels><?xml version="1.0" encoding="UTF-8" standalone="yes"?>
<Relationships xmlns="http://schemas.openxmlformats.org/package/2006/relationships"><Relationship Id="rId1" Type="http://schemas.openxmlformats.org/officeDocument/2006/relationships/oleObject" Target="file:///\\unanas1\una_share\Public%20Policy\Economic%20Report%20to%20the%20Governor\2019\Data%20with%20Charts.xlsx" TargetMode="External"/></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298037519061313E-2"/>
          <c:y val="2.7258733465089859E-2"/>
          <c:w val="0.90708217432067295"/>
          <c:h val="0.84615424303321185"/>
        </c:manualLayout>
      </c:layout>
      <c:lineChart>
        <c:grouping val="standard"/>
        <c:varyColors val="0"/>
        <c:ser>
          <c:idx val="0"/>
          <c:order val="0"/>
          <c:tx>
            <c:strRef>
              <c:f>Sheet1!$B$1</c:f>
              <c:strCache>
                <c:ptCount val="1"/>
                <c:pt idx="0">
                  <c:v>Utah</c:v>
                </c:pt>
              </c:strCache>
            </c:strRef>
          </c:tx>
          <c:spPr>
            <a:ln w="38100">
              <a:solidFill>
                <a:srgbClr val="CC0000"/>
              </a:solidFill>
            </a:ln>
          </c:spPr>
          <c:marker>
            <c:symbol val="none"/>
          </c:marker>
          <c:cat>
            <c:strRef>
              <c:f>Sheet1!$A$2:$A$70</c:f>
              <c:strCache>
                <c:ptCount val="6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2018e</c:v>
                </c:pt>
              </c:strCache>
            </c:strRef>
          </c:cat>
          <c:val>
            <c:numRef>
              <c:f>Sheet1!$B$2:$B$70</c:f>
              <c:numCache>
                <c:formatCode>0.0%</c:formatCode>
                <c:ptCount val="69"/>
                <c:pt idx="0">
                  <c:v>3.1E-2</c:v>
                </c:pt>
                <c:pt idx="1">
                  <c:v>9.6000000000000002E-2</c:v>
                </c:pt>
                <c:pt idx="2">
                  <c:v>3.4000000000000002E-2</c:v>
                </c:pt>
                <c:pt idx="3">
                  <c:v>1.3000000000000001E-2</c:v>
                </c:pt>
                <c:pt idx="4">
                  <c:v>-2.5000000000000001E-2</c:v>
                </c:pt>
                <c:pt idx="5">
                  <c:v>5.7000000000000002E-2</c:v>
                </c:pt>
                <c:pt idx="6">
                  <c:v>5.5E-2</c:v>
                </c:pt>
                <c:pt idx="7">
                  <c:v>1.8000000000000002E-2</c:v>
                </c:pt>
                <c:pt idx="8">
                  <c:v>1E-3</c:v>
                </c:pt>
                <c:pt idx="9">
                  <c:v>4.5999999999999999E-2</c:v>
                </c:pt>
                <c:pt idx="10">
                  <c:v>4.4999999999999998E-2</c:v>
                </c:pt>
                <c:pt idx="11">
                  <c:v>3.4000000000000002E-2</c:v>
                </c:pt>
                <c:pt idx="12">
                  <c:v>5.2000000000000005E-2</c:v>
                </c:pt>
                <c:pt idx="13">
                  <c:v>2.6000000000000002E-2</c:v>
                </c:pt>
                <c:pt idx="14">
                  <c:v>-1E-3</c:v>
                </c:pt>
                <c:pt idx="15">
                  <c:v>2.2000000000000002E-2</c:v>
                </c:pt>
                <c:pt idx="16">
                  <c:v>5.9000000000000004E-2</c:v>
                </c:pt>
                <c:pt idx="17">
                  <c:v>2.8999999999999998E-2</c:v>
                </c:pt>
                <c:pt idx="18">
                  <c:v>2.6000000000000002E-2</c:v>
                </c:pt>
                <c:pt idx="19">
                  <c:v>3.9E-2</c:v>
                </c:pt>
                <c:pt idx="20">
                  <c:v>2.5000000000000001E-2</c:v>
                </c:pt>
                <c:pt idx="21">
                  <c:v>3.5000000000000003E-2</c:v>
                </c:pt>
                <c:pt idx="22">
                  <c:v>4.7E-2</c:v>
                </c:pt>
                <c:pt idx="23">
                  <c:v>7.2999999999999995E-2</c:v>
                </c:pt>
                <c:pt idx="24">
                  <c:v>4.5999999999999999E-2</c:v>
                </c:pt>
                <c:pt idx="25">
                  <c:v>1.3999999999999999E-2</c:v>
                </c:pt>
                <c:pt idx="26">
                  <c:v>5.0999999999999997E-2</c:v>
                </c:pt>
                <c:pt idx="27">
                  <c:v>5.5999999999999994E-2</c:v>
                </c:pt>
                <c:pt idx="28">
                  <c:v>7.4999999999999997E-2</c:v>
                </c:pt>
                <c:pt idx="29">
                  <c:v>4.2999999999999997E-2</c:v>
                </c:pt>
                <c:pt idx="30">
                  <c:v>5.0000000000000001E-3</c:v>
                </c:pt>
                <c:pt idx="31">
                  <c:v>1.3000000000000001E-2</c:v>
                </c:pt>
                <c:pt idx="32">
                  <c:v>3.0000000000000001E-3</c:v>
                </c:pt>
                <c:pt idx="33">
                  <c:v>1.1000000000000001E-2</c:v>
                </c:pt>
                <c:pt idx="34">
                  <c:v>0.06</c:v>
                </c:pt>
                <c:pt idx="35">
                  <c:v>3.9E-2</c:v>
                </c:pt>
                <c:pt idx="36">
                  <c:v>1.6E-2</c:v>
                </c:pt>
                <c:pt idx="37">
                  <c:v>0.01</c:v>
                </c:pt>
                <c:pt idx="38">
                  <c:v>3.1E-2</c:v>
                </c:pt>
                <c:pt idx="39">
                  <c:v>4.7E-2</c:v>
                </c:pt>
                <c:pt idx="40">
                  <c:v>4.7E-2</c:v>
                </c:pt>
                <c:pt idx="41">
                  <c:v>0.03</c:v>
                </c:pt>
                <c:pt idx="42">
                  <c:v>3.2000000000000001E-2</c:v>
                </c:pt>
                <c:pt idx="43">
                  <c:v>5.4000000000000006E-2</c:v>
                </c:pt>
                <c:pt idx="44">
                  <c:v>6.2E-2</c:v>
                </c:pt>
                <c:pt idx="45">
                  <c:v>5.5999999999999994E-2</c:v>
                </c:pt>
                <c:pt idx="46">
                  <c:v>5.0999999999999997E-2</c:v>
                </c:pt>
                <c:pt idx="47">
                  <c:v>4.2000000000000003E-2</c:v>
                </c:pt>
                <c:pt idx="48">
                  <c:v>0.03</c:v>
                </c:pt>
                <c:pt idx="49">
                  <c:v>2.4E-2</c:v>
                </c:pt>
                <c:pt idx="50">
                  <c:v>2.5000000000000001E-2</c:v>
                </c:pt>
                <c:pt idx="51">
                  <c:v>6.0000000000000001E-3</c:v>
                </c:pt>
                <c:pt idx="52">
                  <c:v>-6.9999999999999993E-3</c:v>
                </c:pt>
                <c:pt idx="53">
                  <c:v>0</c:v>
                </c:pt>
                <c:pt idx="54">
                  <c:v>2.7999999999999997E-2</c:v>
                </c:pt>
                <c:pt idx="55">
                  <c:v>0.04</c:v>
                </c:pt>
                <c:pt idx="56">
                  <c:v>4.8000000000000001E-2</c:v>
                </c:pt>
                <c:pt idx="57">
                  <c:v>3.9E-2</c:v>
                </c:pt>
                <c:pt idx="58">
                  <c:v>1E-3</c:v>
                </c:pt>
                <c:pt idx="59">
                  <c:v>-5.0999999999999997E-2</c:v>
                </c:pt>
                <c:pt idx="60">
                  <c:v>-6.0000000000000001E-3</c:v>
                </c:pt>
                <c:pt idx="61">
                  <c:v>2.3E-2</c:v>
                </c:pt>
                <c:pt idx="62">
                  <c:v>3.3000000000000002E-2</c:v>
                </c:pt>
                <c:pt idx="63">
                  <c:v>3.3000000000000002E-2</c:v>
                </c:pt>
                <c:pt idx="64">
                  <c:v>3.3000000000000002E-2</c:v>
                </c:pt>
                <c:pt idx="65">
                  <c:v>3.6999999999999998E-2</c:v>
                </c:pt>
                <c:pt idx="66">
                  <c:v>3.5000000000000003E-2</c:v>
                </c:pt>
                <c:pt idx="67">
                  <c:v>0.03</c:v>
                </c:pt>
                <c:pt idx="68">
                  <c:v>3.3000000000000002E-2</c:v>
                </c:pt>
              </c:numCache>
            </c:numRef>
          </c:val>
          <c:smooth val="0"/>
          <c:extLst>
            <c:ext xmlns:c16="http://schemas.microsoft.com/office/drawing/2014/chart" uri="{C3380CC4-5D6E-409C-BE32-E72D297353CC}">
              <c16:uniqueId val="{00000000-D59B-4966-98E9-165AB1C595CF}"/>
            </c:ext>
          </c:extLst>
        </c:ser>
        <c:ser>
          <c:idx val="1"/>
          <c:order val="1"/>
          <c:tx>
            <c:strRef>
              <c:f>Sheet1!$C$1</c:f>
              <c:strCache>
                <c:ptCount val="1"/>
                <c:pt idx="0">
                  <c:v>United States</c:v>
                </c:pt>
              </c:strCache>
            </c:strRef>
          </c:tx>
          <c:spPr>
            <a:ln w="38100">
              <a:solidFill>
                <a:srgbClr val="000000"/>
              </a:solidFill>
              <a:prstDash val="sysDash"/>
            </a:ln>
          </c:spPr>
          <c:marker>
            <c:symbol val="none"/>
          </c:marker>
          <c:cat>
            <c:strRef>
              <c:f>Sheet1!$A$2:$A$70</c:f>
              <c:strCache>
                <c:ptCount val="6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2018e</c:v>
                </c:pt>
              </c:strCache>
            </c:strRef>
          </c:cat>
          <c:val>
            <c:numRef>
              <c:f>Sheet1!$C$2:$C$70</c:f>
              <c:numCache>
                <c:formatCode>0.0%</c:formatCode>
                <c:ptCount val="69"/>
                <c:pt idx="0">
                  <c:v>3.2935699999999998E-2</c:v>
                </c:pt>
                <c:pt idx="1">
                  <c:v>5.8361099999999999E-2</c:v>
                </c:pt>
                <c:pt idx="2">
                  <c:v>2.0425599999999999E-2</c:v>
                </c:pt>
                <c:pt idx="3">
                  <c:v>2.8645E-2</c:v>
                </c:pt>
                <c:pt idx="4">
                  <c:v>-2.419E-2</c:v>
                </c:pt>
                <c:pt idx="5">
                  <c:v>3.363E-2</c:v>
                </c:pt>
                <c:pt idx="6">
                  <c:v>3.4072999999999999E-2</c:v>
                </c:pt>
                <c:pt idx="7">
                  <c:v>9.2619E-3</c:v>
                </c:pt>
                <c:pt idx="8">
                  <c:v>-2.8946999999999997E-2</c:v>
                </c:pt>
                <c:pt idx="9">
                  <c:v>3.7879700000000002E-2</c:v>
                </c:pt>
                <c:pt idx="10">
                  <c:v>1.7274299999999999E-2</c:v>
                </c:pt>
                <c:pt idx="11">
                  <c:v>-3.5179999999999999E-3</c:v>
                </c:pt>
                <c:pt idx="12">
                  <c:v>2.8721899999999998E-2</c:v>
                </c:pt>
                <c:pt idx="13">
                  <c:v>1.9852999999999999E-2</c:v>
                </c:pt>
                <c:pt idx="14">
                  <c:v>2.86625E-2</c:v>
                </c:pt>
                <c:pt idx="15">
                  <c:v>4.2523699999999998E-2</c:v>
                </c:pt>
                <c:pt idx="16">
                  <c:v>5.1680499999999997E-2</c:v>
                </c:pt>
                <c:pt idx="17">
                  <c:v>2.9849999999999998E-2</c:v>
                </c:pt>
                <c:pt idx="18">
                  <c:v>3.1730100000000004E-2</c:v>
                </c:pt>
                <c:pt idx="19">
                  <c:v>3.6590600000000001E-2</c:v>
                </c:pt>
                <c:pt idx="20">
                  <c:v>7.0059000000000007E-3</c:v>
                </c:pt>
                <c:pt idx="21">
                  <c:v>4.6333999999999993E-3</c:v>
                </c:pt>
                <c:pt idx="22">
                  <c:v>3.4527200000000001E-2</c:v>
                </c:pt>
                <c:pt idx="23">
                  <c:v>4.2196300000000006E-2</c:v>
                </c:pt>
                <c:pt idx="24">
                  <c:v>1.92038E-2</c:v>
                </c:pt>
                <c:pt idx="25">
                  <c:v>-1.6839E-2</c:v>
                </c:pt>
                <c:pt idx="26">
                  <c:v>3.1569099999999996E-2</c:v>
                </c:pt>
                <c:pt idx="27">
                  <c:v>3.8879499999999997E-2</c:v>
                </c:pt>
                <c:pt idx="28">
                  <c:v>5.1251300000000007E-2</c:v>
                </c:pt>
                <c:pt idx="29">
                  <c:v>3.5784200000000002E-2</c:v>
                </c:pt>
                <c:pt idx="30">
                  <c:v>6.6715999999999998E-3</c:v>
                </c:pt>
                <c:pt idx="31">
                  <c:v>8.4389000000000009E-3</c:v>
                </c:pt>
                <c:pt idx="32">
                  <c:v>-1.7613E-2</c:v>
                </c:pt>
                <c:pt idx="33">
                  <c:v>6.7567E-3</c:v>
                </c:pt>
                <c:pt idx="34">
                  <c:v>4.7101199999999996E-2</c:v>
                </c:pt>
                <c:pt idx="35">
                  <c:v>3.1560700000000004E-2</c:v>
                </c:pt>
                <c:pt idx="36">
                  <c:v>2.0177999999999998E-2</c:v>
                </c:pt>
                <c:pt idx="37">
                  <c:v>2.6291500000000002E-2</c:v>
                </c:pt>
                <c:pt idx="38">
                  <c:v>3.1944100000000003E-2</c:v>
                </c:pt>
                <c:pt idx="39">
                  <c:v>2.5365799999999997E-2</c:v>
                </c:pt>
                <c:pt idx="40">
                  <c:v>1.3660200000000001E-2</c:v>
                </c:pt>
                <c:pt idx="41">
                  <c:v>-1.0043E-2</c:v>
                </c:pt>
                <c:pt idx="42">
                  <c:v>3.4584999999999998E-3</c:v>
                </c:pt>
                <c:pt idx="43">
                  <c:v>1.9604400000000001E-2</c:v>
                </c:pt>
                <c:pt idx="44">
                  <c:v>3.1216499999999998E-2</c:v>
                </c:pt>
                <c:pt idx="45">
                  <c:v>2.6302900000000001E-2</c:v>
                </c:pt>
                <c:pt idx="46">
                  <c:v>2.0688700000000001E-2</c:v>
                </c:pt>
                <c:pt idx="47">
                  <c:v>2.59939E-2</c:v>
                </c:pt>
                <c:pt idx="48">
                  <c:v>2.6075400000000002E-2</c:v>
                </c:pt>
                <c:pt idx="49">
                  <c:v>2.4437799999999999E-2</c:v>
                </c:pt>
                <c:pt idx="50">
                  <c:v>2.1502599999999997E-2</c:v>
                </c:pt>
                <c:pt idx="51">
                  <c:v>4.1660000000000004E-4</c:v>
                </c:pt>
                <c:pt idx="52">
                  <c:v>-1.0947999999999999E-2</c:v>
                </c:pt>
                <c:pt idx="53">
                  <c:v>-2.3730000000000001E-3</c:v>
                </c:pt>
                <c:pt idx="54">
                  <c:v>1.0980799999999999E-2</c:v>
                </c:pt>
                <c:pt idx="55">
                  <c:v>1.71235E-2</c:v>
                </c:pt>
                <c:pt idx="56">
                  <c:v>1.7857499999999998E-2</c:v>
                </c:pt>
                <c:pt idx="57">
                  <c:v>1.1275800000000001E-2</c:v>
                </c:pt>
                <c:pt idx="58">
                  <c:v>-5.5529999999999998E-3</c:v>
                </c:pt>
                <c:pt idx="59">
                  <c:v>-4.3282000000000001E-2</c:v>
                </c:pt>
                <c:pt idx="60">
                  <c:v>-7.3000000000000001E-3</c:v>
                </c:pt>
                <c:pt idx="61">
                  <c:v>1.20284E-2</c:v>
                </c:pt>
                <c:pt idx="62">
                  <c:v>1.7156899999999999E-2</c:v>
                </c:pt>
                <c:pt idx="63">
                  <c:v>1.6882399999999999E-2</c:v>
                </c:pt>
                <c:pt idx="64">
                  <c:v>1.9E-2</c:v>
                </c:pt>
                <c:pt idx="65">
                  <c:v>2.1000000000000001E-2</c:v>
                </c:pt>
                <c:pt idx="66">
                  <c:v>1.7999999999999999E-2</c:v>
                </c:pt>
                <c:pt idx="67">
                  <c:v>1.6E-2</c:v>
                </c:pt>
                <c:pt idx="68">
                  <c:v>1.6E-2</c:v>
                </c:pt>
              </c:numCache>
            </c:numRef>
          </c:val>
          <c:smooth val="0"/>
          <c:extLst>
            <c:ext xmlns:c16="http://schemas.microsoft.com/office/drawing/2014/chart" uri="{C3380CC4-5D6E-409C-BE32-E72D297353CC}">
              <c16:uniqueId val="{00000001-D59B-4966-98E9-165AB1C595CF}"/>
            </c:ext>
          </c:extLst>
        </c:ser>
        <c:dLbls>
          <c:showLegendKey val="0"/>
          <c:showVal val="0"/>
          <c:showCatName val="0"/>
          <c:showSerName val="0"/>
          <c:showPercent val="0"/>
          <c:showBubbleSize val="0"/>
        </c:dLbls>
        <c:smooth val="0"/>
        <c:axId val="191133568"/>
        <c:axId val="191135104"/>
      </c:lineChart>
      <c:catAx>
        <c:axId val="191133568"/>
        <c:scaling>
          <c:orientation val="minMax"/>
        </c:scaling>
        <c:delete val="0"/>
        <c:axPos val="b"/>
        <c:numFmt formatCode="General" sourceLinked="0"/>
        <c:majorTickMark val="out"/>
        <c:minorTickMark val="none"/>
        <c:tickLblPos val="low"/>
        <c:txPr>
          <a:bodyPr rot="-5400000" vert="horz"/>
          <a:lstStyle/>
          <a:p>
            <a:pPr>
              <a:defRPr sz="1200"/>
            </a:pPr>
            <a:endParaRPr lang="en-US"/>
          </a:p>
        </c:txPr>
        <c:crossAx val="191135104"/>
        <c:crosses val="autoZero"/>
        <c:auto val="1"/>
        <c:lblAlgn val="ctr"/>
        <c:lblOffset val="100"/>
        <c:noMultiLvlLbl val="0"/>
      </c:catAx>
      <c:valAx>
        <c:axId val="191135104"/>
        <c:scaling>
          <c:orientation val="minMax"/>
        </c:scaling>
        <c:delete val="0"/>
        <c:axPos val="l"/>
        <c:numFmt formatCode="0%" sourceLinked="0"/>
        <c:majorTickMark val="out"/>
        <c:minorTickMark val="none"/>
        <c:tickLblPos val="nextTo"/>
        <c:crossAx val="191133568"/>
        <c:crosses val="autoZero"/>
        <c:crossBetween val="midCat"/>
      </c:valAx>
    </c:plotArea>
    <c:legend>
      <c:legendPos val="b"/>
      <c:layout>
        <c:manualLayout>
          <c:xMode val="edge"/>
          <c:yMode val="edge"/>
          <c:x val="0.34077438849555564"/>
          <c:y val="0.95082454548061857"/>
          <c:w val="0.32265279340082492"/>
          <c:h val="4.4182782238239508E-2"/>
        </c:manualLayout>
      </c:layout>
      <c:overlay val="0"/>
    </c:legend>
    <c:plotVisOnly val="1"/>
    <c:dispBlanksAs val="gap"/>
    <c:showDLblsOverMax val="0"/>
  </c:chart>
  <c:txPr>
    <a:bodyPr/>
    <a:lstStyle/>
    <a:p>
      <a:pPr>
        <a:defRPr sz="1400" b="0">
          <a:latin typeface="Calibri" panose="020F0502020204030204" pitchFamily="34" charset="0"/>
          <a:ea typeface="Verdana" panose="020B0604030504040204" pitchFamily="34" charset="0"/>
          <a:cs typeface="Calibri" panose="020F0502020204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lineChart>
        <c:grouping val="standard"/>
        <c:varyColors val="0"/>
        <c:ser>
          <c:idx val="0"/>
          <c:order val="0"/>
          <c:tx>
            <c:strRef>
              <c:f>Sheet1!$B$1</c:f>
              <c:strCache>
                <c:ptCount val="1"/>
                <c:pt idx="0">
                  <c:v>Less than a High School Diploma</c:v>
                </c:pt>
              </c:strCache>
            </c:strRef>
          </c:tx>
          <c:spPr>
            <a:ln w="31750" cap="rnd" cmpd="sng" algn="ctr">
              <a:solidFill>
                <a:srgbClr val="ABA89E"/>
              </a:solidFill>
              <a:prstDash val="sysDash"/>
              <a:round/>
            </a:ln>
            <a:effectLst/>
          </c:spPr>
          <c:marker>
            <c:symbol val="square"/>
            <c:size val="6"/>
            <c:spPr>
              <a:solidFill>
                <a:schemeClr val="accent6">
                  <a:tint val="58000"/>
                </a:schemeClr>
              </a:solidFill>
              <a:ln w="9525" cap="flat" cmpd="sng" algn="ctr">
                <a:solidFill>
                  <a:srgbClr val="ABA89E"/>
                </a:solidFill>
                <a:prstDash val="solid"/>
                <a:round/>
              </a:ln>
              <a:effectLst/>
            </c:spPr>
          </c:marker>
          <c:cat>
            <c:strRef>
              <c:f>Sheet1!$A$2:$A$15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2018e</c:v>
                </c:pt>
              </c:strCache>
            </c:strRef>
          </c:cat>
          <c:val>
            <c:numRef>
              <c:f>Sheet1!$B$2:$B$15</c:f>
              <c:numCache>
                <c:formatCode>General</c:formatCode>
                <c:ptCount val="14"/>
                <c:pt idx="0">
                  <c:v>7.1999999999999995E-2</c:v>
                </c:pt>
                <c:pt idx="1">
                  <c:v>0.05</c:v>
                </c:pt>
                <c:pt idx="2">
                  <c:v>0.05</c:v>
                </c:pt>
                <c:pt idx="3">
                  <c:v>4.2999999999999997E-2</c:v>
                </c:pt>
                <c:pt idx="4">
                  <c:v>8.2000000000000003E-2</c:v>
                </c:pt>
                <c:pt idx="5">
                  <c:v>0.155</c:v>
                </c:pt>
                <c:pt idx="6">
                  <c:v>0.13600000000000001</c:v>
                </c:pt>
                <c:pt idx="7">
                  <c:v>7.8E-2</c:v>
                </c:pt>
                <c:pt idx="8">
                  <c:v>4.5999999999999999E-2</c:v>
                </c:pt>
                <c:pt idx="9">
                  <c:v>0.05</c:v>
                </c:pt>
                <c:pt idx="10">
                  <c:v>0.05</c:v>
                </c:pt>
                <c:pt idx="11">
                  <c:v>5.1999999999999998E-2</c:v>
                </c:pt>
                <c:pt idx="12">
                  <c:v>5.8999999999999997E-2</c:v>
                </c:pt>
                <c:pt idx="13">
                  <c:v>3.2000000000000001E-2</c:v>
                </c:pt>
              </c:numCache>
            </c:numRef>
          </c:val>
          <c:smooth val="0"/>
          <c:extLst>
            <c:ext xmlns:c16="http://schemas.microsoft.com/office/drawing/2014/chart" uri="{C3380CC4-5D6E-409C-BE32-E72D297353CC}">
              <c16:uniqueId val="{00000000-95E3-402B-8E78-9DD1E9CEF6E5}"/>
            </c:ext>
          </c:extLst>
        </c:ser>
        <c:ser>
          <c:idx val="1"/>
          <c:order val="1"/>
          <c:tx>
            <c:strRef>
              <c:f>Sheet1!$C$1</c:f>
              <c:strCache>
                <c:ptCount val="1"/>
                <c:pt idx="0">
                  <c:v>High School Diploma or Equivalent</c:v>
                </c:pt>
              </c:strCache>
            </c:strRef>
          </c:tx>
          <c:spPr>
            <a:ln w="31750" cap="rnd" cmpd="sng" algn="ctr">
              <a:solidFill>
                <a:srgbClr val="777776"/>
              </a:solidFill>
              <a:prstDash val="sysDot"/>
              <a:round/>
            </a:ln>
            <a:effectLst/>
          </c:spPr>
          <c:marker>
            <c:symbol val="diamond"/>
            <c:size val="6"/>
            <c:spPr>
              <a:solidFill>
                <a:schemeClr val="accent6">
                  <a:tint val="86000"/>
                </a:schemeClr>
              </a:solidFill>
              <a:ln w="9525" cap="flat" cmpd="sng" algn="ctr">
                <a:solidFill>
                  <a:srgbClr val="777776"/>
                </a:solidFill>
                <a:prstDash val="solid"/>
                <a:round/>
              </a:ln>
              <a:effectLst/>
            </c:spPr>
          </c:marker>
          <c:cat>
            <c:strRef>
              <c:f>Sheet1!$A$2:$A$15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2018e</c:v>
                </c:pt>
              </c:strCache>
            </c:strRef>
          </c:cat>
          <c:val>
            <c:numRef>
              <c:f>Sheet1!$C$2:$C$15</c:f>
              <c:numCache>
                <c:formatCode>General</c:formatCode>
                <c:ptCount val="14"/>
                <c:pt idx="0">
                  <c:v>3.6999999999999998E-2</c:v>
                </c:pt>
                <c:pt idx="1">
                  <c:v>2.3E-2</c:v>
                </c:pt>
                <c:pt idx="2">
                  <c:v>2.3E-2</c:v>
                </c:pt>
                <c:pt idx="3">
                  <c:v>3.2000000000000001E-2</c:v>
                </c:pt>
                <c:pt idx="4">
                  <c:v>7.5999999999999998E-2</c:v>
                </c:pt>
                <c:pt idx="5">
                  <c:v>0.08</c:v>
                </c:pt>
                <c:pt idx="6">
                  <c:v>9.0999999999999998E-2</c:v>
                </c:pt>
                <c:pt idx="7">
                  <c:v>6.4000000000000001E-2</c:v>
                </c:pt>
                <c:pt idx="8">
                  <c:v>4.4999999999999998E-2</c:v>
                </c:pt>
                <c:pt idx="9">
                  <c:v>4.1000000000000002E-2</c:v>
                </c:pt>
                <c:pt idx="10">
                  <c:v>0.04</c:v>
                </c:pt>
                <c:pt idx="11">
                  <c:v>4.4999999999999998E-2</c:v>
                </c:pt>
                <c:pt idx="12">
                  <c:v>3.3000000000000002E-2</c:v>
                </c:pt>
                <c:pt idx="13">
                  <c:v>3.4000000000000002E-2</c:v>
                </c:pt>
              </c:numCache>
            </c:numRef>
          </c:val>
          <c:smooth val="0"/>
          <c:extLst>
            <c:ext xmlns:c16="http://schemas.microsoft.com/office/drawing/2014/chart" uri="{C3380CC4-5D6E-409C-BE32-E72D297353CC}">
              <c16:uniqueId val="{00000001-95E3-402B-8E78-9DD1E9CEF6E5}"/>
            </c:ext>
          </c:extLst>
        </c:ser>
        <c:ser>
          <c:idx val="2"/>
          <c:order val="2"/>
          <c:tx>
            <c:strRef>
              <c:f>Sheet1!$D$1</c:f>
              <c:strCache>
                <c:ptCount val="1"/>
                <c:pt idx="0">
                  <c:v>Some College or Associates Degree</c:v>
                </c:pt>
              </c:strCache>
            </c:strRef>
          </c:tx>
          <c:spPr>
            <a:ln w="31750" cap="rnd" cmpd="sng" algn="ctr">
              <a:solidFill>
                <a:srgbClr val="CC0000"/>
              </a:solidFill>
              <a:prstDash val="sysDash"/>
              <a:round/>
            </a:ln>
            <a:effectLst/>
          </c:spPr>
          <c:marker>
            <c:symbol val="x"/>
            <c:size val="6"/>
            <c:spPr>
              <a:noFill/>
              <a:ln w="9525" cap="flat" cmpd="sng" algn="ctr">
                <a:solidFill>
                  <a:srgbClr val="CC0000"/>
                </a:solidFill>
                <a:prstDash val="solid"/>
                <a:round/>
              </a:ln>
              <a:effectLst/>
            </c:spPr>
          </c:marker>
          <c:cat>
            <c:strRef>
              <c:f>Sheet1!$A$2:$A$15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2018e</c:v>
                </c:pt>
              </c:strCache>
            </c:strRef>
          </c:cat>
          <c:val>
            <c:numRef>
              <c:f>Sheet1!$D$2:$D$15</c:f>
              <c:numCache>
                <c:formatCode>0.000</c:formatCode>
                <c:ptCount val="14"/>
                <c:pt idx="0">
                  <c:v>2.4E-2</c:v>
                </c:pt>
                <c:pt idx="1">
                  <c:v>1.6E-2</c:v>
                </c:pt>
                <c:pt idx="2">
                  <c:v>1.4999999999999999E-2</c:v>
                </c:pt>
                <c:pt idx="3">
                  <c:v>2.5999999999999999E-2</c:v>
                </c:pt>
                <c:pt idx="4">
                  <c:v>5.5E-2</c:v>
                </c:pt>
                <c:pt idx="5">
                  <c:v>7.1999999999999995E-2</c:v>
                </c:pt>
                <c:pt idx="6">
                  <c:v>6.7000000000000004E-2</c:v>
                </c:pt>
                <c:pt idx="7">
                  <c:v>3.5999999999999997E-2</c:v>
                </c:pt>
                <c:pt idx="8">
                  <c:v>3.3000000000000002E-2</c:v>
                </c:pt>
                <c:pt idx="9">
                  <c:v>3.3000000000000002E-2</c:v>
                </c:pt>
                <c:pt idx="10">
                  <c:v>2.1999999999999999E-2</c:v>
                </c:pt>
                <c:pt idx="11">
                  <c:v>3.1E-2</c:v>
                </c:pt>
                <c:pt idx="12">
                  <c:v>2.1999999999999999E-2</c:v>
                </c:pt>
                <c:pt idx="13">
                  <c:v>2.9000000000000001E-2</c:v>
                </c:pt>
              </c:numCache>
            </c:numRef>
          </c:val>
          <c:smooth val="0"/>
          <c:extLst>
            <c:ext xmlns:c16="http://schemas.microsoft.com/office/drawing/2014/chart" uri="{C3380CC4-5D6E-409C-BE32-E72D297353CC}">
              <c16:uniqueId val="{00000002-95E3-402B-8E78-9DD1E9CEF6E5}"/>
            </c:ext>
          </c:extLst>
        </c:ser>
        <c:ser>
          <c:idx val="3"/>
          <c:order val="3"/>
          <c:tx>
            <c:strRef>
              <c:f>Sheet1!$E$1</c:f>
              <c:strCache>
                <c:ptCount val="1"/>
                <c:pt idx="0">
                  <c:v>Bachelor's Degree or Higher</c:v>
                </c:pt>
              </c:strCache>
            </c:strRef>
          </c:tx>
          <c:spPr>
            <a:ln w="28575" cap="rnd" cmpd="sng" algn="ctr">
              <a:solidFill>
                <a:srgbClr val="000000"/>
              </a:solidFill>
              <a:prstDash val="solid"/>
              <a:round/>
            </a:ln>
            <a:effectLst/>
          </c:spPr>
          <c:marker>
            <c:symbol val="triangle"/>
            <c:size val="6"/>
            <c:spPr>
              <a:solidFill>
                <a:schemeClr val="accent6">
                  <a:shade val="58000"/>
                </a:schemeClr>
              </a:solidFill>
              <a:ln w="9525" cap="flat" cmpd="sng" algn="ctr">
                <a:solidFill>
                  <a:srgbClr val="000000"/>
                </a:solidFill>
                <a:prstDash val="solid"/>
                <a:round/>
              </a:ln>
              <a:effectLst/>
            </c:spPr>
          </c:marker>
          <c:cat>
            <c:strRef>
              <c:f>Sheet1!$A$2:$A$15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2018e</c:v>
                </c:pt>
              </c:strCache>
            </c:strRef>
          </c:cat>
          <c:val>
            <c:numRef>
              <c:f>Sheet1!$E$2:$E$15</c:f>
              <c:numCache>
                <c:formatCode>General</c:formatCode>
                <c:ptCount val="14"/>
                <c:pt idx="0">
                  <c:v>1.6E-2</c:v>
                </c:pt>
                <c:pt idx="1">
                  <c:v>1.0999999999999999E-2</c:v>
                </c:pt>
                <c:pt idx="2">
                  <c:v>8.9999999999999993E-3</c:v>
                </c:pt>
                <c:pt idx="3">
                  <c:v>1.6E-2</c:v>
                </c:pt>
                <c:pt idx="4">
                  <c:v>4.1000000000000002E-2</c:v>
                </c:pt>
                <c:pt idx="5">
                  <c:v>3.3000000000000002E-2</c:v>
                </c:pt>
                <c:pt idx="6">
                  <c:v>3.4000000000000002E-2</c:v>
                </c:pt>
                <c:pt idx="7">
                  <c:v>0.03</c:v>
                </c:pt>
                <c:pt idx="8">
                  <c:v>2.4E-2</c:v>
                </c:pt>
                <c:pt idx="9">
                  <c:v>2.4E-2</c:v>
                </c:pt>
                <c:pt idx="10">
                  <c:v>0.02</c:v>
                </c:pt>
                <c:pt idx="11">
                  <c:v>1.7999999999999999E-2</c:v>
                </c:pt>
                <c:pt idx="12">
                  <c:v>2.1999999999999999E-2</c:v>
                </c:pt>
                <c:pt idx="13">
                  <c:v>1.4999999999999999E-2</c:v>
                </c:pt>
              </c:numCache>
            </c:numRef>
          </c:val>
          <c:smooth val="0"/>
          <c:extLst>
            <c:ext xmlns:c16="http://schemas.microsoft.com/office/drawing/2014/chart" uri="{C3380CC4-5D6E-409C-BE32-E72D297353CC}">
              <c16:uniqueId val="{00000003-95E3-402B-8E78-9DD1E9CEF6E5}"/>
            </c:ext>
          </c:extLst>
        </c:ser>
        <c:dLbls>
          <c:showLegendKey val="0"/>
          <c:showVal val="0"/>
          <c:showCatName val="0"/>
          <c:showSerName val="0"/>
          <c:showPercent val="0"/>
          <c:showBubbleSize val="0"/>
        </c:dLbls>
        <c:marker val="1"/>
        <c:smooth val="0"/>
        <c:axId val="150841984"/>
        <c:axId val="150851968"/>
      </c:lineChart>
      <c:catAx>
        <c:axId val="15084198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5400000" spcFirstLastPara="1" vertOverflow="ellipsis"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50851968"/>
        <c:crosses val="autoZero"/>
        <c:auto val="1"/>
        <c:lblAlgn val="ctr"/>
        <c:lblOffset val="100"/>
        <c:noMultiLvlLbl val="0"/>
      </c:catAx>
      <c:valAx>
        <c:axId val="150851968"/>
        <c:scaling>
          <c:orientation val="minMax"/>
          <c:max val="0.16000000000000003"/>
          <c:min val="0"/>
        </c:scaling>
        <c:delete val="0"/>
        <c:axPos val="l"/>
        <c:numFmt formatCode="0%" sourceLinked="0"/>
        <c:majorTickMark val="out"/>
        <c:minorTickMark val="none"/>
        <c:tickLblPos val="nextTo"/>
        <c:spPr>
          <a:noFill/>
          <a:ln w="9525" cap="flat" cmpd="sng" algn="ctr">
            <a:solidFill>
              <a:schemeClr val="bg2"/>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50841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w="9525" cap="flat" cmpd="sng" algn="ctr">
      <a:noFill/>
      <a:prstDash val="solid"/>
    </a:ln>
    <a:effectLst/>
  </c:spPr>
  <c:txPr>
    <a:bodyPr anchor="t" anchorCtr="0"/>
    <a:lstStyle/>
    <a:p>
      <a:pPr>
        <a:defRPr sz="1400" baseline="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245953630796148E-2"/>
          <c:y val="8.185241236364714E-2"/>
          <c:w val="0.91760815835520537"/>
          <c:h val="0.80205848027511151"/>
        </c:manualLayout>
      </c:layout>
      <c:barChart>
        <c:barDir val="col"/>
        <c:grouping val="clustered"/>
        <c:varyColors val="0"/>
        <c:ser>
          <c:idx val="0"/>
          <c:order val="0"/>
          <c:tx>
            <c:strRef>
              <c:f>Sheet1!$B$1</c:f>
              <c:strCache>
                <c:ptCount val="1"/>
                <c:pt idx="0">
                  <c:v>UT % of US Per Capita Income</c:v>
                </c:pt>
              </c:strCache>
            </c:strRef>
          </c:tx>
          <c:spPr>
            <a:solidFill>
              <a:schemeClr val="bg2">
                <a:lumMod val="75000"/>
              </a:schemeClr>
            </a:solidFill>
            <a:ln w="9525" cap="flat" cmpd="sng" algn="ctr">
              <a:noFill/>
              <a:round/>
            </a:ln>
            <a:effectLst>
              <a:outerShdw blurRad="40000" dist="20000" dir="5400000" rotWithShape="0">
                <a:srgbClr val="000000">
                  <a:alpha val="38000"/>
                </a:srgbClr>
              </a:outerShdw>
            </a:effectLst>
          </c:spPr>
          <c:invertIfNegative val="0"/>
          <c:dLbls>
            <c:dLbl>
              <c:idx val="22"/>
              <c:tx>
                <c:rich>
                  <a:bodyPr/>
                  <a:lstStyle/>
                  <a:p>
                    <a:fld id="{59A1845E-3AF9-46F6-847F-E6AFD671B791}" type="VALUE">
                      <a:rPr lang="en-US" sz="1400" b="0" i="0" u="none" strike="noStrike" kern="1200" baseline="0">
                        <a:solidFill>
                          <a:srgbClr val="000000"/>
                        </a:solidFill>
                        <a:latin typeface="Calibri" panose="020F0502020204030204" pitchFamily="34" charset="0"/>
                        <a:ea typeface="Verdana" panose="020B0604030504040204" pitchFamily="34" charset="0"/>
                        <a:cs typeface="Calibri" panose="020F050202020403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1C3-49BC-9FC4-120BEA6DAEA9}"/>
                </c:ext>
              </c:extLst>
            </c:dLbl>
            <c:dLbl>
              <c:idx val="23"/>
              <c:tx>
                <c:rich>
                  <a:bodyPr rot="-5400000" spcFirstLastPara="1" vertOverflow="ellipsis" wrap="square" lIns="38100" tIns="19050" rIns="38100" bIns="19050" anchor="ctr" anchorCtr="1">
                    <a:spAutoFit/>
                  </a:bodyPr>
                  <a:lstStyle/>
                  <a:p>
                    <a:pPr>
                      <a:defRPr sz="1197" b="0" i="0" u="none" strike="noStrike" kern="1200" baseline="0">
                        <a:solidFill>
                          <a:schemeClr val="tx1"/>
                        </a:solidFill>
                        <a:latin typeface="Calibri" panose="020F0502020204030204" pitchFamily="34" charset="0"/>
                        <a:ea typeface="Verdana" panose="020B0604030504040204" pitchFamily="34" charset="0"/>
                        <a:cs typeface="Calibri" panose="020F0502020204030204" pitchFamily="34" charset="0"/>
                      </a:defRPr>
                    </a:pPr>
                    <a:fld id="{D016A240-914F-4C97-A843-9414F0FBDF84}" type="VALUE">
                      <a:rPr lang="en-US" sz="1400">
                        <a:latin typeface="Calibri" panose="020F0502020204030204" pitchFamily="34" charset="0"/>
                        <a:cs typeface="Calibri" panose="020F0502020204030204" pitchFamily="34" charset="0"/>
                      </a:rPr>
                      <a:pPr>
                        <a:defRPr>
                          <a:latin typeface="Calibri" panose="020F0502020204030204" pitchFamily="34" charset="0"/>
                          <a:cs typeface="Calibri" panose="020F0502020204030204" pitchFamily="34" charset="0"/>
                        </a:defRPr>
                      </a:pPr>
                      <a:t>[VALUE]</a:t>
                    </a:fld>
                    <a:endParaRPr lang="en-US"/>
                  </a:p>
                </c:rich>
              </c:tx>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solidFill>
                      <a:latin typeface="Calibri" panose="020F0502020204030204" pitchFamily="34" charset="0"/>
                      <a:ea typeface="Verdana" panose="020B0604030504040204" pitchFamily="34" charset="0"/>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A4-8F47-B3A1-FAE97B758F50}"/>
                </c:ext>
              </c:extLst>
            </c:dLbl>
            <c:dLbl>
              <c:idx val="24"/>
              <c:tx>
                <c:rich>
                  <a:bodyPr rot="-5400000" spcFirstLastPara="1" vertOverflow="ellipsis" wrap="square" lIns="38100" tIns="19050" rIns="38100" bIns="19050" anchor="ctr" anchorCtr="1">
                    <a:spAutoFit/>
                  </a:bodyPr>
                  <a:lstStyle/>
                  <a:p>
                    <a:pPr>
                      <a:defRPr sz="1197"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fld id="{44E96983-A4A3-47B4-BF65-EBDF75AC9DA7}" type="VALUE">
                      <a:rPr lang="en-US" sz="1400">
                        <a:latin typeface="Calibri" panose="020F0502020204030204" pitchFamily="34" charset="0"/>
                        <a:cs typeface="Calibri" panose="020F0502020204030204" pitchFamily="34" charset="0"/>
                      </a:rPr>
                      <a:pPr>
                        <a:defRPr/>
                      </a:pPr>
                      <a:t>[VALUE]</a:t>
                    </a:fld>
                    <a:endParaRPr lang="en-US"/>
                  </a:p>
                </c:rich>
              </c:tx>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A4-8F47-B3A1-FAE97B758F50}"/>
                </c:ext>
              </c:extLst>
            </c:dLbl>
            <c:spPr>
              <a:noFill/>
              <a:ln>
                <a:noFill/>
              </a:ln>
              <a:effectLst/>
            </c:spPr>
            <c:txPr>
              <a:bodyPr rot="-5400000" spcFirstLastPara="1" vertOverflow="ellipsis" wrap="square" anchor="ctr" anchorCtr="1"/>
              <a:lstStyle/>
              <a:p>
                <a:pPr>
                  <a:defRPr sz="1400" b="0" i="0" u="none" strike="noStrike" kern="1200" baseline="0">
                    <a:solidFill>
                      <a:schemeClr val="tx1"/>
                    </a:solidFill>
                    <a:latin typeface="Calibri" panose="020F0502020204030204" pitchFamily="34" charset="0"/>
                    <a:ea typeface="Verdana" panose="020B060403050404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Sheet1!$A$2:$A$26</c:f>
              <c:strCache>
                <c:ptCount val="2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2018e</c:v>
                </c:pt>
                <c:pt idx="24">
                  <c:v>2019f</c:v>
                </c:pt>
              </c:strCache>
            </c:strRef>
          </c:cat>
          <c:val>
            <c:numRef>
              <c:f>Sheet1!$B$2:$B$26</c:f>
              <c:numCache>
                <c:formatCode>0.0%</c:formatCode>
                <c:ptCount val="25"/>
                <c:pt idx="0">
                  <c:v>0.80537169042769863</c:v>
                </c:pt>
                <c:pt idx="1">
                  <c:v>0.81389517955354251</c:v>
                </c:pt>
                <c:pt idx="2">
                  <c:v>0.81815028901734099</c:v>
                </c:pt>
                <c:pt idx="3">
                  <c:v>0.81794099502848638</c:v>
                </c:pt>
                <c:pt idx="4">
                  <c:v>0.8137053182214472</c:v>
                </c:pt>
                <c:pt idx="5">
                  <c:v>0.80017614247969471</c:v>
                </c:pt>
                <c:pt idx="6">
                  <c:v>0.79587831207065751</c:v>
                </c:pt>
                <c:pt idx="7">
                  <c:v>0.7979077657702941</c:v>
                </c:pt>
                <c:pt idx="8">
                  <c:v>0.79284599614454887</c:v>
                </c:pt>
                <c:pt idx="9">
                  <c:v>0.79273597851157629</c:v>
                </c:pt>
                <c:pt idx="10">
                  <c:v>0.81023180562916675</c:v>
                </c:pt>
                <c:pt idx="11">
                  <c:v>0.82526105892847768</c:v>
                </c:pt>
                <c:pt idx="12">
                  <c:v>0.83442927416926016</c:v>
                </c:pt>
                <c:pt idx="13">
                  <c:v>0.83143457852532765</c:v>
                </c:pt>
                <c:pt idx="14">
                  <c:v>0.81221362386722329</c:v>
                </c:pt>
                <c:pt idx="15">
                  <c:v>0.79403132322111236</c:v>
                </c:pt>
                <c:pt idx="16">
                  <c:v>0.80064128068902563</c:v>
                </c:pt>
                <c:pt idx="17">
                  <c:v>0.81124669148983897</c:v>
                </c:pt>
                <c:pt idx="18">
                  <c:v>0.82014902065765405</c:v>
                </c:pt>
                <c:pt idx="19">
                  <c:v>0.8193726741095162</c:v>
                </c:pt>
                <c:pt idx="20">
                  <c:v>0.83430731507968947</c:v>
                </c:pt>
                <c:pt idx="21">
                  <c:v>0.84644097048022315</c:v>
                </c:pt>
                <c:pt idx="22">
                  <c:v>0.84157629744384199</c:v>
                </c:pt>
                <c:pt idx="23">
                  <c:v>0.84499999999999997</c:v>
                </c:pt>
                <c:pt idx="24">
                  <c:v>0.84399999999999997</c:v>
                </c:pt>
              </c:numCache>
            </c:numRef>
          </c:val>
          <c:extLst>
            <c:ext xmlns:c16="http://schemas.microsoft.com/office/drawing/2014/chart" uri="{C3380CC4-5D6E-409C-BE32-E72D297353CC}">
              <c16:uniqueId val="{00000000-F369-43C3-A999-5D46B0D73FDE}"/>
            </c:ext>
          </c:extLst>
        </c:ser>
        <c:dLbls>
          <c:dLblPos val="inEnd"/>
          <c:showLegendKey val="0"/>
          <c:showVal val="1"/>
          <c:showCatName val="0"/>
          <c:showSerName val="0"/>
          <c:showPercent val="0"/>
          <c:showBubbleSize val="0"/>
        </c:dLbls>
        <c:gapWidth val="150"/>
        <c:axId val="439785200"/>
        <c:axId val="440191584"/>
      </c:barChart>
      <c:catAx>
        <c:axId val="43978520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5400000" spcFirstLastPara="1" vertOverflow="ellipsis" wrap="square" anchor="ctr" anchorCtr="1"/>
          <a:lstStyle/>
          <a:p>
            <a:pPr>
              <a:defRPr sz="1400" b="0" i="0" u="none" strike="noStrike" kern="1200" baseline="0">
                <a:solidFill>
                  <a:schemeClr val="tx1"/>
                </a:solidFill>
                <a:latin typeface="Calibri" panose="020F0502020204030204" pitchFamily="34" charset="0"/>
                <a:ea typeface="Verdana" panose="020B0604030504040204" pitchFamily="34" charset="0"/>
                <a:cs typeface="Calibri" panose="020F0502020204030204" pitchFamily="34" charset="0"/>
              </a:defRPr>
            </a:pPr>
            <a:endParaRPr lang="en-US"/>
          </a:p>
        </c:txPr>
        <c:crossAx val="440191584"/>
        <c:crosses val="autoZero"/>
        <c:auto val="1"/>
        <c:lblAlgn val="ctr"/>
        <c:lblOffset val="100"/>
        <c:noMultiLvlLbl val="0"/>
      </c:catAx>
      <c:valAx>
        <c:axId val="440191584"/>
        <c:scaling>
          <c:orientation val="minMax"/>
          <c:max val="0.85"/>
          <c:min val="0.75"/>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Verdana" panose="020B0604030504040204" pitchFamily="34" charset="0"/>
                <a:cs typeface="Calibri" panose="020F0502020204030204" pitchFamily="34" charset="0"/>
              </a:defRPr>
            </a:pPr>
            <a:endParaRPr lang="en-US"/>
          </a:p>
        </c:txPr>
        <c:crossAx val="439785200"/>
        <c:crosses val="autoZero"/>
        <c:crossBetween val="between"/>
        <c:majorUnit val="0.01"/>
      </c:valAx>
      <c:spPr>
        <a:noFill/>
        <a:ln>
          <a:noFill/>
        </a:ln>
        <a:effectLst/>
      </c:spPr>
    </c:plotArea>
    <c:plotVisOnly val="1"/>
    <c:dispBlanksAs val="gap"/>
    <c:showDLblsOverMax val="0"/>
  </c:chart>
  <c:spPr>
    <a:noFill/>
    <a:ln>
      <a:noFill/>
    </a:ln>
    <a:effectLst/>
  </c:spPr>
  <c:txPr>
    <a:bodyPr/>
    <a:lstStyle/>
    <a:p>
      <a:pPr>
        <a:defRPr>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Utah</c:v>
                </c:pt>
              </c:strCache>
            </c:strRef>
          </c:tx>
          <c:spPr>
            <a:ln w="57150" cap="rnd">
              <a:solidFill>
                <a:srgbClr val="CC0000"/>
              </a:solidFill>
              <a:round/>
            </a:ln>
            <a:effectLst/>
          </c:spPr>
          <c:marker>
            <c:symbol val="none"/>
          </c:marker>
          <c:cat>
            <c:strRef>
              <c:f>Sheet1!$A$2:$A$26</c:f>
              <c:strCache>
                <c:ptCount val="2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2018e</c:v>
                </c:pt>
                <c:pt idx="24">
                  <c:v>2019f</c:v>
                </c:pt>
              </c:strCache>
            </c:strRef>
          </c:cat>
          <c:val>
            <c:numRef>
              <c:f>Sheet1!$B$2:$B$26</c:f>
              <c:numCache>
                <c:formatCode>0.0%</c:formatCode>
                <c:ptCount val="25"/>
                <c:pt idx="0">
                  <c:v>9.0716737822369317E-2</c:v>
                </c:pt>
                <c:pt idx="1">
                  <c:v>8.8652802000508762E-2</c:v>
                </c:pt>
                <c:pt idx="2">
                  <c:v>8.1353435899367929E-2</c:v>
                </c:pt>
                <c:pt idx="3">
                  <c:v>8.5000000000000006E-2</c:v>
                </c:pt>
                <c:pt idx="4">
                  <c:v>5.3124897584636122E-2</c:v>
                </c:pt>
                <c:pt idx="5">
                  <c:v>7.0908150245845514E-2</c:v>
                </c:pt>
                <c:pt idx="6">
                  <c:v>4.2753282322407715E-2</c:v>
                </c:pt>
                <c:pt idx="7">
                  <c:v>2.847210005904488E-2</c:v>
                </c:pt>
                <c:pt idx="8">
                  <c:v>3.5628158404573673E-2</c:v>
                </c:pt>
                <c:pt idx="9">
                  <c:v>6.6293174779159081E-2</c:v>
                </c:pt>
                <c:pt idx="10">
                  <c:v>9.4780282977489971E-2</c:v>
                </c:pt>
                <c:pt idx="11">
                  <c:v>0.11277979573283048</c:v>
                </c:pt>
                <c:pt idx="12">
                  <c:v>8.7245508755896095E-2</c:v>
                </c:pt>
                <c:pt idx="13">
                  <c:v>4.8612630762372877E-2</c:v>
                </c:pt>
                <c:pt idx="14">
                  <c:v>-4.0529066294493266E-2</c:v>
                </c:pt>
                <c:pt idx="15">
                  <c:v>2.8188707255182965E-2</c:v>
                </c:pt>
                <c:pt idx="16">
                  <c:v>7.7969914713585498E-2</c:v>
                </c:pt>
                <c:pt idx="17">
                  <c:v>7.1802874606877731E-2</c:v>
                </c:pt>
                <c:pt idx="18">
                  <c:v>3.2792522944400604E-2</c:v>
                </c:pt>
                <c:pt idx="19">
                  <c:v>6.2066597944526514E-2</c:v>
                </c:pt>
                <c:pt idx="20">
                  <c:v>7.6361388324648782E-2</c:v>
                </c:pt>
                <c:pt idx="21">
                  <c:v>5.3583794729742618E-2</c:v>
                </c:pt>
                <c:pt idx="22">
                  <c:v>4.9816598783555266E-2</c:v>
                </c:pt>
                <c:pt idx="23">
                  <c:v>6.1297975279628769E-2</c:v>
                </c:pt>
                <c:pt idx="24">
                  <c:v>5.7000000000000002E-2</c:v>
                </c:pt>
              </c:numCache>
            </c:numRef>
          </c:val>
          <c:smooth val="0"/>
          <c:extLst>
            <c:ext xmlns:c16="http://schemas.microsoft.com/office/drawing/2014/chart" uri="{C3380CC4-5D6E-409C-BE32-E72D297353CC}">
              <c16:uniqueId val="{00000000-EF16-40B3-9DC3-800C565C3015}"/>
            </c:ext>
          </c:extLst>
        </c:ser>
        <c:ser>
          <c:idx val="1"/>
          <c:order val="1"/>
          <c:tx>
            <c:strRef>
              <c:f>Sheet1!$C$1</c:f>
              <c:strCache>
                <c:ptCount val="1"/>
                <c:pt idx="0">
                  <c:v>United States</c:v>
                </c:pt>
              </c:strCache>
            </c:strRef>
          </c:tx>
          <c:spPr>
            <a:ln w="57150" cap="rnd">
              <a:solidFill>
                <a:srgbClr val="000000"/>
              </a:solidFill>
              <a:prstDash val="sysDash"/>
              <a:round/>
            </a:ln>
            <a:effectLst/>
          </c:spPr>
          <c:marker>
            <c:symbol val="none"/>
          </c:marker>
          <c:cat>
            <c:strRef>
              <c:f>Sheet1!$A$2:$A$26</c:f>
              <c:strCache>
                <c:ptCount val="2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2018e</c:v>
                </c:pt>
                <c:pt idx="24">
                  <c:v>2019f</c:v>
                </c:pt>
              </c:strCache>
            </c:strRef>
          </c:cat>
          <c:val>
            <c:numRef>
              <c:f>Sheet1!$C$2:$C$26</c:f>
              <c:numCache>
                <c:formatCode>0.0%</c:formatCode>
                <c:ptCount val="25"/>
                <c:pt idx="0">
                  <c:v>5.8250690182445587E-2</c:v>
                </c:pt>
                <c:pt idx="1">
                  <c:v>6.1496287063831784E-2</c:v>
                </c:pt>
                <c:pt idx="2">
                  <c:v>6.2061513755428982E-2</c:v>
                </c:pt>
                <c:pt idx="3">
                  <c:v>7.3999999999999996E-2</c:v>
                </c:pt>
                <c:pt idx="4">
                  <c:v>5.2616464388916429E-2</c:v>
                </c:pt>
                <c:pt idx="5">
                  <c:v>8.1079409110444978E-2</c:v>
                </c:pt>
                <c:pt idx="6">
                  <c:v>4.0635929863906739E-2</c:v>
                </c:pt>
                <c:pt idx="7">
                  <c:v>1.7088063894499683E-2</c:v>
                </c:pt>
                <c:pt idx="8">
                  <c:v>3.5523151081467308E-2</c:v>
                </c:pt>
                <c:pt idx="9">
                  <c:v>5.7787756669962054E-2</c:v>
                </c:pt>
                <c:pt idx="10">
                  <c:v>5.6354306669973209E-2</c:v>
                </c:pt>
                <c:pt idx="11">
                  <c:v>7.3498864351394744E-2</c:v>
                </c:pt>
                <c:pt idx="12">
                  <c:v>5.5362503648025863E-2</c:v>
                </c:pt>
                <c:pt idx="13">
                  <c:v>3.6353573060414535E-2</c:v>
                </c:pt>
                <c:pt idx="14">
                  <c:v>-3.1130695780939299E-2</c:v>
                </c:pt>
                <c:pt idx="15">
                  <c:v>4.0716579537804387E-2</c:v>
                </c:pt>
                <c:pt idx="16">
                  <c:v>6.1671448601279044E-2</c:v>
                </c:pt>
                <c:pt idx="17">
                  <c:v>5.1286555390651412E-2</c:v>
                </c:pt>
                <c:pt idx="18">
                  <c:v>1.2652889980221182E-2</c:v>
                </c:pt>
                <c:pt idx="19">
                  <c:v>5.6974133475192978E-2</c:v>
                </c:pt>
                <c:pt idx="20">
                  <c:v>4.8620916576899154E-2</c:v>
                </c:pt>
                <c:pt idx="21">
                  <c:v>2.5713175345097872E-2</c:v>
                </c:pt>
                <c:pt idx="22">
                  <c:v>4.3722770999334193E-2</c:v>
                </c:pt>
                <c:pt idx="23">
                  <c:v>4.5525482677130302E-2</c:v>
                </c:pt>
                <c:pt idx="24">
                  <c:v>4.7594677584442246E-2</c:v>
                </c:pt>
              </c:numCache>
            </c:numRef>
          </c:val>
          <c:smooth val="0"/>
          <c:extLst>
            <c:ext xmlns:c16="http://schemas.microsoft.com/office/drawing/2014/chart" uri="{C3380CC4-5D6E-409C-BE32-E72D297353CC}">
              <c16:uniqueId val="{00000001-EF16-40B3-9DC3-800C565C3015}"/>
            </c:ext>
          </c:extLst>
        </c:ser>
        <c:dLbls>
          <c:showLegendKey val="0"/>
          <c:showVal val="0"/>
          <c:showCatName val="0"/>
          <c:showSerName val="0"/>
          <c:showPercent val="0"/>
          <c:showBubbleSize val="0"/>
        </c:dLbls>
        <c:smooth val="0"/>
        <c:axId val="440220336"/>
        <c:axId val="593499168"/>
      </c:lineChart>
      <c:catAx>
        <c:axId val="440220336"/>
        <c:scaling>
          <c:orientation val="minMax"/>
        </c:scaling>
        <c:delete val="0"/>
        <c:axPos val="b"/>
        <c:numFmt formatCode="General" sourceLinked="1"/>
        <c:majorTickMark val="cross"/>
        <c:minorTickMark val="none"/>
        <c:tickLblPos val="low"/>
        <c:spPr>
          <a:noFill/>
          <a:ln w="9525" cap="flat" cmpd="sng" algn="ctr">
            <a:solidFill>
              <a:schemeClr val="bg1">
                <a:lumMod val="50000"/>
              </a:schemeClr>
            </a:solidFill>
            <a:round/>
          </a:ln>
          <a:effectLst/>
        </c:spPr>
        <c:txPr>
          <a:bodyPr rot="-5400000" spcFirstLastPara="1" vertOverflow="ellipsis" wrap="square" anchor="ctr" anchorCtr="1"/>
          <a:lstStyle/>
          <a:p>
            <a:pPr>
              <a:defRPr sz="1400" b="0" i="0" u="none" strike="noStrike" kern="1200" baseline="0">
                <a:solidFill>
                  <a:schemeClr val="tx1"/>
                </a:solidFill>
                <a:latin typeface="Calibri" panose="020F0502020204030204" pitchFamily="34" charset="0"/>
                <a:ea typeface="Verdana" panose="020B0604030504040204" pitchFamily="34" charset="0"/>
                <a:cs typeface="Calibri" panose="020F0502020204030204" pitchFamily="34" charset="0"/>
              </a:defRPr>
            </a:pPr>
            <a:endParaRPr lang="en-US"/>
          </a:p>
        </c:txPr>
        <c:crossAx val="593499168"/>
        <c:crosses val="autoZero"/>
        <c:auto val="1"/>
        <c:lblAlgn val="ctr"/>
        <c:lblOffset val="100"/>
        <c:noMultiLvlLbl val="0"/>
      </c:catAx>
      <c:valAx>
        <c:axId val="593499168"/>
        <c:scaling>
          <c:orientation val="minMax"/>
          <c:max val="0.12"/>
        </c:scaling>
        <c:delete val="0"/>
        <c:axPos val="l"/>
        <c:numFmt formatCode="0.0%"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Verdana" panose="020B0604030504040204" pitchFamily="34" charset="0"/>
                <a:cs typeface="Calibri" panose="020F0502020204030204" pitchFamily="34" charset="0"/>
              </a:defRPr>
            </a:pPr>
            <a:endParaRPr lang="en-US"/>
          </a:p>
        </c:txPr>
        <c:crossAx val="44022033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Verdana" panose="020B0604030504040204" pitchFamily="34" charset="0"/>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400">
          <a:solidFill>
            <a:schemeClr val="tx1"/>
          </a:solidFill>
          <a:latin typeface="Calibri" panose="020F0502020204030204" pitchFamily="34" charset="0"/>
          <a:ea typeface="Verdana" panose="020B0604030504040204" pitchFamily="34" charset="0"/>
          <a:cs typeface="Calibri" panose="020F0502020204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017169728783903E-2"/>
          <c:y val="3.2991830782356471E-2"/>
          <c:w val="0.92445527121609794"/>
          <c:h val="0.62650961898993396"/>
        </c:manualLayout>
      </c:layout>
      <c:barChart>
        <c:barDir val="col"/>
        <c:grouping val="clustered"/>
        <c:varyColors val="0"/>
        <c:ser>
          <c:idx val="0"/>
          <c:order val="0"/>
          <c:tx>
            <c:strRef>
              <c:f>Sheet1!$B$1</c:f>
              <c:strCache>
                <c:ptCount val="1"/>
                <c:pt idx="0">
                  <c:v>Utah</c:v>
                </c:pt>
              </c:strCache>
            </c:strRef>
          </c:tx>
          <c:spPr>
            <a:solidFill>
              <a:srgbClr val="C00000"/>
            </a:solidFill>
            <a:ln>
              <a:noFill/>
            </a:ln>
          </c:spPr>
          <c:invertIfNegative val="0"/>
          <c:dLbls>
            <c:numFmt formatCode="0.0%" sourceLinked="0"/>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Ag., Nat. Res., &amp; Mining</c:v>
                </c:pt>
                <c:pt idx="1">
                  <c:v>Construction</c:v>
                </c:pt>
                <c:pt idx="2">
                  <c:v>Manufacturing</c:v>
                </c:pt>
                <c:pt idx="3">
                  <c:v>Trade, Trans., &amp; Utilities</c:v>
                </c:pt>
                <c:pt idx="4">
                  <c:v>Information</c:v>
                </c:pt>
                <c:pt idx="5">
                  <c:v>Financial Activities</c:v>
                </c:pt>
                <c:pt idx="6">
                  <c:v>Prof. &amp; Business Svcs.</c:v>
                </c:pt>
                <c:pt idx="7">
                  <c:v>Ed. &amp; Health Svcs.</c:v>
                </c:pt>
                <c:pt idx="8">
                  <c:v>Leisure &amp; Hospitality</c:v>
                </c:pt>
                <c:pt idx="9">
                  <c:v>Other Services</c:v>
                </c:pt>
                <c:pt idx="10">
                  <c:v>Government</c:v>
                </c:pt>
              </c:strCache>
            </c:strRef>
          </c:cat>
          <c:val>
            <c:numRef>
              <c:f>Sheet1!$B$2:$B$12</c:f>
              <c:numCache>
                <c:formatCode>0.0%</c:formatCode>
                <c:ptCount val="11"/>
                <c:pt idx="0">
                  <c:v>1.8631190235087951E-2</c:v>
                </c:pt>
                <c:pt idx="1">
                  <c:v>6.0782696750486608E-2</c:v>
                </c:pt>
                <c:pt idx="2">
                  <c:v>0.1063171170952661</c:v>
                </c:pt>
                <c:pt idx="3">
                  <c:v>0.17164634331209033</c:v>
                </c:pt>
                <c:pt idx="4">
                  <c:v>5.0935925344264089E-2</c:v>
                </c:pt>
                <c:pt idx="5">
                  <c:v>0.21941218916182081</c:v>
                </c:pt>
                <c:pt idx="6">
                  <c:v>0.11194419010775117</c:v>
                </c:pt>
                <c:pt idx="7">
                  <c:v>7.3848663266976713E-2</c:v>
                </c:pt>
                <c:pt idx="8">
                  <c:v>3.4349400001212733E-2</c:v>
                </c:pt>
                <c:pt idx="9">
                  <c:v>2.7592667826846232E-2</c:v>
                </c:pt>
                <c:pt idx="10">
                  <c:v>0.12453901053257092</c:v>
                </c:pt>
              </c:numCache>
            </c:numRef>
          </c:val>
          <c:extLst>
            <c:ext xmlns:c16="http://schemas.microsoft.com/office/drawing/2014/chart" uri="{C3380CC4-5D6E-409C-BE32-E72D297353CC}">
              <c16:uniqueId val="{00000000-B1AC-41F3-AE18-07E2174950A7}"/>
            </c:ext>
          </c:extLst>
        </c:ser>
        <c:ser>
          <c:idx val="1"/>
          <c:order val="1"/>
          <c:tx>
            <c:strRef>
              <c:f>Sheet1!$C$1</c:f>
              <c:strCache>
                <c:ptCount val="1"/>
                <c:pt idx="0">
                  <c:v>United States</c:v>
                </c:pt>
              </c:strCache>
            </c:strRef>
          </c:tx>
          <c:spPr>
            <a:solidFill>
              <a:srgbClr val="000000"/>
            </a:solidFill>
            <a:ln>
              <a:solidFill>
                <a:srgbClr val="000000"/>
              </a:solidFill>
            </a:ln>
          </c:spPr>
          <c:invertIfNegative val="0"/>
          <c:dLbls>
            <c:numFmt formatCode="0.0%" sourceLinked="0"/>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Ag., Nat. Res., &amp; Mining</c:v>
                </c:pt>
                <c:pt idx="1">
                  <c:v>Construction</c:v>
                </c:pt>
                <c:pt idx="2">
                  <c:v>Manufacturing</c:v>
                </c:pt>
                <c:pt idx="3">
                  <c:v>Trade, Trans., &amp; Utilities</c:v>
                </c:pt>
                <c:pt idx="4">
                  <c:v>Information</c:v>
                </c:pt>
                <c:pt idx="5">
                  <c:v>Financial Activities</c:v>
                </c:pt>
                <c:pt idx="6">
                  <c:v>Prof. &amp; Business Svcs.</c:v>
                </c:pt>
                <c:pt idx="7">
                  <c:v>Ed. &amp; Health Svcs.</c:v>
                </c:pt>
                <c:pt idx="8">
                  <c:v>Leisure &amp; Hospitality</c:v>
                </c:pt>
                <c:pt idx="9">
                  <c:v>Other Services</c:v>
                </c:pt>
                <c:pt idx="10">
                  <c:v>Government</c:v>
                </c:pt>
              </c:strCache>
            </c:strRef>
          </c:cat>
          <c:val>
            <c:numRef>
              <c:f>Sheet1!$C$2:$C$12</c:f>
              <c:numCache>
                <c:formatCode>0.0%</c:formatCode>
                <c:ptCount val="11"/>
                <c:pt idx="0">
                  <c:v>2.247037960843902E-2</c:v>
                </c:pt>
                <c:pt idx="1">
                  <c:v>4.0102494206686302E-2</c:v>
                </c:pt>
                <c:pt idx="2">
                  <c:v>0.11185984743238962</c:v>
                </c:pt>
                <c:pt idx="3">
                  <c:v>0.16306889149893505</c:v>
                </c:pt>
                <c:pt idx="4">
                  <c:v>5.392587391355802E-2</c:v>
                </c:pt>
                <c:pt idx="5">
                  <c:v>0.20821385495207334</c:v>
                </c:pt>
                <c:pt idx="6">
                  <c:v>0.12452133634044042</c:v>
                </c:pt>
                <c:pt idx="7">
                  <c:v>8.7258943801700906E-2</c:v>
                </c:pt>
                <c:pt idx="8">
                  <c:v>4.1299472825645715E-2</c:v>
                </c:pt>
                <c:pt idx="9">
                  <c:v>2.1353589257676799E-2</c:v>
                </c:pt>
                <c:pt idx="10">
                  <c:v>0.12592530076630731</c:v>
                </c:pt>
              </c:numCache>
            </c:numRef>
          </c:val>
          <c:extLst>
            <c:ext xmlns:c16="http://schemas.microsoft.com/office/drawing/2014/chart" uri="{C3380CC4-5D6E-409C-BE32-E72D297353CC}">
              <c16:uniqueId val="{00000001-B1AC-41F3-AE18-07E2174950A7}"/>
            </c:ext>
          </c:extLst>
        </c:ser>
        <c:dLbls>
          <c:dLblPos val="outEnd"/>
          <c:showLegendKey val="0"/>
          <c:showVal val="1"/>
          <c:showCatName val="0"/>
          <c:showSerName val="0"/>
          <c:showPercent val="0"/>
          <c:showBubbleSize val="0"/>
        </c:dLbls>
        <c:gapWidth val="70"/>
        <c:axId val="228141312"/>
        <c:axId val="228138176"/>
      </c:barChart>
      <c:catAx>
        <c:axId val="228141312"/>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228138176"/>
        <c:crosses val="autoZero"/>
        <c:auto val="1"/>
        <c:lblAlgn val="ctr"/>
        <c:lblOffset val="100"/>
        <c:noMultiLvlLbl val="0"/>
      </c:catAx>
      <c:valAx>
        <c:axId val="228138176"/>
        <c:scaling>
          <c:orientation val="minMax"/>
          <c:max val="0.28000000000000003"/>
        </c:scaling>
        <c:delete val="0"/>
        <c:axPos val="l"/>
        <c:numFmt formatCode="0%" sourceLinked="0"/>
        <c:majorTickMark val="out"/>
        <c:minorTickMark val="none"/>
        <c:tickLblPos val="nextTo"/>
        <c:spPr>
          <a:ln/>
        </c:spPr>
        <c:crossAx val="228141312"/>
        <c:crosses val="autoZero"/>
        <c:crossBetween val="between"/>
        <c:majorUnit val="0.04"/>
      </c:valAx>
    </c:plotArea>
    <c:legend>
      <c:legendPos val="b"/>
      <c:layout>
        <c:manualLayout>
          <c:xMode val="edge"/>
          <c:yMode val="edge"/>
          <c:x val="0.36649332895888015"/>
          <c:y val="0.94490481958985895"/>
          <c:w val="0.26683997220935618"/>
          <c:h val="3.8987711763302312E-2"/>
        </c:manualLayout>
      </c:layout>
      <c:overlay val="0"/>
    </c:legend>
    <c:plotVisOnly val="1"/>
    <c:dispBlanksAs val="gap"/>
    <c:showDLblsOverMax val="0"/>
  </c:chart>
  <c:txPr>
    <a:bodyPr/>
    <a:lstStyle/>
    <a:p>
      <a:pPr>
        <a:defRPr sz="1400" b="0">
          <a:latin typeface="Calibri" panose="020F0502020204030204" pitchFamily="34" charset="0"/>
          <a:ea typeface="Verdana" panose="020B0604030504040204" pitchFamily="34" charset="0"/>
          <a:cs typeface="Calibri" panose="020F050202020403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736548556430443E-2"/>
          <c:y val="2.5286291447221412E-2"/>
          <c:w val="0.92431441382327206"/>
          <c:h val="0.82044007766145888"/>
        </c:manualLayout>
      </c:layout>
      <c:lineChart>
        <c:grouping val="standard"/>
        <c:varyColors val="0"/>
        <c:ser>
          <c:idx val="0"/>
          <c:order val="0"/>
          <c:tx>
            <c:strRef>
              <c:f>Sheet1!$B$1</c:f>
              <c:strCache>
                <c:ptCount val="1"/>
                <c:pt idx="0">
                  <c:v>Utah</c:v>
                </c:pt>
              </c:strCache>
            </c:strRef>
          </c:tx>
          <c:spPr>
            <a:ln w="57150">
              <a:solidFill>
                <a:srgbClr val="C00000"/>
              </a:solidFill>
            </a:ln>
          </c:spPr>
          <c:marker>
            <c:symbol val="none"/>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Sheet1!$B$2:$B$20</c:f>
              <c:numCache>
                <c:formatCode>0.0%</c:formatCode>
                <c:ptCount val="19"/>
                <c:pt idx="0">
                  <c:v>4.1000000000000002E-2</c:v>
                </c:pt>
                <c:pt idx="1">
                  <c:v>3.5999999999999997E-2</c:v>
                </c:pt>
                <c:pt idx="2">
                  <c:v>1.4999999999999999E-2</c:v>
                </c:pt>
                <c:pt idx="3">
                  <c:v>1.9E-2</c:v>
                </c:pt>
                <c:pt idx="4">
                  <c:v>0.02</c:v>
                </c:pt>
                <c:pt idx="5">
                  <c:v>5.1999999999999998E-2</c:v>
                </c:pt>
                <c:pt idx="6">
                  <c:v>6.3E-2</c:v>
                </c:pt>
                <c:pt idx="7">
                  <c:v>8.7999999999999995E-2</c:v>
                </c:pt>
                <c:pt idx="8">
                  <c:v>4.9000000000000002E-2</c:v>
                </c:pt>
                <c:pt idx="9">
                  <c:v>-8.0000000000000002E-3</c:v>
                </c:pt>
                <c:pt idx="10">
                  <c:v>-2.1999999999999999E-2</c:v>
                </c:pt>
                <c:pt idx="11">
                  <c:v>2.1000000000000001E-2</c:v>
                </c:pt>
                <c:pt idx="12">
                  <c:v>0.03</c:v>
                </c:pt>
                <c:pt idx="13">
                  <c:v>1.2999999999999999E-2</c:v>
                </c:pt>
                <c:pt idx="14">
                  <c:v>2.5000000000000001E-2</c:v>
                </c:pt>
                <c:pt idx="15">
                  <c:v>0.03</c:v>
                </c:pt>
                <c:pt idx="16">
                  <c:v>4.1000000000000002E-2</c:v>
                </c:pt>
                <c:pt idx="17">
                  <c:v>3.5999999999999997E-2</c:v>
                </c:pt>
                <c:pt idx="18">
                  <c:v>2.5000000000000001E-2</c:v>
                </c:pt>
              </c:numCache>
            </c:numRef>
          </c:val>
          <c:smooth val="0"/>
          <c:extLst>
            <c:ext xmlns:c16="http://schemas.microsoft.com/office/drawing/2014/chart" uri="{C3380CC4-5D6E-409C-BE32-E72D297353CC}">
              <c16:uniqueId val="{00000000-5CCE-493D-83B4-472759F6606C}"/>
            </c:ext>
          </c:extLst>
        </c:ser>
        <c:ser>
          <c:idx val="1"/>
          <c:order val="1"/>
          <c:tx>
            <c:strRef>
              <c:f>Sheet1!$C$1</c:f>
              <c:strCache>
                <c:ptCount val="1"/>
                <c:pt idx="0">
                  <c:v>United States</c:v>
                </c:pt>
              </c:strCache>
            </c:strRef>
          </c:tx>
          <c:spPr>
            <a:ln w="57150">
              <a:solidFill>
                <a:srgbClr val="000000"/>
              </a:solidFill>
              <a:prstDash val="sysDash"/>
            </a:ln>
          </c:spPr>
          <c:marker>
            <c:symbol val="none"/>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Sheet1!$C$2:$C$20</c:f>
              <c:numCache>
                <c:formatCode>0.0%</c:formatCode>
                <c:ptCount val="19"/>
                <c:pt idx="0">
                  <c:v>4.8000000000000001E-2</c:v>
                </c:pt>
                <c:pt idx="1">
                  <c:v>4.1000000000000002E-2</c:v>
                </c:pt>
                <c:pt idx="2">
                  <c:v>0.01</c:v>
                </c:pt>
                <c:pt idx="3">
                  <c:v>1.7000000000000001E-2</c:v>
                </c:pt>
                <c:pt idx="4">
                  <c:v>2.9000000000000001E-2</c:v>
                </c:pt>
                <c:pt idx="5">
                  <c:v>3.7999999999999999E-2</c:v>
                </c:pt>
                <c:pt idx="6">
                  <c:v>3.5000000000000003E-2</c:v>
                </c:pt>
                <c:pt idx="7">
                  <c:v>2.9000000000000001E-2</c:v>
                </c:pt>
                <c:pt idx="8">
                  <c:v>1.9E-2</c:v>
                </c:pt>
                <c:pt idx="9">
                  <c:v>-1E-3</c:v>
                </c:pt>
                <c:pt idx="10">
                  <c:v>-2.5000000000000001E-2</c:v>
                </c:pt>
                <c:pt idx="11">
                  <c:v>2.5999999999999999E-2</c:v>
                </c:pt>
                <c:pt idx="12">
                  <c:v>1.6E-2</c:v>
                </c:pt>
                <c:pt idx="13">
                  <c:v>2.1999999999999999E-2</c:v>
                </c:pt>
                <c:pt idx="14">
                  <c:v>1.7999999999999999E-2</c:v>
                </c:pt>
                <c:pt idx="15">
                  <c:v>2.5000000000000001E-2</c:v>
                </c:pt>
                <c:pt idx="16">
                  <c:v>2.9000000000000001E-2</c:v>
                </c:pt>
                <c:pt idx="17">
                  <c:v>1.6E-2</c:v>
                </c:pt>
                <c:pt idx="18">
                  <c:v>2.1999999999999999E-2</c:v>
                </c:pt>
              </c:numCache>
            </c:numRef>
          </c:val>
          <c:smooth val="0"/>
          <c:extLst>
            <c:ext xmlns:c16="http://schemas.microsoft.com/office/drawing/2014/chart" uri="{C3380CC4-5D6E-409C-BE32-E72D297353CC}">
              <c16:uniqueId val="{00000001-5CCE-493D-83B4-472759F6606C}"/>
            </c:ext>
          </c:extLst>
        </c:ser>
        <c:dLbls>
          <c:showLegendKey val="0"/>
          <c:showVal val="0"/>
          <c:showCatName val="0"/>
          <c:showSerName val="0"/>
          <c:showPercent val="0"/>
          <c:showBubbleSize val="0"/>
        </c:dLbls>
        <c:smooth val="0"/>
        <c:axId val="228136216"/>
        <c:axId val="228138568"/>
      </c:lineChart>
      <c:catAx>
        <c:axId val="228136216"/>
        <c:scaling>
          <c:orientation val="minMax"/>
        </c:scaling>
        <c:delete val="0"/>
        <c:axPos val="b"/>
        <c:numFmt formatCode="General" sourceLinked="1"/>
        <c:majorTickMark val="out"/>
        <c:minorTickMark val="none"/>
        <c:tickLblPos val="low"/>
        <c:txPr>
          <a:bodyPr rot="-5400000" vert="horz"/>
          <a:lstStyle/>
          <a:p>
            <a:pPr>
              <a:defRPr/>
            </a:pPr>
            <a:endParaRPr lang="en-US"/>
          </a:p>
        </c:txPr>
        <c:crossAx val="228138568"/>
        <c:crosses val="autoZero"/>
        <c:auto val="1"/>
        <c:lblAlgn val="ctr"/>
        <c:lblOffset val="100"/>
        <c:noMultiLvlLbl val="0"/>
      </c:catAx>
      <c:valAx>
        <c:axId val="228138568"/>
        <c:scaling>
          <c:orientation val="minMax"/>
        </c:scaling>
        <c:delete val="0"/>
        <c:axPos val="l"/>
        <c:numFmt formatCode="0%" sourceLinked="0"/>
        <c:majorTickMark val="out"/>
        <c:minorTickMark val="none"/>
        <c:tickLblPos val="nextTo"/>
        <c:spPr>
          <a:ln/>
        </c:spPr>
        <c:crossAx val="228136216"/>
        <c:crosses val="autoZero"/>
        <c:crossBetween val="midCat"/>
      </c:valAx>
    </c:plotArea>
    <c:legend>
      <c:legendPos val="b"/>
      <c:layout>
        <c:manualLayout>
          <c:xMode val="edge"/>
          <c:yMode val="edge"/>
          <c:x val="0.33055362564973495"/>
          <c:y val="0.95343653066094014"/>
          <c:w val="0.3388927487005301"/>
          <c:h val="3.8968018923249338E-2"/>
        </c:manualLayout>
      </c:layout>
      <c:overlay val="0"/>
    </c:legend>
    <c:plotVisOnly val="1"/>
    <c:dispBlanksAs val="gap"/>
    <c:showDLblsOverMax val="0"/>
  </c:chart>
  <c:txPr>
    <a:bodyPr/>
    <a:lstStyle/>
    <a:p>
      <a:pPr>
        <a:defRPr sz="1400" b="0">
          <a:latin typeface="Calibri" panose="020F0502020204030204" pitchFamily="34" charset="0"/>
          <a:ea typeface="Verdana" panose="020B0604030504040204" pitchFamily="34" charset="0"/>
          <a:cs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584704094279173E-2"/>
          <c:y val="3.7763672398093195E-2"/>
          <c:w val="0.88392354307273557"/>
          <c:h val="0.79446494138213131"/>
        </c:manualLayout>
      </c:layout>
      <c:lineChart>
        <c:grouping val="standard"/>
        <c:varyColors val="0"/>
        <c:ser>
          <c:idx val="0"/>
          <c:order val="0"/>
          <c:tx>
            <c:strRef>
              <c:f>Chart!$B$3</c:f>
              <c:strCache>
                <c:ptCount val="1"/>
                <c:pt idx="0">
                  <c:v>Retail Sales</c:v>
                </c:pt>
              </c:strCache>
            </c:strRef>
          </c:tx>
          <c:spPr>
            <a:ln w="38100">
              <a:solidFill>
                <a:sysClr val="windowText" lastClr="000000"/>
              </a:solidFill>
            </a:ln>
          </c:spPr>
          <c:marker>
            <c:symbol val="none"/>
          </c:marker>
          <c:cat>
            <c:strRef>
              <c:f>Chart!$A$4:$A$22</c:f>
              <c:strCach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2018e</c:v>
                </c:pt>
                <c:pt idx="18">
                  <c:v>2019f</c:v>
                </c:pt>
              </c:strCache>
            </c:strRef>
          </c:cat>
          <c:val>
            <c:numRef>
              <c:f>Chart!$B$4:$B$22</c:f>
              <c:numCache>
                <c:formatCode>0.00%</c:formatCode>
                <c:ptCount val="19"/>
                <c:pt idx="0">
                  <c:v>2.840264364142997E-2</c:v>
                </c:pt>
                <c:pt idx="1">
                  <c:v>4.3162260265070307E-2</c:v>
                </c:pt>
                <c:pt idx="2">
                  <c:v>1.8142431519381885E-2</c:v>
                </c:pt>
                <c:pt idx="3">
                  <c:v>8.3599441946683908E-2</c:v>
                </c:pt>
                <c:pt idx="4">
                  <c:v>9.9577252417670792E-2</c:v>
                </c:pt>
                <c:pt idx="5">
                  <c:v>0.12692421758451733</c:v>
                </c:pt>
                <c:pt idx="6">
                  <c:v>6.8314462748569449E-2</c:v>
                </c:pt>
                <c:pt idx="7">
                  <c:v>-5.5820279056755906E-2</c:v>
                </c:pt>
                <c:pt idx="8">
                  <c:v>-0.10283812739720212</c:v>
                </c:pt>
                <c:pt idx="9">
                  <c:v>7.2098180572397474E-3</c:v>
                </c:pt>
                <c:pt idx="10">
                  <c:v>6.4745448239265313E-2</c:v>
                </c:pt>
                <c:pt idx="11">
                  <c:v>7.850327079174213E-2</c:v>
                </c:pt>
                <c:pt idx="12">
                  <c:v>6.0878693986769816E-2</c:v>
                </c:pt>
                <c:pt idx="13">
                  <c:v>5.0077026617872056E-2</c:v>
                </c:pt>
                <c:pt idx="14">
                  <c:v>6.1412122358673438E-2</c:v>
                </c:pt>
                <c:pt idx="15">
                  <c:v>5.4011936305047303E-2</c:v>
                </c:pt>
                <c:pt idx="16">
                  <c:v>8.4498044114765136E-2</c:v>
                </c:pt>
                <c:pt idx="17">
                  <c:v>6.005526860453192E-2</c:v>
                </c:pt>
                <c:pt idx="18">
                  <c:v>9.2355777472432829E-2</c:v>
                </c:pt>
              </c:numCache>
            </c:numRef>
          </c:val>
          <c:smooth val="0"/>
          <c:extLst>
            <c:ext xmlns:c16="http://schemas.microsoft.com/office/drawing/2014/chart" uri="{C3380CC4-5D6E-409C-BE32-E72D297353CC}">
              <c16:uniqueId val="{00000000-C26F-480C-85AE-2427120A9EFA}"/>
            </c:ext>
          </c:extLst>
        </c:ser>
        <c:ser>
          <c:idx val="1"/>
          <c:order val="1"/>
          <c:tx>
            <c:strRef>
              <c:f>Chart!$C$3</c:f>
              <c:strCache>
                <c:ptCount val="1"/>
                <c:pt idx="0">
                  <c:v>Business Investment Purchases</c:v>
                </c:pt>
              </c:strCache>
            </c:strRef>
          </c:tx>
          <c:spPr>
            <a:ln w="38100">
              <a:solidFill>
                <a:srgbClr val="808080"/>
              </a:solidFill>
              <a:prstDash val="sysDot"/>
            </a:ln>
          </c:spPr>
          <c:marker>
            <c:symbol val="none"/>
          </c:marker>
          <c:cat>
            <c:strRef>
              <c:f>Chart!$A$4:$A$22</c:f>
              <c:strCach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2018e</c:v>
                </c:pt>
                <c:pt idx="18">
                  <c:v>2019f</c:v>
                </c:pt>
              </c:strCache>
            </c:strRef>
          </c:cat>
          <c:val>
            <c:numRef>
              <c:f>Chart!$C$4:$C$22</c:f>
              <c:numCache>
                <c:formatCode>0.00%</c:formatCode>
                <c:ptCount val="19"/>
                <c:pt idx="0">
                  <c:v>-4.2248239467933428E-2</c:v>
                </c:pt>
                <c:pt idx="1">
                  <c:v>-8.5013200511066214E-2</c:v>
                </c:pt>
                <c:pt idx="2">
                  <c:v>-1.9503191856073299E-2</c:v>
                </c:pt>
                <c:pt idx="3">
                  <c:v>0.16849914055931101</c:v>
                </c:pt>
                <c:pt idx="4">
                  <c:v>0.20583091991177915</c:v>
                </c:pt>
                <c:pt idx="5">
                  <c:v>0.2277247209610147</c:v>
                </c:pt>
                <c:pt idx="6">
                  <c:v>6.6055853485977645E-2</c:v>
                </c:pt>
                <c:pt idx="7">
                  <c:v>-4.7876451934729669E-2</c:v>
                </c:pt>
                <c:pt idx="8">
                  <c:v>-0.23572094247629416</c:v>
                </c:pt>
                <c:pt idx="9">
                  <c:v>6.8410661344060486E-2</c:v>
                </c:pt>
                <c:pt idx="10">
                  <c:v>9.9570370243319287E-2</c:v>
                </c:pt>
                <c:pt idx="11">
                  <c:v>8.8875367290224272E-2</c:v>
                </c:pt>
                <c:pt idx="12">
                  <c:v>-4.8713367245279082E-2</c:v>
                </c:pt>
                <c:pt idx="13">
                  <c:v>4.1446989337965645E-2</c:v>
                </c:pt>
                <c:pt idx="14">
                  <c:v>-3.4347339402038934E-2</c:v>
                </c:pt>
                <c:pt idx="15">
                  <c:v>-1.7227830419323853E-2</c:v>
                </c:pt>
                <c:pt idx="16">
                  <c:v>9.9817308550708569E-2</c:v>
                </c:pt>
                <c:pt idx="17">
                  <c:v>9.7995698453889654E-2</c:v>
                </c:pt>
                <c:pt idx="18">
                  <c:v>-6.3999358145203633E-2</c:v>
                </c:pt>
              </c:numCache>
            </c:numRef>
          </c:val>
          <c:smooth val="0"/>
          <c:extLst>
            <c:ext xmlns:c16="http://schemas.microsoft.com/office/drawing/2014/chart" uri="{C3380CC4-5D6E-409C-BE32-E72D297353CC}">
              <c16:uniqueId val="{00000001-C26F-480C-85AE-2427120A9EFA}"/>
            </c:ext>
          </c:extLst>
        </c:ser>
        <c:ser>
          <c:idx val="2"/>
          <c:order val="2"/>
          <c:tx>
            <c:strRef>
              <c:f>Chart!$D$3</c:f>
              <c:strCache>
                <c:ptCount val="1"/>
                <c:pt idx="0">
                  <c:v>Taxable Services</c:v>
                </c:pt>
              </c:strCache>
            </c:strRef>
          </c:tx>
          <c:spPr>
            <a:ln w="38100">
              <a:solidFill>
                <a:sysClr val="windowText" lastClr="000000"/>
              </a:solidFill>
              <a:prstDash val="dash"/>
            </a:ln>
          </c:spPr>
          <c:marker>
            <c:symbol val="none"/>
          </c:marker>
          <c:cat>
            <c:strRef>
              <c:f>Chart!$A$4:$A$22</c:f>
              <c:strCach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2018e</c:v>
                </c:pt>
                <c:pt idx="18">
                  <c:v>2019f</c:v>
                </c:pt>
              </c:strCache>
            </c:strRef>
          </c:cat>
          <c:val>
            <c:numRef>
              <c:f>Chart!$D$4:$D$22</c:f>
              <c:numCache>
                <c:formatCode>0.00%</c:formatCode>
                <c:ptCount val="19"/>
                <c:pt idx="0">
                  <c:v>7.3048880145858641E-2</c:v>
                </c:pt>
                <c:pt idx="1">
                  <c:v>-2.3860683112344461E-3</c:v>
                </c:pt>
                <c:pt idx="2">
                  <c:v>-4.776722332019645E-3</c:v>
                </c:pt>
                <c:pt idx="3">
                  <c:v>6.5958338857020626E-2</c:v>
                </c:pt>
                <c:pt idx="4">
                  <c:v>8.6388161428099686E-2</c:v>
                </c:pt>
                <c:pt idx="5">
                  <c:v>0.11214796178075857</c:v>
                </c:pt>
                <c:pt idx="6">
                  <c:v>4.8897515956757953E-2</c:v>
                </c:pt>
                <c:pt idx="7">
                  <c:v>7.3495539746557537E-3</c:v>
                </c:pt>
                <c:pt idx="8">
                  <c:v>-7.9733239986262694E-2</c:v>
                </c:pt>
                <c:pt idx="9">
                  <c:v>2.7561622820103437E-2</c:v>
                </c:pt>
                <c:pt idx="10">
                  <c:v>4.6385145213582391E-2</c:v>
                </c:pt>
                <c:pt idx="11">
                  <c:v>6.0132376733426307E-2</c:v>
                </c:pt>
                <c:pt idx="12">
                  <c:v>4.2399294979995172E-2</c:v>
                </c:pt>
                <c:pt idx="13">
                  <c:v>5.6638189813685402E-2</c:v>
                </c:pt>
                <c:pt idx="14">
                  <c:v>4.3706238370690764E-2</c:v>
                </c:pt>
                <c:pt idx="15">
                  <c:v>4.2300460466160983E-2</c:v>
                </c:pt>
                <c:pt idx="16">
                  <c:v>4.4351689828799667E-2</c:v>
                </c:pt>
                <c:pt idx="17">
                  <c:v>5.1976048108254957E-2</c:v>
                </c:pt>
                <c:pt idx="18">
                  <c:v>5.4389557471456795E-2</c:v>
                </c:pt>
              </c:numCache>
            </c:numRef>
          </c:val>
          <c:smooth val="0"/>
          <c:extLst>
            <c:ext xmlns:c16="http://schemas.microsoft.com/office/drawing/2014/chart" uri="{C3380CC4-5D6E-409C-BE32-E72D297353CC}">
              <c16:uniqueId val="{00000002-C26F-480C-85AE-2427120A9EFA}"/>
            </c:ext>
          </c:extLst>
        </c:ser>
        <c:dLbls>
          <c:showLegendKey val="0"/>
          <c:showVal val="0"/>
          <c:showCatName val="0"/>
          <c:showSerName val="0"/>
          <c:showPercent val="0"/>
          <c:showBubbleSize val="0"/>
        </c:dLbls>
        <c:smooth val="0"/>
        <c:axId val="252977248"/>
        <c:axId val="252977640"/>
      </c:lineChart>
      <c:catAx>
        <c:axId val="252977248"/>
        <c:scaling>
          <c:orientation val="minMax"/>
        </c:scaling>
        <c:delete val="0"/>
        <c:axPos val="b"/>
        <c:numFmt formatCode="General" sourceLinked="1"/>
        <c:majorTickMark val="none"/>
        <c:minorTickMark val="none"/>
        <c:tickLblPos val="low"/>
        <c:txPr>
          <a:bodyPr rot="-5400000" vert="horz"/>
          <a:lstStyle/>
          <a:p>
            <a:pPr>
              <a:defRPr sz="1400">
                <a:latin typeface="Calibri" panose="020F0502020204030204" pitchFamily="34" charset="0"/>
              </a:defRPr>
            </a:pPr>
            <a:endParaRPr lang="en-US"/>
          </a:p>
        </c:txPr>
        <c:crossAx val="252977640"/>
        <c:crosses val="autoZero"/>
        <c:auto val="1"/>
        <c:lblAlgn val="ctr"/>
        <c:lblOffset val="100"/>
        <c:tickLblSkip val="1"/>
        <c:noMultiLvlLbl val="0"/>
      </c:catAx>
      <c:valAx>
        <c:axId val="252977640"/>
        <c:scaling>
          <c:orientation val="minMax"/>
          <c:max val="0.25"/>
          <c:min val="-0.25"/>
        </c:scaling>
        <c:delete val="0"/>
        <c:axPos val="l"/>
        <c:numFmt formatCode="0%" sourceLinked="0"/>
        <c:majorTickMark val="out"/>
        <c:minorTickMark val="none"/>
        <c:tickLblPos val="nextTo"/>
        <c:txPr>
          <a:bodyPr/>
          <a:lstStyle/>
          <a:p>
            <a:pPr>
              <a:defRPr sz="1400">
                <a:latin typeface="Calibri" panose="020F0502020204030204" pitchFamily="34" charset="0"/>
              </a:defRPr>
            </a:pPr>
            <a:endParaRPr lang="en-US"/>
          </a:p>
        </c:txPr>
        <c:crossAx val="252977248"/>
        <c:crosses val="autoZero"/>
        <c:crossBetween val="midCat"/>
      </c:valAx>
    </c:plotArea>
    <c:legend>
      <c:legendPos val="b"/>
      <c:overlay val="0"/>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200" b="0">
          <a:latin typeface="Verdana" panose="020B0604030504040204" pitchFamily="34" charset="0"/>
          <a:ea typeface="Verdana" panose="020B0604030504040204" pitchFamily="34" charset="0"/>
          <a:cs typeface="Verdana" panose="020B060403050404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98379149974674E-2"/>
          <c:y val="2.4439918533605227E-2"/>
          <c:w val="0.919892135193627"/>
          <c:h val="0.80940033537474487"/>
        </c:manualLayout>
      </c:layout>
      <c:barChart>
        <c:barDir val="col"/>
        <c:grouping val="clustered"/>
        <c:varyColors val="0"/>
        <c:ser>
          <c:idx val="0"/>
          <c:order val="0"/>
          <c:tx>
            <c:strRef>
              <c:f>Sheet1!$B$1</c:f>
              <c:strCache>
                <c:ptCount val="1"/>
                <c:pt idx="0">
                  <c:v>Percent</c:v>
                </c:pt>
              </c:strCache>
            </c:strRef>
          </c:tx>
          <c:spPr>
            <a:solidFill>
              <a:srgbClr val="808080"/>
            </a:solidFill>
            <a:ln w="12683">
              <a:noFill/>
              <a:prstDash val="solid"/>
            </a:ln>
          </c:spPr>
          <c:invertIfNegative val="0"/>
          <c:dLbls>
            <c:dLbl>
              <c:idx val="1"/>
              <c:layout>
                <c:manualLayout>
                  <c:x val="2.923976608187134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5D8-4DFA-B4DF-F27B302AE1D1}"/>
                </c:ext>
              </c:extLst>
            </c:dLbl>
            <c:dLbl>
              <c:idx val="2"/>
              <c:layout>
                <c:manualLayout>
                  <c:x val="4.3859649122807015E-3"/>
                  <c:y val="1.69025781533511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D8-4DFA-B4DF-F27B302AE1D1}"/>
                </c:ext>
              </c:extLst>
            </c:dLbl>
            <c:dLbl>
              <c:idx val="3"/>
              <c:layout>
                <c:manualLayout>
                  <c:x val="0"/>
                  <c:y val="1.15190784737221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51-40DF-9972-0891B1C6A972}"/>
                </c:ext>
              </c:extLst>
            </c:dLbl>
            <c:dLbl>
              <c:idx val="9"/>
              <c:layout>
                <c:manualLayout>
                  <c:x val="-2.9239766081871343E-3"/>
                  <c:y val="-1.97196745122431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D8-4DFA-B4DF-F27B302AE1D1}"/>
                </c:ext>
              </c:extLst>
            </c:dLbl>
            <c:dLbl>
              <c:idx val="10"/>
              <c:layout>
                <c:manualLayout>
                  <c:x val="6.1564672836942648E-4"/>
                  <c:y val="1.32769529575962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51-40DF-9972-0891B1C6A972}"/>
                </c:ext>
              </c:extLst>
            </c:dLbl>
            <c:dLbl>
              <c:idx val="12"/>
              <c:layout>
                <c:manualLayout>
                  <c:x val="-1.4619883040935672E-3"/>
                  <c:y val="8.451289076675543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D8-4DFA-B4DF-F27B302AE1D1}"/>
                </c:ext>
              </c:extLst>
            </c:dLbl>
            <c:dLbl>
              <c:idx val="13"/>
              <c:layout>
                <c:manualLayout>
                  <c:x val="1.4619883040935672E-3"/>
                  <c:y val="1.12683854355674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D8-4DFA-B4DF-F27B302AE1D1}"/>
                </c:ext>
              </c:extLst>
            </c:dLbl>
            <c:dLbl>
              <c:idx val="14"/>
              <c:layout>
                <c:manualLayout>
                  <c:x val="1.1834047059906985E-4"/>
                  <c:y val="2.5065503035804346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51-40DF-9972-0891B1C6A972}"/>
                </c:ext>
              </c:extLst>
            </c:dLbl>
            <c:dLbl>
              <c:idx val="16"/>
              <c:layout>
                <c:manualLayout>
                  <c:x val="-7.309941520467889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D8-4DFA-B4DF-F27B302AE1D1}"/>
                </c:ext>
              </c:extLst>
            </c:dLbl>
            <c:dLbl>
              <c:idx val="17"/>
              <c:layout>
                <c:manualLayout>
                  <c:x val="-3.0851406732053232E-3"/>
                  <c:y val="2.42869197114223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51-40DF-9972-0891B1C6A972}"/>
                </c:ext>
              </c:extLst>
            </c:dLbl>
            <c:dLbl>
              <c:idx val="18"/>
              <c:layout>
                <c:manualLayout>
                  <c:x val="0"/>
                  <c:y val="2.817096358891865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5D8-4DFA-B4DF-F27B302AE1D1}"/>
                </c:ext>
              </c:extLst>
            </c:dLbl>
            <c:dLbl>
              <c:idx val="19"/>
              <c:layout>
                <c:manualLayout>
                  <c:x val="-5.3605618560084181E-17"/>
                  <c:y val="2.817096358891865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5D8-4DFA-B4DF-F27B302AE1D1}"/>
                </c:ext>
              </c:extLst>
            </c:dLbl>
            <c:dLbl>
              <c:idx val="20"/>
              <c:layout>
                <c:manualLayout>
                  <c:x val="0"/>
                  <c:y val="5.63419271778373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D8-4DFA-B4DF-F27B302AE1D1}"/>
                </c:ext>
              </c:extLst>
            </c:dLbl>
            <c:dLbl>
              <c:idx val="22"/>
              <c:layout>
                <c:manualLayout>
                  <c:x val="1.4435695538057744E-4"/>
                  <c:y val="7.938222629579777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A51-40DF-9972-0891B1C6A972}"/>
                </c:ext>
              </c:extLst>
            </c:dLbl>
            <c:dLbl>
              <c:idx val="23"/>
              <c:layout>
                <c:manualLayout>
                  <c:x val="0"/>
                  <c:y val="2.817096358891865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5D8-4DFA-B4DF-F27B302AE1D1}"/>
                </c:ext>
              </c:extLst>
            </c:dLbl>
            <c:dLbl>
              <c:idx val="25"/>
              <c:layout>
                <c:manualLayout>
                  <c:x val="4.3859649122805948E-3"/>
                  <c:y val="5.634636355005603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5D8-4DFA-B4DF-F27B302AE1D1}"/>
                </c:ext>
              </c:extLst>
            </c:dLbl>
            <c:dLbl>
              <c:idx val="28"/>
              <c:layout>
                <c:manualLayout>
                  <c:x val="0"/>
                  <c:y val="2.817096358891865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5D8-4DFA-B4DF-F27B302AE1D1}"/>
                </c:ext>
              </c:extLst>
            </c:dLbl>
            <c:dLbl>
              <c:idx val="30"/>
              <c:layout>
                <c:manualLayout>
                  <c:x val="-1.4619883040935672E-3"/>
                  <c:y val="1.12683854355674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5D8-4DFA-B4DF-F27B302AE1D1}"/>
                </c:ext>
              </c:extLst>
            </c:dLbl>
            <c:dLbl>
              <c:idx val="32"/>
              <c:layout>
                <c:manualLayout>
                  <c:x val="5.847953216374162E-3"/>
                  <c:y val="2.2181861093636734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5D8-4DFA-B4DF-F27B302AE1D1}"/>
                </c:ext>
              </c:extLst>
            </c:dLbl>
            <c:dLbl>
              <c:idx val="34"/>
              <c:layout>
                <c:manualLayout>
                  <c:x val="-1.0721123712016836E-16"/>
                  <c:y val="-1.40854817944593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5D8-4DFA-B4DF-F27B302AE1D1}"/>
                </c:ext>
              </c:extLst>
            </c:dLbl>
            <c:dLbl>
              <c:idx val="35"/>
              <c:layout>
                <c:manualLayout>
                  <c:x val="1.1845558778826135E-4"/>
                  <c:y val="2.31578629817567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A51-40DF-9972-0891B1C6A972}"/>
                </c:ext>
              </c:extLst>
            </c:dLbl>
            <c:dLbl>
              <c:idx val="38"/>
              <c:layout>
                <c:manualLayout>
                  <c:x val="1.5211585393931021E-3"/>
                  <c:y val="-1.74038882140674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A51-40DF-9972-0891B1C6A972}"/>
                </c:ext>
              </c:extLst>
            </c:dLbl>
            <c:dLbl>
              <c:idx val="39"/>
              <c:layout>
                <c:manualLayout>
                  <c:x val="-1.1670580651102823E-3"/>
                  <c:y val="-1.65265956078140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A51-40DF-9972-0891B1C6A972}"/>
                </c:ext>
              </c:extLst>
            </c:dLbl>
            <c:dLbl>
              <c:idx val="42"/>
              <c:layout>
                <c:manualLayout>
                  <c:x val="1.4619883040936745E-3"/>
                  <c:y val="-1.40854817944593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5D8-4DFA-B4DF-F27B302AE1D1}"/>
                </c:ext>
              </c:extLst>
            </c:dLbl>
            <c:numFmt formatCode="0.0" sourceLinked="0"/>
            <c:spPr>
              <a:noFill/>
              <a:ln w="25367">
                <a:noFill/>
              </a:ln>
            </c:spPr>
            <c:txPr>
              <a:bodyPr/>
              <a:lstStyle/>
              <a:p>
                <a:pPr algn="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Sheet1!$A$4:$A$46</c:f>
              <c:strCache>
                <c:ptCount val="4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2019f</c:v>
                </c:pt>
                <c:pt idx="42">
                  <c:v>2020f</c:v>
                </c:pt>
              </c:strCache>
            </c:strRef>
          </c:cat>
          <c:val>
            <c:numRef>
              <c:f>Sheet1!$B$4:$B$46</c:f>
              <c:numCache>
                <c:formatCode>0.0</c:formatCode>
                <c:ptCount val="43"/>
                <c:pt idx="0">
                  <c:v>7.068159821319342</c:v>
                </c:pt>
                <c:pt idx="1">
                  <c:v>6.3091542798789702</c:v>
                </c:pt>
                <c:pt idx="2">
                  <c:v>6.2334774274406479</c:v>
                </c:pt>
                <c:pt idx="3">
                  <c:v>-1.513058717092175</c:v>
                </c:pt>
                <c:pt idx="4">
                  <c:v>3.4161255226764942</c:v>
                </c:pt>
                <c:pt idx="5">
                  <c:v>-3.6055481501479747</c:v>
                </c:pt>
                <c:pt idx="6">
                  <c:v>19.407159696150945</c:v>
                </c:pt>
                <c:pt idx="7">
                  <c:v>5.6496098091180391</c:v>
                </c:pt>
                <c:pt idx="8">
                  <c:v>8.4001363952435071E-2</c:v>
                </c:pt>
                <c:pt idx="9">
                  <c:v>2.1309981591254745</c:v>
                </c:pt>
                <c:pt idx="10">
                  <c:v>8.9480813390679046</c:v>
                </c:pt>
                <c:pt idx="11">
                  <c:v>3.4615833815882846</c:v>
                </c:pt>
                <c:pt idx="12">
                  <c:v>1.1599023820766385</c:v>
                </c:pt>
                <c:pt idx="13">
                  <c:v>0.61534468675390475</c:v>
                </c:pt>
                <c:pt idx="14">
                  <c:v>2.9389750453734154</c:v>
                </c:pt>
                <c:pt idx="15">
                  <c:v>4.9894102136912366</c:v>
                </c:pt>
                <c:pt idx="16">
                  <c:v>9.5745757758674657</c:v>
                </c:pt>
                <c:pt idx="17">
                  <c:v>8.7502368044535253</c:v>
                </c:pt>
                <c:pt idx="18">
                  <c:v>7.4123377903950294</c:v>
                </c:pt>
                <c:pt idx="19">
                  <c:v>6.0474774185375502</c:v>
                </c:pt>
                <c:pt idx="20">
                  <c:v>4.8172536304261548</c:v>
                </c:pt>
                <c:pt idx="21">
                  <c:v>2.8778297254264507</c:v>
                </c:pt>
                <c:pt idx="22">
                  <c:v>8.0823580914866753</c:v>
                </c:pt>
                <c:pt idx="23">
                  <c:v>0.81482984451768381</c:v>
                </c:pt>
                <c:pt idx="24">
                  <c:v>-7.1609946159155724</c:v>
                </c:pt>
                <c:pt idx="25">
                  <c:v>-0.92092495371226546</c:v>
                </c:pt>
                <c:pt idx="26">
                  <c:v>3.3294811933006541</c:v>
                </c:pt>
                <c:pt idx="27">
                  <c:v>9.0900953353438396</c:v>
                </c:pt>
                <c:pt idx="28">
                  <c:v>15.419320537622095</c:v>
                </c:pt>
                <c:pt idx="29">
                  <c:v>6.1080555278320903</c:v>
                </c:pt>
                <c:pt idx="30">
                  <c:v>-3.9154102909886523</c:v>
                </c:pt>
                <c:pt idx="31">
                  <c:v>-13.90173506584822</c:v>
                </c:pt>
                <c:pt idx="32">
                  <c:v>-8.5818167479654086</c:v>
                </c:pt>
                <c:pt idx="33">
                  <c:v>9.2118819382545745</c:v>
                </c:pt>
                <c:pt idx="34">
                  <c:v>2.1793522038508151</c:v>
                </c:pt>
                <c:pt idx="35">
                  <c:v>7.6971730201225164</c:v>
                </c:pt>
                <c:pt idx="36">
                  <c:v>-0.12226628091448477</c:v>
                </c:pt>
                <c:pt idx="37">
                  <c:v>5.5130481623799854</c:v>
                </c:pt>
                <c:pt idx="38">
                  <c:v>2.2168206182899608</c:v>
                </c:pt>
                <c:pt idx="39">
                  <c:v>3.8873662595744873</c:v>
                </c:pt>
                <c:pt idx="40">
                  <c:v>9.1384506671293053</c:v>
                </c:pt>
                <c:pt idx="41">
                  <c:v>4.9514248397544813</c:v>
                </c:pt>
                <c:pt idx="42">
                  <c:v>2.2012337261524406</c:v>
                </c:pt>
              </c:numCache>
            </c:numRef>
          </c:val>
          <c:extLst>
            <c:ext xmlns:c16="http://schemas.microsoft.com/office/drawing/2014/chart" uri="{C3380CC4-5D6E-409C-BE32-E72D297353CC}">
              <c16:uniqueId val="{00000008-1A51-40DF-9972-0891B1C6A972}"/>
            </c:ext>
          </c:extLst>
        </c:ser>
        <c:dLbls>
          <c:showLegendKey val="0"/>
          <c:showVal val="0"/>
          <c:showCatName val="0"/>
          <c:showSerName val="0"/>
          <c:showPercent val="0"/>
          <c:showBubbleSize val="0"/>
        </c:dLbls>
        <c:gapWidth val="70"/>
        <c:axId val="89945600"/>
        <c:axId val="89947520"/>
      </c:barChart>
      <c:lineChart>
        <c:grouping val="standard"/>
        <c:varyColors val="0"/>
        <c:ser>
          <c:idx val="1"/>
          <c:order val="1"/>
          <c:tx>
            <c:strRef>
              <c:f>Sheet1!$C$1</c:f>
              <c:strCache>
                <c:ptCount val="1"/>
              </c:strCache>
            </c:strRef>
          </c:tx>
          <c:spPr>
            <a:ln w="38100">
              <a:solidFill>
                <a:schemeClr val="tx1"/>
              </a:solidFill>
              <a:prstDash val="solid"/>
            </a:ln>
          </c:spPr>
          <c:marker>
            <c:symbol val="none"/>
          </c:marker>
          <c:cat>
            <c:strRef>
              <c:f>Sheet1!$A$3:$A$46</c:f>
              <c:strCache>
                <c:ptCount val="44"/>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2019f</c:v>
                </c:pt>
                <c:pt idx="43">
                  <c:v>2020f</c:v>
                </c:pt>
              </c:strCache>
            </c:strRef>
          </c:cat>
          <c:val>
            <c:numRef>
              <c:f>Sheet1!$C$4:$C$46</c:f>
              <c:numCache>
                <c:formatCode>0.0</c:formatCode>
                <c:ptCount val="43"/>
                <c:pt idx="0">
                  <c:v>3.852678100998741</c:v>
                </c:pt>
                <c:pt idx="1">
                  <c:v>3.852678100998741</c:v>
                </c:pt>
                <c:pt idx="2">
                  <c:v>3.852678100998741</c:v>
                </c:pt>
                <c:pt idx="3">
                  <c:v>3.852678100998741</c:v>
                </c:pt>
                <c:pt idx="4">
                  <c:v>3.852678100998741</c:v>
                </c:pt>
                <c:pt idx="5">
                  <c:v>3.852678100998741</c:v>
                </c:pt>
                <c:pt idx="6">
                  <c:v>3.852678100998741</c:v>
                </c:pt>
                <c:pt idx="7">
                  <c:v>3.852678100998741</c:v>
                </c:pt>
                <c:pt idx="8">
                  <c:v>3.852678100998741</c:v>
                </c:pt>
                <c:pt idx="9">
                  <c:v>3.852678100998741</c:v>
                </c:pt>
                <c:pt idx="10">
                  <c:v>3.852678100998741</c:v>
                </c:pt>
                <c:pt idx="11">
                  <c:v>3.852678100998741</c:v>
                </c:pt>
                <c:pt idx="12">
                  <c:v>3.852678100998741</c:v>
                </c:pt>
                <c:pt idx="13">
                  <c:v>3.852678100998741</c:v>
                </c:pt>
                <c:pt idx="14">
                  <c:v>3.852678100998741</c:v>
                </c:pt>
                <c:pt idx="15">
                  <c:v>3.852678100998741</c:v>
                </c:pt>
                <c:pt idx="16">
                  <c:v>3.852678100998741</c:v>
                </c:pt>
                <c:pt idx="17">
                  <c:v>3.852678100998741</c:v>
                </c:pt>
                <c:pt idx="18">
                  <c:v>3.852678100998741</c:v>
                </c:pt>
                <c:pt idx="19">
                  <c:v>3.852678100998741</c:v>
                </c:pt>
                <c:pt idx="20">
                  <c:v>3.852678100998741</c:v>
                </c:pt>
                <c:pt idx="21">
                  <c:v>3.852678100998741</c:v>
                </c:pt>
                <c:pt idx="22">
                  <c:v>3.852678100998741</c:v>
                </c:pt>
                <c:pt idx="23">
                  <c:v>3.852678100998741</c:v>
                </c:pt>
                <c:pt idx="24">
                  <c:v>3.852678100998741</c:v>
                </c:pt>
                <c:pt idx="25">
                  <c:v>3.852678100998741</c:v>
                </c:pt>
                <c:pt idx="26">
                  <c:v>3.852678100998741</c:v>
                </c:pt>
                <c:pt idx="27">
                  <c:v>3.852678100998741</c:v>
                </c:pt>
                <c:pt idx="28">
                  <c:v>3.852678100998741</c:v>
                </c:pt>
                <c:pt idx="29">
                  <c:v>3.852678100998741</c:v>
                </c:pt>
                <c:pt idx="30">
                  <c:v>3.852678100998741</c:v>
                </c:pt>
                <c:pt idx="31">
                  <c:v>3.852678100998741</c:v>
                </c:pt>
                <c:pt idx="32">
                  <c:v>3.852678100998741</c:v>
                </c:pt>
                <c:pt idx="33">
                  <c:v>3.852678100998741</c:v>
                </c:pt>
                <c:pt idx="34">
                  <c:v>3.852678100998741</c:v>
                </c:pt>
                <c:pt idx="35">
                  <c:v>3.852678100998741</c:v>
                </c:pt>
                <c:pt idx="36">
                  <c:v>3.852678100998741</c:v>
                </c:pt>
                <c:pt idx="37">
                  <c:v>3.852678100998741</c:v>
                </c:pt>
                <c:pt idx="38">
                  <c:v>3.852678100998741</c:v>
                </c:pt>
                <c:pt idx="39">
                  <c:v>3.852678100998741</c:v>
                </c:pt>
                <c:pt idx="40">
                  <c:v>3.852678100998741</c:v>
                </c:pt>
                <c:pt idx="41">
                  <c:v>3.852678100998741</c:v>
                </c:pt>
                <c:pt idx="42">
                  <c:v>3.852678100998741</c:v>
                </c:pt>
              </c:numCache>
            </c:numRef>
          </c:val>
          <c:smooth val="0"/>
          <c:extLst>
            <c:ext xmlns:c16="http://schemas.microsoft.com/office/drawing/2014/chart" uri="{C3380CC4-5D6E-409C-BE32-E72D297353CC}">
              <c16:uniqueId val="{00000009-1A51-40DF-9972-0891B1C6A972}"/>
            </c:ext>
          </c:extLst>
        </c:ser>
        <c:dLbls>
          <c:showLegendKey val="0"/>
          <c:showVal val="0"/>
          <c:showCatName val="0"/>
          <c:showSerName val="0"/>
          <c:showPercent val="0"/>
          <c:showBubbleSize val="0"/>
        </c:dLbls>
        <c:marker val="1"/>
        <c:smooth val="0"/>
        <c:axId val="89945600"/>
        <c:axId val="89947520"/>
      </c:lineChart>
      <c:dateAx>
        <c:axId val="89945600"/>
        <c:scaling>
          <c:orientation val="minMax"/>
        </c:scaling>
        <c:delete val="0"/>
        <c:axPos val="b"/>
        <c:title>
          <c:tx>
            <c:rich>
              <a:bodyPr/>
              <a:lstStyle/>
              <a:p>
                <a:pPr>
                  <a:defRPr/>
                </a:pPr>
                <a:r>
                  <a:rPr lang="en-US" dirty="0"/>
                  <a:t>Fiscal Year</a:t>
                </a:r>
              </a:p>
            </c:rich>
          </c:tx>
          <c:layout>
            <c:manualLayout>
              <c:xMode val="edge"/>
              <c:yMode val="edge"/>
              <c:x val="0.46704833770778653"/>
              <c:y val="0.94158264071157771"/>
            </c:manualLayout>
          </c:layout>
          <c:overlay val="0"/>
          <c:spPr>
            <a:noFill/>
            <a:ln w="25367">
              <a:noFill/>
            </a:ln>
          </c:spPr>
        </c:title>
        <c:numFmt formatCode="General" sourceLinked="1"/>
        <c:majorTickMark val="out"/>
        <c:minorTickMark val="none"/>
        <c:tickLblPos val="low"/>
        <c:spPr>
          <a:ln w="3171">
            <a:solidFill>
              <a:schemeClr val="tx1"/>
            </a:solidFill>
            <a:prstDash val="solid"/>
          </a:ln>
        </c:spPr>
        <c:txPr>
          <a:bodyPr rot="-5400000" vert="horz"/>
          <a:lstStyle/>
          <a:p>
            <a:pPr>
              <a:defRPr/>
            </a:pPr>
            <a:endParaRPr lang="en-US"/>
          </a:p>
        </c:txPr>
        <c:crossAx val="89947520"/>
        <c:crosses val="autoZero"/>
        <c:auto val="0"/>
        <c:lblOffset val="100"/>
        <c:baseTimeUnit val="days"/>
        <c:majorUnit val="1"/>
        <c:minorUnit val="1"/>
      </c:dateAx>
      <c:valAx>
        <c:axId val="89947520"/>
        <c:scaling>
          <c:orientation val="minMax"/>
          <c:max val="25"/>
        </c:scaling>
        <c:delete val="0"/>
        <c:axPos val="l"/>
        <c:title>
          <c:tx>
            <c:rich>
              <a:bodyPr/>
              <a:lstStyle/>
              <a:p>
                <a:pPr>
                  <a:defRPr/>
                </a:pPr>
                <a:r>
                  <a:rPr lang="en-US" dirty="0"/>
                  <a:t>Percent Change</a:t>
                </a:r>
              </a:p>
            </c:rich>
          </c:tx>
          <c:layout>
            <c:manualLayout>
              <c:xMode val="edge"/>
              <c:yMode val="edge"/>
              <c:x val="1.4619883040935672E-3"/>
              <c:y val="0.29660963562300419"/>
            </c:manualLayout>
          </c:layout>
          <c:overlay val="0"/>
          <c:spPr>
            <a:noFill/>
            <a:ln w="25367">
              <a:noFill/>
            </a:ln>
          </c:spPr>
        </c:title>
        <c:numFmt formatCode="0" sourceLinked="0"/>
        <c:majorTickMark val="out"/>
        <c:minorTickMark val="none"/>
        <c:tickLblPos val="nextTo"/>
        <c:spPr>
          <a:ln w="3171">
            <a:solidFill>
              <a:schemeClr val="tx1"/>
            </a:solidFill>
            <a:prstDash val="solid"/>
          </a:ln>
        </c:spPr>
        <c:txPr>
          <a:bodyPr rot="0" vert="horz"/>
          <a:lstStyle/>
          <a:p>
            <a:pPr>
              <a:defRPr/>
            </a:pPr>
            <a:endParaRPr lang="en-US"/>
          </a:p>
        </c:txPr>
        <c:crossAx val="89945600"/>
        <c:crosses val="autoZero"/>
        <c:crossBetween val="between"/>
      </c:valAx>
    </c:plotArea>
    <c:plotVisOnly val="1"/>
    <c:dispBlanksAs val="gap"/>
    <c:showDLblsOverMax val="0"/>
  </c:chart>
  <c:spPr>
    <a:noFill/>
    <a:ln w="12700">
      <a:noFill/>
    </a:ln>
  </c:spPr>
  <c:txPr>
    <a:bodyPr/>
    <a:lstStyle/>
    <a:p>
      <a:pPr>
        <a:defRPr sz="1400" b="0" i="0" u="none" strike="noStrike" baseline="0">
          <a:solidFill>
            <a:schemeClr val="tx1"/>
          </a:solidFill>
          <a:latin typeface="Calibri" panose="020F0502020204030204" pitchFamily="34" charset="0"/>
          <a:ea typeface="Arial"/>
          <a:cs typeface="Calibri" panose="020F0502020204030204" pitchFamily="34" charset="0"/>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911209526597711E-2"/>
          <c:y val="2.4742268041237109E-2"/>
          <c:w val="0.88906494849791651"/>
          <c:h val="0.72507337750714884"/>
        </c:manualLayout>
      </c:layout>
      <c:barChart>
        <c:barDir val="col"/>
        <c:grouping val="clustered"/>
        <c:varyColors val="0"/>
        <c:ser>
          <c:idx val="1"/>
          <c:order val="0"/>
          <c:tx>
            <c:strRef>
              <c:f>Sheet1!$B$2</c:f>
              <c:strCache>
                <c:ptCount val="1"/>
                <c:pt idx="0">
                  <c:v>Inflation-Adjusted</c:v>
                </c:pt>
              </c:strCache>
            </c:strRef>
          </c:tx>
          <c:spPr>
            <a:solidFill>
              <a:srgbClr val="808080"/>
            </a:solidFill>
            <a:ln w="12695">
              <a:noFill/>
              <a:prstDash val="solid"/>
            </a:ln>
          </c:spPr>
          <c:invertIfNegative val="0"/>
          <c:cat>
            <c:numRef>
              <c:f>Sheet1!$A$6:$A$46</c:f>
              <c:numCache>
                <c:formatCode>General</c:formatCode>
                <c:ptCount val="41"/>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numCache>
            </c:numRef>
          </c:cat>
          <c:val>
            <c:numRef>
              <c:f>Sheet1!$B$6:$B$46</c:f>
              <c:numCache>
                <c:formatCode>_(* #,##0.0_);_(* \(#,##0.0\);_(* "-"??_);_(@_)</c:formatCode>
                <c:ptCount val="41"/>
                <c:pt idx="0">
                  <c:v>51.829300241780196</c:v>
                </c:pt>
                <c:pt idx="1">
                  <c:v>11.33085011059344</c:v>
                </c:pt>
                <c:pt idx="2">
                  <c:v>17.580841928923338</c:v>
                </c:pt>
                <c:pt idx="3">
                  <c:v>56.995511941947917</c:v>
                </c:pt>
                <c:pt idx="4">
                  <c:v>12.44881813951543</c:v>
                </c:pt>
                <c:pt idx="5">
                  <c:v>-194.83280927585915</c:v>
                </c:pt>
                <c:pt idx="6">
                  <c:v>203.53137717889027</c:v>
                </c:pt>
                <c:pt idx="7">
                  <c:v>127.78928791273145</c:v>
                </c:pt>
                <c:pt idx="8">
                  <c:v>-76.378729622915159</c:v>
                </c:pt>
                <c:pt idx="9">
                  <c:v>86.087377112336526</c:v>
                </c:pt>
                <c:pt idx="10">
                  <c:v>179.3229041907901</c:v>
                </c:pt>
                <c:pt idx="11">
                  <c:v>151.1708891266928</c:v>
                </c:pt>
                <c:pt idx="12">
                  <c:v>105.12552032487798</c:v>
                </c:pt>
                <c:pt idx="13">
                  <c:v>25.593111716453038</c:v>
                </c:pt>
                <c:pt idx="14">
                  <c:v>18.754079810109953</c:v>
                </c:pt>
                <c:pt idx="15">
                  <c:v>26.183035432695128</c:v>
                </c:pt>
                <c:pt idx="16">
                  <c:v>69.602250208150892</c:v>
                </c:pt>
                <c:pt idx="17">
                  <c:v>97.988693117286545</c:v>
                </c:pt>
                <c:pt idx="18">
                  <c:v>-8.1994515570399713</c:v>
                </c:pt>
                <c:pt idx="19">
                  <c:v>48.006198701061265</c:v>
                </c:pt>
                <c:pt idx="20">
                  <c:v>80.639315164169815</c:v>
                </c:pt>
                <c:pt idx="21">
                  <c:v>6.5878195667725361</c:v>
                </c:pt>
                <c:pt idx="22">
                  <c:v>163.60860138461936</c:v>
                </c:pt>
                <c:pt idx="23">
                  <c:v>-77.18505526070922</c:v>
                </c:pt>
                <c:pt idx="24">
                  <c:v>-3.2008617188069373</c:v>
                </c:pt>
                <c:pt idx="25">
                  <c:v>-10.420375030210398</c:v>
                </c:pt>
                <c:pt idx="26">
                  <c:v>55.000852063586613</c:v>
                </c:pt>
                <c:pt idx="27">
                  <c:v>193.03933242483183</c:v>
                </c:pt>
                <c:pt idx="28">
                  <c:v>451.92843247320195</c:v>
                </c:pt>
                <c:pt idx="29">
                  <c:v>288.56122634989936</c:v>
                </c:pt>
                <c:pt idx="30">
                  <c:v>-89.109839799301014</c:v>
                </c:pt>
                <c:pt idx="31">
                  <c:v>35.057917926915074</c:v>
                </c:pt>
                <c:pt idx="32">
                  <c:v>-28.550456833931843</c:v>
                </c:pt>
                <c:pt idx="33">
                  <c:v>103.41662537138265</c:v>
                </c:pt>
                <c:pt idx="34">
                  <c:v>88.36207568496728</c:v>
                </c:pt>
                <c:pt idx="35">
                  <c:v>240.41719555326469</c:v>
                </c:pt>
                <c:pt idx="36">
                  <c:v>160.881</c:v>
                </c:pt>
                <c:pt idx="37">
                  <c:v>106.50462245291358</c:v>
                </c:pt>
                <c:pt idx="38">
                  <c:v>0.66766566196938915</c:v>
                </c:pt>
                <c:pt idx="39">
                  <c:v>51.481946118097852</c:v>
                </c:pt>
                <c:pt idx="40">
                  <c:v>240.3</c:v>
                </c:pt>
              </c:numCache>
            </c:numRef>
          </c:val>
          <c:extLst>
            <c:ext xmlns:c16="http://schemas.microsoft.com/office/drawing/2014/chart" uri="{C3380CC4-5D6E-409C-BE32-E72D297353CC}">
              <c16:uniqueId val="{00000000-4A46-4913-A9E0-F98C7D10ADDC}"/>
            </c:ext>
          </c:extLst>
        </c:ser>
        <c:dLbls>
          <c:showLegendKey val="0"/>
          <c:showVal val="0"/>
          <c:showCatName val="0"/>
          <c:showSerName val="0"/>
          <c:showPercent val="0"/>
          <c:showBubbleSize val="0"/>
        </c:dLbls>
        <c:gapWidth val="90"/>
        <c:axId val="95086848"/>
        <c:axId val="103417344"/>
      </c:barChart>
      <c:lineChart>
        <c:grouping val="standard"/>
        <c:varyColors val="0"/>
        <c:ser>
          <c:idx val="0"/>
          <c:order val="1"/>
          <c:tx>
            <c:strRef>
              <c:f>Sheet1!$C$2</c:f>
              <c:strCache>
                <c:ptCount val="1"/>
                <c:pt idx="0">
                  <c:v>Actual (Nominal)</c:v>
                </c:pt>
              </c:strCache>
            </c:strRef>
          </c:tx>
          <c:spPr>
            <a:ln w="38086">
              <a:solidFill>
                <a:srgbClr val="C00000"/>
              </a:solidFill>
              <a:prstDash val="solid"/>
            </a:ln>
          </c:spPr>
          <c:marker>
            <c:symbol val="circle"/>
            <c:size val="4"/>
            <c:spPr>
              <a:solidFill>
                <a:srgbClr val="C00000"/>
              </a:solidFill>
              <a:ln>
                <a:solidFill>
                  <a:srgbClr val="C00000"/>
                </a:solidFill>
                <a:prstDash val="solid"/>
              </a:ln>
            </c:spPr>
          </c:marker>
          <c:cat>
            <c:numRef>
              <c:f>Sheet1!$A$6:$A$46</c:f>
              <c:numCache>
                <c:formatCode>General</c:formatCode>
                <c:ptCount val="41"/>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numCache>
            </c:numRef>
          </c:cat>
          <c:val>
            <c:numRef>
              <c:f>Sheet1!$C$6:$C$46</c:f>
              <c:numCache>
                <c:formatCode>_(* #,##0.0_);_(* \(#,##0.0\);_(* "-"??_);_(@_)</c:formatCode>
                <c:ptCount val="41"/>
                <c:pt idx="0">
                  <c:v>17.425999999999998</c:v>
                </c:pt>
                <c:pt idx="1">
                  <c:v>4.1020000000000003</c:v>
                </c:pt>
                <c:pt idx="2">
                  <c:v>6.9219999999999997</c:v>
                </c:pt>
                <c:pt idx="3">
                  <c:v>24.603000000000002</c:v>
                </c:pt>
                <c:pt idx="4">
                  <c:v>5.7949999999999999</c:v>
                </c:pt>
                <c:pt idx="5">
                  <c:v>-95.168000000000006</c:v>
                </c:pt>
                <c:pt idx="6">
                  <c:v>102.989</c:v>
                </c:pt>
                <c:pt idx="7">
                  <c:v>66.917000000000002</c:v>
                </c:pt>
                <c:pt idx="8">
                  <c:v>-41.015999999999998</c:v>
                </c:pt>
                <c:pt idx="9">
                  <c:v>47.152999999999999</c:v>
                </c:pt>
                <c:pt idx="10">
                  <c:v>101.166</c:v>
                </c:pt>
                <c:pt idx="11">
                  <c:v>88.706000000000003</c:v>
                </c:pt>
                <c:pt idx="12">
                  <c:v>63.95</c:v>
                </c:pt>
                <c:pt idx="13">
                  <c:v>16.143999999999998</c:v>
                </c:pt>
                <c:pt idx="14">
                  <c:v>12.163</c:v>
                </c:pt>
                <c:pt idx="15">
                  <c:v>17.361000000000001</c:v>
                </c:pt>
                <c:pt idx="16">
                  <c:v>47.203000000000003</c:v>
                </c:pt>
                <c:pt idx="17">
                  <c:v>67.867000000000004</c:v>
                </c:pt>
                <c:pt idx="18">
                  <c:v>-5.7913370000000004</c:v>
                </c:pt>
                <c:pt idx="19">
                  <c:v>34.503976999999999</c:v>
                </c:pt>
                <c:pt idx="20">
                  <c:v>58.770850000000003</c:v>
                </c:pt>
                <c:pt idx="21">
                  <c:v>4.8614850000000001</c:v>
                </c:pt>
                <c:pt idx="22">
                  <c:v>122.883352</c:v>
                </c:pt>
                <c:pt idx="23">
                  <c:v>-59.347932</c:v>
                </c:pt>
                <c:pt idx="24">
                  <c:v>-2.505617</c:v>
                </c:pt>
                <c:pt idx="25">
                  <c:v>-8.2968320000000002</c:v>
                </c:pt>
                <c:pt idx="26">
                  <c:v>44.742533000000002</c:v>
                </c:pt>
                <c:pt idx="27">
                  <c:v>161.69497200000001</c:v>
                </c:pt>
                <c:pt idx="28">
                  <c:v>390.73035199999998</c:v>
                </c:pt>
                <c:pt idx="29">
                  <c:v>256.56074999999998</c:v>
                </c:pt>
                <c:pt idx="30">
                  <c:v>-80.983510999999993</c:v>
                </c:pt>
                <c:pt idx="31">
                  <c:v>32.380465000000001</c:v>
                </c:pt>
                <c:pt idx="32">
                  <c:v>-26.519323180003642</c:v>
                </c:pt>
                <c:pt idx="33">
                  <c:v>97.708271499959949</c:v>
                </c:pt>
                <c:pt idx="34">
                  <c:v>85.226479999999995</c:v>
                </c:pt>
                <c:pt idx="35">
                  <c:v>236.124</c:v>
                </c:pt>
                <c:pt idx="36">
                  <c:v>160.881</c:v>
                </c:pt>
                <c:pt idx="37">
                  <c:v>108.13225199999999</c:v>
                </c:pt>
                <c:pt idx="38">
                  <c:v>0.68428299999999997</c:v>
                </c:pt>
                <c:pt idx="39">
                  <c:v>53.596761999999998</c:v>
                </c:pt>
                <c:pt idx="40">
                  <c:v>255.4</c:v>
                </c:pt>
              </c:numCache>
            </c:numRef>
          </c:val>
          <c:smooth val="0"/>
          <c:extLst>
            <c:ext xmlns:c16="http://schemas.microsoft.com/office/drawing/2014/chart" uri="{C3380CC4-5D6E-409C-BE32-E72D297353CC}">
              <c16:uniqueId val="{00000001-4A46-4913-A9E0-F98C7D10ADDC}"/>
            </c:ext>
          </c:extLst>
        </c:ser>
        <c:dLbls>
          <c:showLegendKey val="0"/>
          <c:showVal val="0"/>
          <c:showCatName val="0"/>
          <c:showSerName val="0"/>
          <c:showPercent val="0"/>
          <c:showBubbleSize val="0"/>
        </c:dLbls>
        <c:marker val="1"/>
        <c:smooth val="0"/>
        <c:axId val="95086848"/>
        <c:axId val="103417344"/>
      </c:lineChart>
      <c:catAx>
        <c:axId val="95086848"/>
        <c:scaling>
          <c:orientation val="minMax"/>
        </c:scaling>
        <c:delete val="0"/>
        <c:axPos val="b"/>
        <c:title>
          <c:tx>
            <c:rich>
              <a:bodyPr/>
              <a:lstStyle/>
              <a:p>
                <a:pPr>
                  <a:defRPr/>
                </a:pPr>
                <a:r>
                  <a:rPr lang="en-US" dirty="0"/>
                  <a:t>Fiscal Year</a:t>
                </a:r>
              </a:p>
            </c:rich>
          </c:tx>
          <c:layout>
            <c:manualLayout>
              <c:xMode val="edge"/>
              <c:yMode val="edge"/>
              <c:x val="0.49364801986526902"/>
              <c:y val="0.84834227164219267"/>
            </c:manualLayout>
          </c:layout>
          <c:overlay val="0"/>
          <c:spPr>
            <a:noFill/>
            <a:ln w="25391">
              <a:noFill/>
            </a:ln>
          </c:spPr>
        </c:title>
        <c:numFmt formatCode="General" sourceLinked="1"/>
        <c:majorTickMark val="out"/>
        <c:minorTickMark val="none"/>
        <c:tickLblPos val="low"/>
        <c:spPr>
          <a:ln w="3174">
            <a:solidFill>
              <a:schemeClr val="tx1"/>
            </a:solidFill>
            <a:prstDash val="solid"/>
          </a:ln>
        </c:spPr>
        <c:txPr>
          <a:bodyPr rot="-5400000" vert="horz"/>
          <a:lstStyle/>
          <a:p>
            <a:pPr>
              <a:defRPr/>
            </a:pPr>
            <a:endParaRPr lang="en-US"/>
          </a:p>
        </c:txPr>
        <c:crossAx val="103417344"/>
        <c:crosses val="autoZero"/>
        <c:auto val="0"/>
        <c:lblAlgn val="ctr"/>
        <c:lblOffset val="100"/>
        <c:tickLblSkip val="1"/>
        <c:tickMarkSkip val="1"/>
        <c:noMultiLvlLbl val="0"/>
      </c:catAx>
      <c:valAx>
        <c:axId val="103417344"/>
        <c:scaling>
          <c:orientation val="minMax"/>
          <c:max val="500"/>
          <c:min val="-200"/>
        </c:scaling>
        <c:delete val="0"/>
        <c:axPos val="l"/>
        <c:title>
          <c:tx>
            <c:rich>
              <a:bodyPr/>
              <a:lstStyle/>
              <a:p>
                <a:pPr>
                  <a:defRPr/>
                </a:pPr>
                <a:r>
                  <a:rPr lang="en-US"/>
                  <a:t>Millions of Dollars</a:t>
                </a:r>
              </a:p>
            </c:rich>
          </c:tx>
          <c:layout>
            <c:manualLayout>
              <c:xMode val="edge"/>
              <c:yMode val="edge"/>
              <c:x val="1.5203344735841885E-3"/>
              <c:y val="0.23035077247997063"/>
            </c:manualLayout>
          </c:layout>
          <c:overlay val="0"/>
          <c:spPr>
            <a:noFill/>
            <a:ln w="25391">
              <a:noFill/>
            </a:ln>
          </c:spPr>
        </c:title>
        <c:numFmt formatCode="\$#,##0" sourceLinked="0"/>
        <c:majorTickMark val="out"/>
        <c:minorTickMark val="none"/>
        <c:tickLblPos val="nextTo"/>
        <c:spPr>
          <a:ln w="3174">
            <a:solidFill>
              <a:schemeClr val="tx1"/>
            </a:solidFill>
            <a:prstDash val="solid"/>
          </a:ln>
        </c:spPr>
        <c:txPr>
          <a:bodyPr rot="0" vert="horz"/>
          <a:lstStyle/>
          <a:p>
            <a:pPr>
              <a:defRPr/>
            </a:pPr>
            <a:endParaRPr lang="en-US"/>
          </a:p>
        </c:txPr>
        <c:crossAx val="95086848"/>
        <c:crosses val="autoZero"/>
        <c:crossBetween val="between"/>
        <c:majorUnit val="100"/>
      </c:valAx>
      <c:spPr>
        <a:noFill/>
        <a:ln w="3174">
          <a:noFill/>
          <a:prstDash val="solid"/>
        </a:ln>
      </c:spPr>
    </c:plotArea>
    <c:legend>
      <c:legendPos val="b"/>
      <c:layout>
        <c:manualLayout>
          <c:xMode val="edge"/>
          <c:yMode val="edge"/>
          <c:x val="0.29789242102935487"/>
          <c:y val="0.91638338285069643"/>
          <c:w val="0.4386160167835349"/>
          <c:h val="4.9484536082474224E-2"/>
        </c:manualLayout>
      </c:layout>
      <c:overlay val="0"/>
      <c:spPr>
        <a:solidFill>
          <a:schemeClr val="bg1"/>
        </a:solidFill>
        <a:ln w="3174">
          <a:noFill/>
          <a:prstDash val="solid"/>
        </a:ln>
      </c:spPr>
    </c:legend>
    <c:plotVisOnly val="1"/>
    <c:dispBlanksAs val="gap"/>
    <c:showDLblsOverMax val="0"/>
  </c:chart>
  <c:spPr>
    <a:noFill/>
    <a:ln w="12700">
      <a:noFill/>
    </a:ln>
  </c:spPr>
  <c:txPr>
    <a:bodyPr/>
    <a:lstStyle/>
    <a:p>
      <a:pPr>
        <a:defRPr sz="1400" b="0" i="0" u="none" strike="noStrike" baseline="0">
          <a:solidFill>
            <a:schemeClr val="tx1"/>
          </a:solidFill>
          <a:latin typeface="Calibri" panose="020F0502020204030204" pitchFamily="34" charset="0"/>
          <a:ea typeface="Arial"/>
          <a:cs typeface="Calibri" panose="020F0502020204030204" pitchFamily="34" charset="0"/>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941713076927583E-2"/>
          <c:y val="2.2000057403933446E-2"/>
          <c:w val="0.91303687977505255"/>
          <c:h val="0.70090765926986398"/>
        </c:manualLayout>
      </c:layout>
      <c:barChart>
        <c:barDir val="col"/>
        <c:grouping val="clustered"/>
        <c:varyColors val="0"/>
        <c:ser>
          <c:idx val="1"/>
          <c:order val="1"/>
          <c:tx>
            <c:strRef>
              <c:f>Sheet1!$B$1</c:f>
              <c:strCache>
                <c:ptCount val="1"/>
                <c:pt idx="0">
                  <c:v>Other Revenues</c:v>
                </c:pt>
              </c:strCache>
            </c:strRef>
          </c:tx>
          <c:spPr>
            <a:solidFill>
              <a:srgbClr val="808080"/>
            </a:solidFill>
            <a:ln w="12681">
              <a:noFill/>
              <a:prstDash val="solid"/>
            </a:ln>
          </c:spPr>
          <c:invertIfNegative val="0"/>
          <c:cat>
            <c:strRef>
              <c:f>Sheet1!$A$3:$A$39</c:f>
              <c:strCache>
                <c:ptCount val="37"/>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2016</c:v>
                </c:pt>
                <c:pt idx="33">
                  <c:v>2017</c:v>
                </c:pt>
                <c:pt idx="34">
                  <c:v>2018</c:v>
                </c:pt>
                <c:pt idx="35">
                  <c:v>2019f</c:v>
                </c:pt>
                <c:pt idx="36">
                  <c:v>2020f</c:v>
                </c:pt>
              </c:strCache>
            </c:strRef>
          </c:cat>
          <c:val>
            <c:numRef>
              <c:f>Sheet1!$B$3:$B$39</c:f>
              <c:numCache>
                <c:formatCode>_(* #,##0.0_);_(* \(#,##0.0\);_(* "-"??_);_(@_)</c:formatCode>
                <c:ptCount val="37"/>
                <c:pt idx="0">
                  <c:v>26.434734834231264</c:v>
                </c:pt>
                <c:pt idx="1">
                  <c:v>28.276534065945384</c:v>
                </c:pt>
                <c:pt idx="2">
                  <c:v>28.619754343819814</c:v>
                </c:pt>
                <c:pt idx="3">
                  <c:v>25.05018626892705</c:v>
                </c:pt>
                <c:pt idx="4">
                  <c:v>25.995607197326585</c:v>
                </c:pt>
                <c:pt idx="5">
                  <c:v>26.350955067797777</c:v>
                </c:pt>
                <c:pt idx="6">
                  <c:v>26.034958999638775</c:v>
                </c:pt>
                <c:pt idx="7">
                  <c:v>24.375938866803331</c:v>
                </c:pt>
                <c:pt idx="8">
                  <c:v>22.084057909770394</c:v>
                </c:pt>
                <c:pt idx="9">
                  <c:v>20.878696693079924</c:v>
                </c:pt>
                <c:pt idx="10">
                  <c:v>21.596425162446735</c:v>
                </c:pt>
                <c:pt idx="11">
                  <c:v>22.371138672027215</c:v>
                </c:pt>
                <c:pt idx="12">
                  <c:v>21.21314602036766</c:v>
                </c:pt>
                <c:pt idx="13">
                  <c:v>20.917198592715295</c:v>
                </c:pt>
                <c:pt idx="14">
                  <c:v>22.787154917489332</c:v>
                </c:pt>
                <c:pt idx="15">
                  <c:v>21.549886620221955</c:v>
                </c:pt>
                <c:pt idx="16">
                  <c:v>22.165995145429513</c:v>
                </c:pt>
                <c:pt idx="17">
                  <c:v>21.364767181256013</c:v>
                </c:pt>
                <c:pt idx="18">
                  <c:v>19.859737686442131</c:v>
                </c:pt>
                <c:pt idx="19">
                  <c:v>21.23317276985469</c:v>
                </c:pt>
                <c:pt idx="20">
                  <c:v>20.657650681162394</c:v>
                </c:pt>
                <c:pt idx="21">
                  <c:v>20.657474510751378</c:v>
                </c:pt>
                <c:pt idx="22">
                  <c:v>22.688677345891506</c:v>
                </c:pt>
                <c:pt idx="23">
                  <c:v>23.175197479326279</c:v>
                </c:pt>
                <c:pt idx="24">
                  <c:v>23.338323497116065</c:v>
                </c:pt>
                <c:pt idx="25">
                  <c:v>22.403198544481661</c:v>
                </c:pt>
                <c:pt idx="26">
                  <c:v>23.836978995114933</c:v>
                </c:pt>
                <c:pt idx="27">
                  <c:v>23.446467230696761</c:v>
                </c:pt>
                <c:pt idx="28">
                  <c:v>23.672572906922881</c:v>
                </c:pt>
                <c:pt idx="29">
                  <c:v>22.544625595078777</c:v>
                </c:pt>
                <c:pt idx="30">
                  <c:v>22.41027373999836</c:v>
                </c:pt>
                <c:pt idx="31">
                  <c:v>22.067533989835276</c:v>
                </c:pt>
                <c:pt idx="32">
                  <c:v>20.796566328677535</c:v>
                </c:pt>
                <c:pt idx="33">
                  <c:v>20.721303330660355</c:v>
                </c:pt>
                <c:pt idx="34">
                  <c:v>21.099459412251349</c:v>
                </c:pt>
                <c:pt idx="35">
                  <c:v>21.045312713218095</c:v>
                </c:pt>
                <c:pt idx="36">
                  <c:v>20.576562021905268</c:v>
                </c:pt>
              </c:numCache>
            </c:numRef>
          </c:val>
          <c:extLst>
            <c:ext xmlns:c16="http://schemas.microsoft.com/office/drawing/2014/chart" uri="{C3380CC4-5D6E-409C-BE32-E72D297353CC}">
              <c16:uniqueId val="{00000000-FDAB-4DDF-A5F6-5EAA2E508927}"/>
            </c:ext>
          </c:extLst>
        </c:ser>
        <c:ser>
          <c:idx val="0"/>
          <c:order val="2"/>
          <c:tx>
            <c:strRef>
              <c:f>Sheet1!$C$1</c:f>
              <c:strCache>
                <c:ptCount val="1"/>
                <c:pt idx="0">
                  <c:v>Sales and Use Taxes</c:v>
                </c:pt>
              </c:strCache>
            </c:strRef>
          </c:tx>
          <c:spPr>
            <a:solidFill>
              <a:schemeClr val="tx1">
                <a:lumMod val="95000"/>
                <a:lumOff val="5000"/>
              </a:schemeClr>
            </a:solidFill>
            <a:ln w="12681">
              <a:noFill/>
              <a:prstDash val="solid"/>
            </a:ln>
          </c:spPr>
          <c:invertIfNegative val="0"/>
          <c:cat>
            <c:strRef>
              <c:f>Sheet1!$A$3:$A$39</c:f>
              <c:strCache>
                <c:ptCount val="37"/>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2016</c:v>
                </c:pt>
                <c:pt idx="33">
                  <c:v>2017</c:v>
                </c:pt>
                <c:pt idx="34">
                  <c:v>2018</c:v>
                </c:pt>
                <c:pt idx="35">
                  <c:v>2019f</c:v>
                </c:pt>
                <c:pt idx="36">
                  <c:v>2020f</c:v>
                </c:pt>
              </c:strCache>
            </c:strRef>
          </c:cat>
          <c:val>
            <c:numRef>
              <c:f>Sheet1!$C$3:$C$39</c:f>
              <c:numCache>
                <c:formatCode>_(* #,##0.0_);_(* \(#,##0.0\);_(* "-"??_);_(@_)</c:formatCode>
                <c:ptCount val="37"/>
                <c:pt idx="0">
                  <c:v>41.872077723117087</c:v>
                </c:pt>
                <c:pt idx="1">
                  <c:v>39.719059075310334</c:v>
                </c:pt>
                <c:pt idx="2">
                  <c:v>38.879470325796333</c:v>
                </c:pt>
                <c:pt idx="3">
                  <c:v>38.369066322715206</c:v>
                </c:pt>
                <c:pt idx="4">
                  <c:v>37.265528714681899</c:v>
                </c:pt>
                <c:pt idx="5">
                  <c:v>37.684185189245021</c:v>
                </c:pt>
                <c:pt idx="6">
                  <c:v>38.298403895196543</c:v>
                </c:pt>
                <c:pt idx="7">
                  <c:v>38.400534064784921</c:v>
                </c:pt>
                <c:pt idx="8">
                  <c:v>39.427162439923016</c:v>
                </c:pt>
                <c:pt idx="9">
                  <c:v>40.475530407067687</c:v>
                </c:pt>
                <c:pt idx="10">
                  <c:v>40.296966603512963</c:v>
                </c:pt>
                <c:pt idx="11">
                  <c:v>39.341274963951676</c:v>
                </c:pt>
                <c:pt idx="12">
                  <c:v>39.850817199724659</c:v>
                </c:pt>
                <c:pt idx="13">
                  <c:v>39.837432996770524</c:v>
                </c:pt>
                <c:pt idx="14">
                  <c:v>36.801850704904872</c:v>
                </c:pt>
                <c:pt idx="15">
                  <c:v>37.17893669007637</c:v>
                </c:pt>
                <c:pt idx="16">
                  <c:v>35.286767326970711</c:v>
                </c:pt>
                <c:pt idx="17">
                  <c:v>35.884954162010764</c:v>
                </c:pt>
                <c:pt idx="18">
                  <c:v>37.913261851072676</c:v>
                </c:pt>
                <c:pt idx="19">
                  <c:v>37.70521039893989</c:v>
                </c:pt>
                <c:pt idx="20">
                  <c:v>37.307222890743489</c:v>
                </c:pt>
                <c:pt idx="21">
                  <c:v>36.417529860527679</c:v>
                </c:pt>
                <c:pt idx="22">
                  <c:v>34.194155109128872</c:v>
                </c:pt>
                <c:pt idx="23">
                  <c:v>32.296851425789285</c:v>
                </c:pt>
                <c:pt idx="24">
                  <c:v>30.737037466326488</c:v>
                </c:pt>
                <c:pt idx="25">
                  <c:v>31.051860984144152</c:v>
                </c:pt>
                <c:pt idx="26">
                  <c:v>30.460112660176524</c:v>
                </c:pt>
                <c:pt idx="27">
                  <c:v>31.437476752996936</c:v>
                </c:pt>
                <c:pt idx="28">
                  <c:v>29.884112652320628</c:v>
                </c:pt>
                <c:pt idx="29">
                  <c:v>28.013456546488236</c:v>
                </c:pt>
                <c:pt idx="30">
                  <c:v>28.274137657398878</c:v>
                </c:pt>
                <c:pt idx="31">
                  <c:v>27.42888497056763</c:v>
                </c:pt>
                <c:pt idx="32">
                  <c:v>27.358600078327967</c:v>
                </c:pt>
                <c:pt idx="33">
                  <c:v>26.929275221019129</c:v>
                </c:pt>
                <c:pt idx="34">
                  <c:v>26.468432469951388</c:v>
                </c:pt>
                <c:pt idx="35">
                  <c:v>26.238706143423151</c:v>
                </c:pt>
                <c:pt idx="36">
                  <c:v>26.27757552989743</c:v>
                </c:pt>
              </c:numCache>
            </c:numRef>
          </c:val>
          <c:extLst>
            <c:ext xmlns:c16="http://schemas.microsoft.com/office/drawing/2014/chart" uri="{C3380CC4-5D6E-409C-BE32-E72D297353CC}">
              <c16:uniqueId val="{00000001-FDAB-4DDF-A5F6-5EAA2E508927}"/>
            </c:ext>
          </c:extLst>
        </c:ser>
        <c:dLbls>
          <c:showLegendKey val="0"/>
          <c:showVal val="0"/>
          <c:showCatName val="0"/>
          <c:showSerName val="0"/>
          <c:showPercent val="0"/>
          <c:showBubbleSize val="0"/>
        </c:dLbls>
        <c:gapWidth val="90"/>
        <c:axId val="103508992"/>
        <c:axId val="103523840"/>
      </c:barChart>
      <c:lineChart>
        <c:grouping val="standard"/>
        <c:varyColors val="0"/>
        <c:ser>
          <c:idx val="2"/>
          <c:order val="0"/>
          <c:tx>
            <c:strRef>
              <c:f>Sheet1!$D$1</c:f>
              <c:strCache>
                <c:ptCount val="1"/>
                <c:pt idx="0">
                  <c:v>Income Tax</c:v>
                </c:pt>
              </c:strCache>
            </c:strRef>
          </c:tx>
          <c:spPr>
            <a:ln w="38100">
              <a:solidFill>
                <a:srgbClr val="C00000"/>
              </a:solidFill>
              <a:prstDash val="solid"/>
            </a:ln>
          </c:spPr>
          <c:marker>
            <c:symbol val="circle"/>
            <c:size val="5"/>
            <c:spPr>
              <a:solidFill>
                <a:srgbClr val="C00000"/>
              </a:solidFill>
              <a:ln w="15875">
                <a:noFill/>
                <a:prstDash val="solid"/>
              </a:ln>
            </c:spPr>
          </c:marker>
          <c:cat>
            <c:strRef>
              <c:f>Sheet1!$A$3:$A$39</c:f>
              <c:strCache>
                <c:ptCount val="37"/>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2016</c:v>
                </c:pt>
                <c:pt idx="33">
                  <c:v>2017</c:v>
                </c:pt>
                <c:pt idx="34">
                  <c:v>2018</c:v>
                </c:pt>
                <c:pt idx="35">
                  <c:v>2019f</c:v>
                </c:pt>
                <c:pt idx="36">
                  <c:v>2020f</c:v>
                </c:pt>
              </c:strCache>
            </c:strRef>
          </c:cat>
          <c:val>
            <c:numRef>
              <c:f>Sheet1!$D$3:$D$39</c:f>
              <c:numCache>
                <c:formatCode>0.0</c:formatCode>
                <c:ptCount val="37"/>
                <c:pt idx="0">
                  <c:v>31.693187442651649</c:v>
                </c:pt>
                <c:pt idx="1">
                  <c:v>32.004406858744282</c:v>
                </c:pt>
                <c:pt idx="2">
                  <c:v>32.500775330383853</c:v>
                </c:pt>
                <c:pt idx="3">
                  <c:v>36.580747408357745</c:v>
                </c:pt>
                <c:pt idx="4">
                  <c:v>36.738864087991516</c:v>
                </c:pt>
                <c:pt idx="5">
                  <c:v>35.964859742957202</c:v>
                </c:pt>
                <c:pt idx="6">
                  <c:v>35.666637105164682</c:v>
                </c:pt>
                <c:pt idx="7">
                  <c:v>37.223527068411748</c:v>
                </c:pt>
                <c:pt idx="8">
                  <c:v>38.48877965030659</c:v>
                </c:pt>
                <c:pt idx="9">
                  <c:v>38.645772899852389</c:v>
                </c:pt>
                <c:pt idx="10">
                  <c:v>38.106608234040301</c:v>
                </c:pt>
                <c:pt idx="11">
                  <c:v>38.287586364021109</c:v>
                </c:pt>
                <c:pt idx="12">
                  <c:v>38.936036779907681</c:v>
                </c:pt>
                <c:pt idx="13">
                  <c:v>39.245368410514182</c:v>
                </c:pt>
                <c:pt idx="14">
                  <c:v>40.410994377605796</c:v>
                </c:pt>
                <c:pt idx="15">
                  <c:v>41.271176689701676</c:v>
                </c:pt>
                <c:pt idx="16">
                  <c:v>42.547237527599783</c:v>
                </c:pt>
                <c:pt idx="17">
                  <c:v>42.750278656733229</c:v>
                </c:pt>
                <c:pt idx="18">
                  <c:v>42.227000462485194</c:v>
                </c:pt>
                <c:pt idx="19">
                  <c:v>41.06161683120542</c:v>
                </c:pt>
                <c:pt idx="20">
                  <c:v>42.035126428094117</c:v>
                </c:pt>
                <c:pt idx="21">
                  <c:v>42.924995628720943</c:v>
                </c:pt>
                <c:pt idx="22">
                  <c:v>43.117167544979623</c:v>
                </c:pt>
                <c:pt idx="23">
                  <c:v>44.527951094884436</c:v>
                </c:pt>
                <c:pt idx="24">
                  <c:v>45.924639036557451</c:v>
                </c:pt>
                <c:pt idx="25">
                  <c:v>46.544940471374183</c:v>
                </c:pt>
                <c:pt idx="26">
                  <c:v>45.702908344708547</c:v>
                </c:pt>
                <c:pt idx="27">
                  <c:v>45.11605601630631</c:v>
                </c:pt>
                <c:pt idx="28">
                  <c:v>46.443314440756495</c:v>
                </c:pt>
                <c:pt idx="29">
                  <c:v>49.44191785843298</c:v>
                </c:pt>
                <c:pt idx="30">
                  <c:v>49.315588602602759</c:v>
                </c:pt>
                <c:pt idx="31">
                  <c:v>50.503581039597101</c:v>
                </c:pt>
                <c:pt idx="32">
                  <c:v>51.844833592994497</c:v>
                </c:pt>
                <c:pt idx="33">
                  <c:v>52.34942144832052</c:v>
                </c:pt>
                <c:pt idx="34">
                  <c:v>52.43210811779727</c:v>
                </c:pt>
                <c:pt idx="35">
                  <c:v>52.715981143358761</c:v>
                </c:pt>
                <c:pt idx="36">
                  <c:v>53.145862448197299</c:v>
                </c:pt>
              </c:numCache>
            </c:numRef>
          </c:val>
          <c:smooth val="0"/>
          <c:extLst>
            <c:ext xmlns:c16="http://schemas.microsoft.com/office/drawing/2014/chart" uri="{C3380CC4-5D6E-409C-BE32-E72D297353CC}">
              <c16:uniqueId val="{00000002-FDAB-4DDF-A5F6-5EAA2E508927}"/>
            </c:ext>
          </c:extLst>
        </c:ser>
        <c:dLbls>
          <c:showLegendKey val="0"/>
          <c:showVal val="0"/>
          <c:showCatName val="0"/>
          <c:showSerName val="0"/>
          <c:showPercent val="0"/>
          <c:showBubbleSize val="0"/>
        </c:dLbls>
        <c:marker val="1"/>
        <c:smooth val="0"/>
        <c:axId val="103508992"/>
        <c:axId val="103523840"/>
      </c:lineChart>
      <c:catAx>
        <c:axId val="103508992"/>
        <c:scaling>
          <c:orientation val="minMax"/>
        </c:scaling>
        <c:delete val="0"/>
        <c:axPos val="b"/>
        <c:title>
          <c:tx>
            <c:rich>
              <a:bodyPr/>
              <a:lstStyle/>
              <a:p>
                <a:pPr>
                  <a:defRPr/>
                </a:pPr>
                <a:r>
                  <a:rPr lang="en-US" dirty="0"/>
                  <a:t>Fiscal Year</a:t>
                </a:r>
              </a:p>
            </c:rich>
          </c:tx>
          <c:layout>
            <c:manualLayout>
              <c:xMode val="edge"/>
              <c:yMode val="edge"/>
              <c:x val="0.46723272090988627"/>
              <c:y val="0.82976251322102978"/>
            </c:manualLayout>
          </c:layout>
          <c:overlay val="0"/>
          <c:spPr>
            <a:noFill/>
            <a:ln w="25361">
              <a:noFill/>
            </a:ln>
          </c:spPr>
        </c:title>
        <c:numFmt formatCode="General" sourceLinked="1"/>
        <c:majorTickMark val="cross"/>
        <c:minorTickMark val="none"/>
        <c:tickLblPos val="nextTo"/>
        <c:spPr>
          <a:ln w="3170">
            <a:solidFill>
              <a:schemeClr val="tx1"/>
            </a:solidFill>
            <a:prstDash val="solid"/>
          </a:ln>
        </c:spPr>
        <c:txPr>
          <a:bodyPr rot="-5400000" vert="horz"/>
          <a:lstStyle/>
          <a:p>
            <a:pPr>
              <a:defRPr/>
            </a:pPr>
            <a:endParaRPr lang="en-US"/>
          </a:p>
        </c:txPr>
        <c:crossAx val="103523840"/>
        <c:crosses val="autoZero"/>
        <c:auto val="0"/>
        <c:lblAlgn val="ctr"/>
        <c:lblOffset val="100"/>
        <c:tickLblSkip val="1"/>
        <c:tickMarkSkip val="1"/>
        <c:noMultiLvlLbl val="0"/>
      </c:catAx>
      <c:valAx>
        <c:axId val="103523840"/>
        <c:scaling>
          <c:orientation val="minMax"/>
          <c:max val="60"/>
          <c:min val="0"/>
        </c:scaling>
        <c:delete val="0"/>
        <c:axPos val="l"/>
        <c:title>
          <c:tx>
            <c:rich>
              <a:bodyPr/>
              <a:lstStyle/>
              <a:p>
                <a:pPr>
                  <a:defRPr/>
                </a:pPr>
                <a:r>
                  <a:rPr lang="en-US"/>
                  <a:t>Percent of Total Revenues</a:t>
                </a:r>
              </a:p>
            </c:rich>
          </c:tx>
          <c:layout>
            <c:manualLayout>
              <c:xMode val="edge"/>
              <c:yMode val="edge"/>
              <c:x val="0"/>
              <c:y val="0.15031973276067764"/>
            </c:manualLayout>
          </c:layout>
          <c:overlay val="0"/>
          <c:spPr>
            <a:noFill/>
            <a:ln w="25361">
              <a:noFill/>
            </a:ln>
          </c:spPr>
        </c:title>
        <c:numFmt formatCode="0" sourceLinked="0"/>
        <c:majorTickMark val="cross"/>
        <c:minorTickMark val="none"/>
        <c:tickLblPos val="nextTo"/>
        <c:spPr>
          <a:ln w="3170">
            <a:solidFill>
              <a:schemeClr val="tx1"/>
            </a:solidFill>
            <a:prstDash val="solid"/>
          </a:ln>
        </c:spPr>
        <c:txPr>
          <a:bodyPr rot="0" vert="horz"/>
          <a:lstStyle/>
          <a:p>
            <a:pPr>
              <a:defRPr/>
            </a:pPr>
            <a:endParaRPr lang="en-US"/>
          </a:p>
        </c:txPr>
        <c:crossAx val="103508992"/>
        <c:crosses val="autoZero"/>
        <c:crossBetween val="between"/>
        <c:majorUnit val="10"/>
      </c:valAx>
      <c:spPr>
        <a:noFill/>
        <a:ln w="3170">
          <a:noFill/>
          <a:prstDash val="solid"/>
        </a:ln>
      </c:spPr>
    </c:plotArea>
    <c:legend>
      <c:legendPos val="b"/>
      <c:layout>
        <c:manualLayout>
          <c:xMode val="edge"/>
          <c:yMode val="edge"/>
          <c:x val="0.20314249781277338"/>
          <c:y val="0.87826212787638014"/>
          <c:w val="0.59293911332035032"/>
          <c:h val="5.5045871559633031E-2"/>
        </c:manualLayout>
      </c:layout>
      <c:overlay val="0"/>
      <c:spPr>
        <a:solidFill>
          <a:schemeClr val="bg1"/>
        </a:solidFill>
        <a:ln w="3170">
          <a:noFill/>
          <a:prstDash val="solid"/>
        </a:ln>
      </c:spPr>
    </c:legend>
    <c:plotVisOnly val="1"/>
    <c:dispBlanksAs val="gap"/>
    <c:showDLblsOverMax val="0"/>
  </c:chart>
  <c:spPr>
    <a:noFill/>
    <a:ln w="12700">
      <a:noFill/>
    </a:ln>
  </c:spPr>
  <c:txPr>
    <a:bodyPr/>
    <a:lstStyle/>
    <a:p>
      <a:pPr>
        <a:defRPr sz="1400" b="0" i="0" u="none" strike="noStrike" baseline="0">
          <a:solidFill>
            <a:schemeClr val="tx1"/>
          </a:solidFill>
          <a:latin typeface="Calibri" panose="020F0502020204030204" pitchFamily="34" charset="0"/>
          <a:ea typeface="Arial"/>
          <a:cs typeface="Calibri" panose="020F050202020403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 8.1'!$B$1</c:f>
              <c:strCache>
                <c:ptCount val="1"/>
                <c:pt idx="0">
                  <c:v>Value</c:v>
                </c:pt>
              </c:strCache>
            </c:strRef>
          </c:tx>
          <c:spPr>
            <a:solidFill>
              <a:schemeClr val="bg1">
                <a:lumMod val="65000"/>
              </a:schemeClr>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 8.1'!$A$2:$A$11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'Fig 8.1'!$B$2:$B$11</c:f>
              <c:numCache>
                <c:formatCode>"$"#,##0</c:formatCode>
                <c:ptCount val="10"/>
                <c:pt idx="0">
                  <c:v>10306</c:v>
                </c:pt>
                <c:pt idx="1">
                  <c:v>10337</c:v>
                </c:pt>
                <c:pt idx="2">
                  <c:v>13808</c:v>
                </c:pt>
                <c:pt idx="3">
                  <c:v>18968</c:v>
                </c:pt>
                <c:pt idx="4">
                  <c:v>19259.911881</c:v>
                </c:pt>
                <c:pt idx="5">
                  <c:v>16111.186086</c:v>
                </c:pt>
                <c:pt idx="6">
                  <c:v>12224.102182000001</c:v>
                </c:pt>
                <c:pt idx="7">
                  <c:v>13308.377419</c:v>
                </c:pt>
                <c:pt idx="8">
                  <c:v>12077.717633</c:v>
                </c:pt>
                <c:pt idx="9">
                  <c:v>11583.303332</c:v>
                </c:pt>
              </c:numCache>
            </c:numRef>
          </c:val>
          <c:extLst>
            <c:ext xmlns:c16="http://schemas.microsoft.com/office/drawing/2014/chart" uri="{C3380CC4-5D6E-409C-BE32-E72D297353CC}">
              <c16:uniqueId val="{00000000-E13A-4162-B89E-7577C134FEA1}"/>
            </c:ext>
          </c:extLst>
        </c:ser>
        <c:dLbls>
          <c:dLblPos val="outEnd"/>
          <c:showLegendKey val="0"/>
          <c:showVal val="1"/>
          <c:showCatName val="0"/>
          <c:showSerName val="0"/>
          <c:showPercent val="0"/>
          <c:showBubbleSize val="0"/>
        </c:dLbls>
        <c:gapWidth val="100"/>
        <c:overlap val="-27"/>
        <c:axId val="143024432"/>
        <c:axId val="143026784"/>
      </c:barChart>
      <c:catAx>
        <c:axId val="1430244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43026784"/>
        <c:crosses val="autoZero"/>
        <c:auto val="1"/>
        <c:lblAlgn val="ctr"/>
        <c:lblOffset val="100"/>
        <c:noMultiLvlLbl val="0"/>
      </c:catAx>
      <c:valAx>
        <c:axId val="143026784"/>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400">
                    <a:solidFill>
                      <a:schemeClr val="tx1"/>
                    </a:solidFill>
                    <a:latin typeface="Calibri" panose="020F0502020204030204" pitchFamily="34" charset="0"/>
                    <a:cs typeface="Calibri" panose="020F0502020204030204" pitchFamily="34" charset="0"/>
                  </a:rPr>
                  <a:t>Millions of Nominal Dollars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quot;$&quot;#,##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43024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1"/>
          <c:order val="1"/>
          <c:tx>
            <c:strRef>
              <c:f>Sheet1!$C$1</c:f>
              <c:strCache>
                <c:ptCount val="1"/>
                <c:pt idx="0">
                  <c:v>Net Migration</c:v>
                </c:pt>
              </c:strCache>
            </c:strRef>
          </c:tx>
          <c:spPr>
            <a:solidFill>
              <a:srgbClr val="ABA89E"/>
            </a:solidFill>
            <a:ln>
              <a:noFill/>
            </a:ln>
            <a:effectLst/>
          </c:spPr>
          <c:cat>
            <c:numRef>
              <c:f>Sheet1!$A$2:$A$60</c:f>
              <c:numCache>
                <c:formatCode>General</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cat>
          <c:val>
            <c:numRef>
              <c:f>Sheet1!$C$2:$C$60</c:f>
              <c:numCache>
                <c:formatCode>#,##0</c:formatCode>
                <c:ptCount val="59"/>
                <c:pt idx="0">
                  <c:v>10047</c:v>
                </c:pt>
                <c:pt idx="1">
                  <c:v>15371</c:v>
                </c:pt>
                <c:pt idx="2">
                  <c:v>1817</c:v>
                </c:pt>
                <c:pt idx="3">
                  <c:v>-3317</c:v>
                </c:pt>
                <c:pt idx="4">
                  <c:v>-13863</c:v>
                </c:pt>
                <c:pt idx="5">
                  <c:v>-3553</c:v>
                </c:pt>
                <c:pt idx="6">
                  <c:v>2810</c:v>
                </c:pt>
                <c:pt idx="7">
                  <c:v>-6350</c:v>
                </c:pt>
                <c:pt idx="8">
                  <c:v>-6029</c:v>
                </c:pt>
                <c:pt idx="9" formatCode="General">
                  <c:v>798</c:v>
                </c:pt>
                <c:pt idx="10" formatCode="General">
                  <c:v>612</c:v>
                </c:pt>
                <c:pt idx="11">
                  <c:v>14966</c:v>
                </c:pt>
                <c:pt idx="12">
                  <c:v>14046</c:v>
                </c:pt>
                <c:pt idx="13">
                  <c:v>13810</c:v>
                </c:pt>
                <c:pt idx="14">
                  <c:v>6621</c:v>
                </c:pt>
                <c:pt idx="15">
                  <c:v>13897</c:v>
                </c:pt>
                <c:pt idx="16">
                  <c:v>11761</c:v>
                </c:pt>
                <c:pt idx="17">
                  <c:v>14824</c:v>
                </c:pt>
                <c:pt idx="18">
                  <c:v>17220</c:v>
                </c:pt>
                <c:pt idx="19">
                  <c:v>19868</c:v>
                </c:pt>
                <c:pt idx="20">
                  <c:v>24536</c:v>
                </c:pt>
                <c:pt idx="21">
                  <c:v>7612</c:v>
                </c:pt>
                <c:pt idx="22">
                  <c:v>9662</c:v>
                </c:pt>
                <c:pt idx="23">
                  <c:v>4914</c:v>
                </c:pt>
                <c:pt idx="24">
                  <c:v>-2793</c:v>
                </c:pt>
                <c:pt idx="25">
                  <c:v>-7714</c:v>
                </c:pt>
                <c:pt idx="26">
                  <c:v>-8408</c:v>
                </c:pt>
                <c:pt idx="27">
                  <c:v>-11713</c:v>
                </c:pt>
                <c:pt idx="28">
                  <c:v>-14557</c:v>
                </c:pt>
                <c:pt idx="29">
                  <c:v>-10355</c:v>
                </c:pt>
                <c:pt idx="30">
                  <c:v>-3480</c:v>
                </c:pt>
                <c:pt idx="31">
                  <c:v>24878</c:v>
                </c:pt>
                <c:pt idx="32">
                  <c:v>30042</c:v>
                </c:pt>
                <c:pt idx="33">
                  <c:v>24561</c:v>
                </c:pt>
                <c:pt idx="34">
                  <c:v>30116</c:v>
                </c:pt>
                <c:pt idx="35">
                  <c:v>20024</c:v>
                </c:pt>
                <c:pt idx="36">
                  <c:v>18171</c:v>
                </c:pt>
                <c:pt idx="37">
                  <c:v>25253</c:v>
                </c:pt>
                <c:pt idx="38">
                  <c:v>9745</c:v>
                </c:pt>
                <c:pt idx="39">
                  <c:v>17584</c:v>
                </c:pt>
                <c:pt idx="40">
                  <c:v>18527</c:v>
                </c:pt>
                <c:pt idx="41">
                  <c:v>8915</c:v>
                </c:pt>
                <c:pt idx="42">
                  <c:v>5813</c:v>
                </c:pt>
                <c:pt idx="43">
                  <c:v>3912</c:v>
                </c:pt>
                <c:pt idx="44">
                  <c:v>20520</c:v>
                </c:pt>
                <c:pt idx="45">
                  <c:v>38108</c:v>
                </c:pt>
                <c:pt idx="46">
                  <c:v>31376</c:v>
                </c:pt>
                <c:pt idx="47">
                  <c:v>19673</c:v>
                </c:pt>
                <c:pt idx="48">
                  <c:v>13470</c:v>
                </c:pt>
                <c:pt idx="49" formatCode="General">
                  <c:v>-325</c:v>
                </c:pt>
                <c:pt idx="50">
                  <c:v>-1640.7910000000386</c:v>
                </c:pt>
                <c:pt idx="51">
                  <c:v>11300.446810000001</c:v>
                </c:pt>
                <c:pt idx="52">
                  <c:v>9032.2243719999988</c:v>
                </c:pt>
                <c:pt idx="53">
                  <c:v>1549.7184319999997</c:v>
                </c:pt>
                <c:pt idx="54">
                  <c:v>4918.5728009999993</c:v>
                </c:pt>
                <c:pt idx="55">
                  <c:v>21670.908811999994</c:v>
                </c:pt>
                <c:pt idx="56">
                  <c:v>24261.091003000005</c:v>
                </c:pt>
                <c:pt idx="57">
                  <c:v>27090.94846145669</c:v>
                </c:pt>
                <c:pt idx="58">
                  <c:v>23247.667143483181</c:v>
                </c:pt>
              </c:numCache>
            </c:numRef>
          </c:val>
          <c:extLst>
            <c:ext xmlns:c16="http://schemas.microsoft.com/office/drawing/2014/chart" uri="{C3380CC4-5D6E-409C-BE32-E72D297353CC}">
              <c16:uniqueId val="{00000000-C009-4947-B8D1-F5D199E02199}"/>
            </c:ext>
          </c:extLst>
        </c:ser>
        <c:dLbls>
          <c:showLegendKey val="0"/>
          <c:showVal val="0"/>
          <c:showCatName val="0"/>
          <c:showSerName val="0"/>
          <c:showPercent val="0"/>
          <c:showBubbleSize val="0"/>
        </c:dLbls>
        <c:axId val="252978424"/>
        <c:axId val="252982736"/>
      </c:areaChart>
      <c:lineChart>
        <c:grouping val="standard"/>
        <c:varyColors val="0"/>
        <c:ser>
          <c:idx val="0"/>
          <c:order val="0"/>
          <c:tx>
            <c:strRef>
              <c:f>Sheet1!$B$1</c:f>
              <c:strCache>
                <c:ptCount val="1"/>
                <c:pt idx="0">
                  <c:v>Natural Increase</c:v>
                </c:pt>
              </c:strCache>
            </c:strRef>
          </c:tx>
          <c:spPr>
            <a:ln w="28575" cap="rnd">
              <a:solidFill>
                <a:srgbClr val="CC0000"/>
              </a:solidFill>
              <a:prstDash val="dash"/>
              <a:round/>
            </a:ln>
            <a:effectLst/>
          </c:spPr>
          <c:marker>
            <c:symbol val="none"/>
          </c:marker>
          <c:cat>
            <c:numRef>
              <c:f>Sheet1!$A$2:$A$60</c:f>
              <c:numCache>
                <c:formatCode>General</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cat>
          <c:val>
            <c:numRef>
              <c:f>Sheet1!$B$2:$B$60</c:f>
              <c:numCache>
                <c:formatCode>#,##0</c:formatCode>
                <c:ptCount val="59"/>
                <c:pt idx="0">
                  <c:v>20053</c:v>
                </c:pt>
                <c:pt idx="1">
                  <c:v>20629</c:v>
                </c:pt>
                <c:pt idx="2">
                  <c:v>20183</c:v>
                </c:pt>
                <c:pt idx="3">
                  <c:v>19317</c:v>
                </c:pt>
                <c:pt idx="4">
                  <c:v>17863</c:v>
                </c:pt>
                <c:pt idx="5">
                  <c:v>16553</c:v>
                </c:pt>
                <c:pt idx="6">
                  <c:v>15190</c:v>
                </c:pt>
                <c:pt idx="7">
                  <c:v>16350</c:v>
                </c:pt>
                <c:pt idx="8">
                  <c:v>16029</c:v>
                </c:pt>
                <c:pt idx="9">
                  <c:v>17202</c:v>
                </c:pt>
                <c:pt idx="10">
                  <c:v>18388</c:v>
                </c:pt>
                <c:pt idx="11">
                  <c:v>20184</c:v>
                </c:pt>
                <c:pt idx="12">
                  <c:v>19904</c:v>
                </c:pt>
                <c:pt idx="13">
                  <c:v>20040</c:v>
                </c:pt>
                <c:pt idx="14">
                  <c:v>21379</c:v>
                </c:pt>
                <c:pt idx="15">
                  <c:v>23053</c:v>
                </c:pt>
                <c:pt idx="16">
                  <c:v>26389</c:v>
                </c:pt>
                <c:pt idx="17">
                  <c:v>29076</c:v>
                </c:pt>
                <c:pt idx="18">
                  <c:v>30580</c:v>
                </c:pt>
                <c:pt idx="19">
                  <c:v>32332</c:v>
                </c:pt>
                <c:pt idx="20">
                  <c:v>33514</c:v>
                </c:pt>
                <c:pt idx="21">
                  <c:v>33388</c:v>
                </c:pt>
                <c:pt idx="22">
                  <c:v>33338</c:v>
                </c:pt>
                <c:pt idx="23">
                  <c:v>32086</c:v>
                </c:pt>
                <c:pt idx="24">
                  <c:v>29793</c:v>
                </c:pt>
                <c:pt idx="25">
                  <c:v>28714</c:v>
                </c:pt>
                <c:pt idx="26">
                  <c:v>28408</c:v>
                </c:pt>
                <c:pt idx="27">
                  <c:v>26713</c:v>
                </c:pt>
                <c:pt idx="28">
                  <c:v>26557</c:v>
                </c:pt>
                <c:pt idx="29">
                  <c:v>26355</c:v>
                </c:pt>
                <c:pt idx="30">
                  <c:v>26707</c:v>
                </c:pt>
                <c:pt idx="31">
                  <c:v>26765</c:v>
                </c:pt>
                <c:pt idx="32">
                  <c:v>27237</c:v>
                </c:pt>
                <c:pt idx="33">
                  <c:v>26683</c:v>
                </c:pt>
                <c:pt idx="34">
                  <c:v>27212</c:v>
                </c:pt>
                <c:pt idx="35">
                  <c:v>28483</c:v>
                </c:pt>
                <c:pt idx="36">
                  <c:v>29494</c:v>
                </c:pt>
                <c:pt idx="37">
                  <c:v>31263</c:v>
                </c:pt>
                <c:pt idx="38">
                  <c:v>32478</c:v>
                </c:pt>
                <c:pt idx="39">
                  <c:v>33798</c:v>
                </c:pt>
                <c:pt idx="40">
                  <c:v>34927</c:v>
                </c:pt>
                <c:pt idx="41">
                  <c:v>35251</c:v>
                </c:pt>
                <c:pt idx="42">
                  <c:v>35379</c:v>
                </c:pt>
                <c:pt idx="43">
                  <c:v>36720</c:v>
                </c:pt>
                <c:pt idx="44">
                  <c:v>37245</c:v>
                </c:pt>
                <c:pt idx="45">
                  <c:v>37512</c:v>
                </c:pt>
                <c:pt idx="46">
                  <c:v>39010</c:v>
                </c:pt>
                <c:pt idx="47">
                  <c:v>40173</c:v>
                </c:pt>
                <c:pt idx="48">
                  <c:v>41577</c:v>
                </c:pt>
                <c:pt idx="49">
                  <c:v>40763</c:v>
                </c:pt>
                <c:pt idx="50">
                  <c:v>38597</c:v>
                </c:pt>
                <c:pt idx="51">
                  <c:v>36939</c:v>
                </c:pt>
                <c:pt idx="52">
                  <c:v>35099</c:v>
                </c:pt>
                <c:pt idx="53">
                  <c:v>35885</c:v>
                </c:pt>
                <c:pt idx="54">
                  <c:v>34866</c:v>
                </c:pt>
                <c:pt idx="55">
                  <c:v>33950</c:v>
                </c:pt>
                <c:pt idx="56">
                  <c:v>33149</c:v>
                </c:pt>
                <c:pt idx="57">
                  <c:v>31898</c:v>
                </c:pt>
                <c:pt idx="58">
                  <c:v>29416</c:v>
                </c:pt>
              </c:numCache>
            </c:numRef>
          </c:val>
          <c:smooth val="0"/>
          <c:extLst>
            <c:ext xmlns:c16="http://schemas.microsoft.com/office/drawing/2014/chart" uri="{C3380CC4-5D6E-409C-BE32-E72D297353CC}">
              <c16:uniqueId val="{00000001-C009-4947-B8D1-F5D199E02199}"/>
            </c:ext>
          </c:extLst>
        </c:ser>
        <c:ser>
          <c:idx val="2"/>
          <c:order val="2"/>
          <c:tx>
            <c:strRef>
              <c:f>Sheet1!$D$1</c:f>
              <c:strCache>
                <c:ptCount val="1"/>
                <c:pt idx="0">
                  <c:v>Population Change</c:v>
                </c:pt>
              </c:strCache>
            </c:strRef>
          </c:tx>
          <c:spPr>
            <a:ln w="28575" cap="rnd">
              <a:solidFill>
                <a:schemeClr val="tx1"/>
              </a:solidFill>
              <a:round/>
            </a:ln>
            <a:effectLst/>
          </c:spPr>
          <c:marker>
            <c:symbol val="none"/>
          </c:marker>
          <c:cat>
            <c:numRef>
              <c:f>Sheet1!$A$2:$A$60</c:f>
              <c:numCache>
                <c:formatCode>General</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cat>
          <c:val>
            <c:numRef>
              <c:f>Sheet1!$D$2:$D$60</c:f>
              <c:numCache>
                <c:formatCode>#,##0</c:formatCode>
                <c:ptCount val="59"/>
                <c:pt idx="0">
                  <c:v>30100</c:v>
                </c:pt>
                <c:pt idx="1">
                  <c:v>36000</c:v>
                </c:pt>
                <c:pt idx="2">
                  <c:v>22000</c:v>
                </c:pt>
                <c:pt idx="3">
                  <c:v>16000</c:v>
                </c:pt>
                <c:pt idx="4">
                  <c:v>4000</c:v>
                </c:pt>
                <c:pt idx="5">
                  <c:v>13000</c:v>
                </c:pt>
                <c:pt idx="6">
                  <c:v>18000</c:v>
                </c:pt>
                <c:pt idx="7">
                  <c:v>10000</c:v>
                </c:pt>
                <c:pt idx="8">
                  <c:v>10000</c:v>
                </c:pt>
                <c:pt idx="9">
                  <c:v>18000</c:v>
                </c:pt>
                <c:pt idx="10">
                  <c:v>19000</c:v>
                </c:pt>
                <c:pt idx="11">
                  <c:v>35150</c:v>
                </c:pt>
                <c:pt idx="12">
                  <c:v>33950</c:v>
                </c:pt>
                <c:pt idx="13">
                  <c:v>33850</c:v>
                </c:pt>
                <c:pt idx="14">
                  <c:v>28000</c:v>
                </c:pt>
                <c:pt idx="15">
                  <c:v>36950</c:v>
                </c:pt>
                <c:pt idx="16">
                  <c:v>38150</c:v>
                </c:pt>
                <c:pt idx="17">
                  <c:v>43900</c:v>
                </c:pt>
                <c:pt idx="18">
                  <c:v>47800</c:v>
                </c:pt>
                <c:pt idx="19">
                  <c:v>52200</c:v>
                </c:pt>
                <c:pt idx="20">
                  <c:v>58050</c:v>
                </c:pt>
                <c:pt idx="21">
                  <c:v>41000</c:v>
                </c:pt>
                <c:pt idx="22">
                  <c:v>43000</c:v>
                </c:pt>
                <c:pt idx="23">
                  <c:v>37000</c:v>
                </c:pt>
                <c:pt idx="24">
                  <c:v>27000</c:v>
                </c:pt>
                <c:pt idx="25">
                  <c:v>21000</c:v>
                </c:pt>
                <c:pt idx="26">
                  <c:v>20000</c:v>
                </c:pt>
                <c:pt idx="27">
                  <c:v>15000</c:v>
                </c:pt>
                <c:pt idx="28">
                  <c:v>12000</c:v>
                </c:pt>
                <c:pt idx="29">
                  <c:v>16000</c:v>
                </c:pt>
                <c:pt idx="30">
                  <c:v>23227</c:v>
                </c:pt>
                <c:pt idx="31">
                  <c:v>51643</c:v>
                </c:pt>
                <c:pt idx="32">
                  <c:v>57279</c:v>
                </c:pt>
                <c:pt idx="33">
                  <c:v>51244</c:v>
                </c:pt>
                <c:pt idx="34">
                  <c:v>57328</c:v>
                </c:pt>
                <c:pt idx="35">
                  <c:v>48507</c:v>
                </c:pt>
                <c:pt idx="36">
                  <c:v>47665</c:v>
                </c:pt>
                <c:pt idx="37">
                  <c:v>56516</c:v>
                </c:pt>
                <c:pt idx="38">
                  <c:v>42223</c:v>
                </c:pt>
                <c:pt idx="39">
                  <c:v>51382</c:v>
                </c:pt>
                <c:pt idx="40">
                  <c:v>53454</c:v>
                </c:pt>
                <c:pt idx="41">
                  <c:v>44166</c:v>
                </c:pt>
                <c:pt idx="42">
                  <c:v>41192</c:v>
                </c:pt>
                <c:pt idx="43">
                  <c:v>40632</c:v>
                </c:pt>
                <c:pt idx="44">
                  <c:v>57765</c:v>
                </c:pt>
                <c:pt idx="45">
                  <c:v>75620</c:v>
                </c:pt>
                <c:pt idx="46">
                  <c:v>70386</c:v>
                </c:pt>
                <c:pt idx="47">
                  <c:v>59846</c:v>
                </c:pt>
                <c:pt idx="48">
                  <c:v>55047</c:v>
                </c:pt>
                <c:pt idx="49">
                  <c:v>40438</c:v>
                </c:pt>
                <c:pt idx="50">
                  <c:v>40568.558249999965</c:v>
                </c:pt>
                <c:pt idx="51">
                  <c:v>48241.791000000063</c:v>
                </c:pt>
                <c:pt idx="52">
                  <c:v>44131.628999999957</c:v>
                </c:pt>
                <c:pt idx="53">
                  <c:v>37434.304999999971</c:v>
                </c:pt>
                <c:pt idx="54">
                  <c:v>39784.911000000051</c:v>
                </c:pt>
                <c:pt idx="55">
                  <c:v>55620.338999999985</c:v>
                </c:pt>
                <c:pt idx="56">
                  <c:v>57409.966000000015</c:v>
                </c:pt>
                <c:pt idx="57">
                  <c:v>58988.948461456195</c:v>
                </c:pt>
                <c:pt idx="58">
                  <c:v>52663.667143484156</c:v>
                </c:pt>
              </c:numCache>
            </c:numRef>
          </c:val>
          <c:smooth val="0"/>
          <c:extLst>
            <c:ext xmlns:c16="http://schemas.microsoft.com/office/drawing/2014/chart" uri="{C3380CC4-5D6E-409C-BE32-E72D297353CC}">
              <c16:uniqueId val="{00000002-C009-4947-B8D1-F5D199E02199}"/>
            </c:ext>
          </c:extLst>
        </c:ser>
        <c:dLbls>
          <c:showLegendKey val="0"/>
          <c:showVal val="0"/>
          <c:showCatName val="0"/>
          <c:showSerName val="0"/>
          <c:showPercent val="0"/>
          <c:showBubbleSize val="0"/>
        </c:dLbls>
        <c:marker val="1"/>
        <c:smooth val="0"/>
        <c:axId val="252978424"/>
        <c:axId val="252982736"/>
      </c:lineChart>
      <c:catAx>
        <c:axId val="25297842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52982736"/>
        <c:crosses val="autoZero"/>
        <c:auto val="1"/>
        <c:lblAlgn val="ctr"/>
        <c:lblOffset val="100"/>
        <c:tickLblSkip val="2"/>
        <c:tickMarkSkip val="1"/>
        <c:noMultiLvlLbl val="0"/>
      </c:catAx>
      <c:valAx>
        <c:axId val="2529827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5297842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100">
          <a:solidFill>
            <a:schemeClr val="tx1"/>
          </a:solidFill>
          <a:latin typeface="+mn-lt"/>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34700349956253"/>
          <c:y val="2.7377378446497409E-2"/>
          <c:w val="0.69825721784776906"/>
          <c:h val="0.77728355654290915"/>
        </c:manualLayout>
      </c:layout>
      <c:barChart>
        <c:barDir val="bar"/>
        <c:grouping val="clustered"/>
        <c:varyColors val="0"/>
        <c:ser>
          <c:idx val="0"/>
          <c:order val="0"/>
          <c:tx>
            <c:strRef>
              <c:f>'Fig 8.2'!$B$1</c:f>
              <c:strCache>
                <c:ptCount val="1"/>
                <c:pt idx="0">
                  <c:v>2016</c:v>
                </c:pt>
              </c:strCache>
            </c:strRef>
          </c:tx>
          <c:spPr>
            <a:solidFill>
              <a:schemeClr val="bg2">
                <a:lumMod val="40000"/>
                <a:lumOff val="6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01-4099-9B98-43390039D2C1}"/>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01-4099-9B98-43390039D2C1}"/>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01-4099-9B98-43390039D2C1}"/>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01-4099-9B98-43390039D2C1}"/>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501-4099-9B98-43390039D2C1}"/>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501-4099-9B98-43390039D2C1}"/>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501-4099-9B98-43390039D2C1}"/>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501-4099-9B98-43390039D2C1}"/>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501-4099-9B98-43390039D2C1}"/>
                </c:ext>
              </c:extLst>
            </c:dLbl>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501-4099-9B98-43390039D2C1}"/>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8.2'!$A$2:$A$11</c:f>
              <c:strCache>
                <c:ptCount val="10"/>
                <c:pt idx="0">
                  <c:v>Plastics &amp; Rubber</c:v>
                </c:pt>
                <c:pt idx="1">
                  <c:v>Minerals</c:v>
                </c:pt>
                <c:pt idx="2">
                  <c:v>Electrical Equipment</c:v>
                </c:pt>
                <c:pt idx="3">
                  <c:v>Machinery</c:v>
                </c:pt>
                <c:pt idx="4">
                  <c:v>Miscellaneous Manufactures</c:v>
                </c:pt>
                <c:pt idx="5">
                  <c:v>Food</c:v>
                </c:pt>
                <c:pt idx="6">
                  <c:v>Transportation Equipment</c:v>
                </c:pt>
                <c:pt idx="7">
                  <c:v>Chemicals</c:v>
                </c:pt>
                <c:pt idx="8">
                  <c:v>Computers &amp; Electronics</c:v>
                </c:pt>
                <c:pt idx="9">
                  <c:v>Primary Metals</c:v>
                </c:pt>
              </c:strCache>
            </c:strRef>
          </c:cat>
          <c:val>
            <c:numRef>
              <c:f>'Fig 8.2'!$B$2:$B$11</c:f>
              <c:numCache>
                <c:formatCode>"$"#,##0</c:formatCode>
                <c:ptCount val="10"/>
                <c:pt idx="0">
                  <c:v>161.90235899999999</c:v>
                </c:pt>
                <c:pt idx="1">
                  <c:v>128.60213100000001</c:v>
                </c:pt>
                <c:pt idx="2">
                  <c:v>371.63519100000002</c:v>
                </c:pt>
                <c:pt idx="3">
                  <c:v>497.84364799999997</c:v>
                </c:pt>
                <c:pt idx="4">
                  <c:v>701.91326400000003</c:v>
                </c:pt>
                <c:pt idx="5">
                  <c:v>922.25091599999996</c:v>
                </c:pt>
                <c:pt idx="6">
                  <c:v>865.82852400000002</c:v>
                </c:pt>
                <c:pt idx="7">
                  <c:v>1063.312046</c:v>
                </c:pt>
                <c:pt idx="8">
                  <c:v>1718.089377</c:v>
                </c:pt>
                <c:pt idx="9">
                  <c:v>4854.3915909999996</c:v>
                </c:pt>
              </c:numCache>
            </c:numRef>
          </c:val>
          <c:extLst>
            <c:ext xmlns:c16="http://schemas.microsoft.com/office/drawing/2014/chart" uri="{C3380CC4-5D6E-409C-BE32-E72D297353CC}">
              <c16:uniqueId val="{0000000A-0501-4099-9B98-43390039D2C1}"/>
            </c:ext>
          </c:extLst>
        </c:ser>
        <c:ser>
          <c:idx val="1"/>
          <c:order val="1"/>
          <c:tx>
            <c:strRef>
              <c:f>'Fig 8.2'!$C$1</c:f>
              <c:strCache>
                <c:ptCount val="1"/>
                <c:pt idx="0">
                  <c:v>2017</c:v>
                </c:pt>
              </c:strCache>
            </c:strRef>
          </c:tx>
          <c:spPr>
            <a:solidFill>
              <a:srgbClr val="C00000"/>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8.2'!$A$2:$A$11</c:f>
              <c:strCache>
                <c:ptCount val="10"/>
                <c:pt idx="0">
                  <c:v>Plastics &amp; Rubber</c:v>
                </c:pt>
                <c:pt idx="1">
                  <c:v>Minerals</c:v>
                </c:pt>
                <c:pt idx="2">
                  <c:v>Electrical Equipment</c:v>
                </c:pt>
                <c:pt idx="3">
                  <c:v>Machinery</c:v>
                </c:pt>
                <c:pt idx="4">
                  <c:v>Miscellaneous Manufactures</c:v>
                </c:pt>
                <c:pt idx="5">
                  <c:v>Food</c:v>
                </c:pt>
                <c:pt idx="6">
                  <c:v>Transportation Equipment</c:v>
                </c:pt>
                <c:pt idx="7">
                  <c:v>Chemicals</c:v>
                </c:pt>
                <c:pt idx="8">
                  <c:v>Computers &amp; Electronics</c:v>
                </c:pt>
                <c:pt idx="9">
                  <c:v>Primary Metals</c:v>
                </c:pt>
              </c:strCache>
            </c:strRef>
          </c:cat>
          <c:val>
            <c:numRef>
              <c:f>'Fig 8.2'!$C$2:$C$11</c:f>
              <c:numCache>
                <c:formatCode>"$"#,##0</c:formatCode>
                <c:ptCount val="10"/>
                <c:pt idx="0">
                  <c:v>175.6</c:v>
                </c:pt>
                <c:pt idx="1">
                  <c:v>325.55438099999998</c:v>
                </c:pt>
                <c:pt idx="2">
                  <c:v>380</c:v>
                </c:pt>
                <c:pt idx="3">
                  <c:v>523.4</c:v>
                </c:pt>
                <c:pt idx="4">
                  <c:v>740.1</c:v>
                </c:pt>
                <c:pt idx="5">
                  <c:v>911.2</c:v>
                </c:pt>
                <c:pt idx="6">
                  <c:v>945.8</c:v>
                </c:pt>
                <c:pt idx="7">
                  <c:v>1109.9000000000001</c:v>
                </c:pt>
                <c:pt idx="8">
                  <c:v>1847.8</c:v>
                </c:pt>
                <c:pt idx="9">
                  <c:v>3888.5</c:v>
                </c:pt>
              </c:numCache>
            </c:numRef>
          </c:val>
          <c:extLst>
            <c:ext xmlns:c16="http://schemas.microsoft.com/office/drawing/2014/chart" uri="{C3380CC4-5D6E-409C-BE32-E72D297353CC}">
              <c16:uniqueId val="{0000000B-0501-4099-9B98-43390039D2C1}"/>
            </c:ext>
          </c:extLst>
        </c:ser>
        <c:dLbls>
          <c:dLblPos val="outEnd"/>
          <c:showLegendKey val="0"/>
          <c:showVal val="1"/>
          <c:showCatName val="0"/>
          <c:showSerName val="0"/>
          <c:showPercent val="0"/>
          <c:showBubbleSize val="0"/>
        </c:dLbls>
        <c:gapWidth val="50"/>
        <c:axId val="161793272"/>
        <c:axId val="161794056"/>
      </c:barChart>
      <c:catAx>
        <c:axId val="161793272"/>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61794056"/>
        <c:crosses val="autoZero"/>
        <c:auto val="1"/>
        <c:lblAlgn val="ctr"/>
        <c:lblOffset val="100"/>
        <c:noMultiLvlLbl val="0"/>
      </c:catAx>
      <c:valAx>
        <c:axId val="16179405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400">
                    <a:solidFill>
                      <a:schemeClr val="tx1"/>
                    </a:solidFill>
                    <a:latin typeface="Calibri" panose="020F0502020204030204" pitchFamily="34" charset="0"/>
                    <a:cs typeface="Calibri" panose="020F0502020204030204" pitchFamily="34" charset="0"/>
                  </a:rPr>
                  <a:t>Millions of Nominal</a:t>
                </a:r>
                <a:r>
                  <a:rPr lang="en-US" sz="1400" baseline="0">
                    <a:solidFill>
                      <a:schemeClr val="tx1"/>
                    </a:solidFill>
                    <a:latin typeface="Calibri" panose="020F0502020204030204" pitchFamily="34" charset="0"/>
                    <a:cs typeface="Calibri" panose="020F0502020204030204" pitchFamily="34" charset="0"/>
                  </a:rPr>
                  <a:t> Dollars</a:t>
                </a:r>
                <a:endParaRPr lang="en-US" sz="1400">
                  <a:solidFill>
                    <a:schemeClr val="tx1"/>
                  </a:solidFill>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quot;$&quot;#,##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61793272"/>
        <c:crosses val="autoZero"/>
        <c:crossBetween val="between"/>
      </c:valAx>
      <c:spPr>
        <a:noFill/>
        <a:ln>
          <a:noFill/>
        </a:ln>
        <a:effectLst/>
      </c:spPr>
    </c:plotArea>
    <c:legend>
      <c:legendPos val="b"/>
      <c:layout>
        <c:manualLayout>
          <c:xMode val="edge"/>
          <c:yMode val="edge"/>
          <c:x val="0.54104133858267711"/>
          <c:y val="0.89782219866378299"/>
          <c:w val="0.16912498256558509"/>
          <c:h val="5.704195362777700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18766404199478"/>
          <c:y val="4.5227406275708065E-2"/>
          <c:w val="0.79145833333333337"/>
          <c:h val="0.76919418654757721"/>
        </c:manualLayout>
      </c:layout>
      <c:barChart>
        <c:barDir val="bar"/>
        <c:grouping val="clustered"/>
        <c:varyColors val="0"/>
        <c:ser>
          <c:idx val="0"/>
          <c:order val="0"/>
          <c:tx>
            <c:strRef>
              <c:f>'Fig 8.3'!$B$1</c:f>
              <c:strCache>
                <c:ptCount val="1"/>
                <c:pt idx="0">
                  <c:v>2016</c:v>
                </c:pt>
              </c:strCache>
            </c:strRef>
          </c:tx>
          <c:spPr>
            <a:solidFill>
              <a:schemeClr val="bg2">
                <a:lumMod val="40000"/>
                <a:lumOff val="6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12-4871-8B57-FEB2F492BB2A}"/>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12-4871-8B57-FEB2F492BB2A}"/>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12-4871-8B57-FEB2F492BB2A}"/>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12-4871-8B57-FEB2F492BB2A}"/>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12-4871-8B57-FEB2F492BB2A}"/>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12-4871-8B57-FEB2F492BB2A}"/>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12-4871-8B57-FEB2F492BB2A}"/>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12-4871-8B57-FEB2F492BB2A}"/>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12-4871-8B57-FEB2F492BB2A}"/>
                </c:ext>
              </c:extLst>
            </c:dLbl>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A12-4871-8B57-FEB2F492BB2A}"/>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8.3'!$A$2:$A$11</c:f>
              <c:strCache>
                <c:ptCount val="10"/>
                <c:pt idx="0">
                  <c:v>Germany</c:v>
                </c:pt>
                <c:pt idx="1">
                  <c:v>Singapore</c:v>
                </c:pt>
                <c:pt idx="2">
                  <c:v>Netherlands</c:v>
                </c:pt>
                <c:pt idx="3">
                  <c:v>Japan</c:v>
                </c:pt>
                <c:pt idx="4">
                  <c:v>Taiwan</c:v>
                </c:pt>
                <c:pt idx="5">
                  <c:v>Mexico</c:v>
                </c:pt>
                <c:pt idx="6">
                  <c:v>China</c:v>
                </c:pt>
                <c:pt idx="7">
                  <c:v>Canada</c:v>
                </c:pt>
                <c:pt idx="8">
                  <c:v>Hong Kong</c:v>
                </c:pt>
                <c:pt idx="9">
                  <c:v>United Kingdom</c:v>
                </c:pt>
              </c:strCache>
            </c:strRef>
          </c:cat>
          <c:val>
            <c:numRef>
              <c:f>'Fig 8.3'!$B$2:$B$11</c:f>
              <c:numCache>
                <c:formatCode>"$"#,##0</c:formatCode>
                <c:ptCount val="10"/>
                <c:pt idx="0">
                  <c:v>343.25385599999998</c:v>
                </c:pt>
                <c:pt idx="1">
                  <c:v>291.16673900000001</c:v>
                </c:pt>
                <c:pt idx="2">
                  <c:v>448.555882</c:v>
                </c:pt>
                <c:pt idx="3">
                  <c:v>504.04476699999998</c:v>
                </c:pt>
                <c:pt idx="4">
                  <c:v>610.10686699999997</c:v>
                </c:pt>
                <c:pt idx="5">
                  <c:v>740.91618300000005</c:v>
                </c:pt>
                <c:pt idx="6">
                  <c:v>648.25816299999997</c:v>
                </c:pt>
                <c:pt idx="7">
                  <c:v>1322.732786</c:v>
                </c:pt>
                <c:pt idx="8">
                  <c:v>1506.7797149999999</c:v>
                </c:pt>
                <c:pt idx="9">
                  <c:v>3074.0364840000002</c:v>
                </c:pt>
              </c:numCache>
            </c:numRef>
          </c:val>
          <c:extLst>
            <c:ext xmlns:c16="http://schemas.microsoft.com/office/drawing/2014/chart" uri="{C3380CC4-5D6E-409C-BE32-E72D297353CC}">
              <c16:uniqueId val="{0000000A-5A12-4871-8B57-FEB2F492BB2A}"/>
            </c:ext>
          </c:extLst>
        </c:ser>
        <c:ser>
          <c:idx val="1"/>
          <c:order val="1"/>
          <c:tx>
            <c:strRef>
              <c:f>'Fig 8.3'!$C$1</c:f>
              <c:strCache>
                <c:ptCount val="1"/>
                <c:pt idx="0">
                  <c:v>2017</c:v>
                </c:pt>
              </c:strCache>
            </c:strRef>
          </c:tx>
          <c:spPr>
            <a:solidFill>
              <a:srgbClr val="C00000"/>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8.3'!$A$2:$A$11</c:f>
              <c:strCache>
                <c:ptCount val="10"/>
                <c:pt idx="0">
                  <c:v>Germany</c:v>
                </c:pt>
                <c:pt idx="1">
                  <c:v>Singapore</c:v>
                </c:pt>
                <c:pt idx="2">
                  <c:v>Netherlands</c:v>
                </c:pt>
                <c:pt idx="3">
                  <c:v>Japan</c:v>
                </c:pt>
                <c:pt idx="4">
                  <c:v>Taiwan</c:v>
                </c:pt>
                <c:pt idx="5">
                  <c:v>Mexico</c:v>
                </c:pt>
                <c:pt idx="6">
                  <c:v>China</c:v>
                </c:pt>
                <c:pt idx="7">
                  <c:v>Canada</c:v>
                </c:pt>
                <c:pt idx="8">
                  <c:v>Hong Kong</c:v>
                </c:pt>
                <c:pt idx="9">
                  <c:v>United Kingdom</c:v>
                </c:pt>
              </c:strCache>
            </c:strRef>
          </c:cat>
          <c:val>
            <c:numRef>
              <c:f>'Fig 8.3'!$C$2:$C$11</c:f>
              <c:numCache>
                <c:formatCode>"$"#,##0</c:formatCode>
                <c:ptCount val="10"/>
                <c:pt idx="0">
                  <c:v>394.00713500000001</c:v>
                </c:pt>
                <c:pt idx="1">
                  <c:v>396.14424100000002</c:v>
                </c:pt>
                <c:pt idx="2">
                  <c:v>407.04243500000001</c:v>
                </c:pt>
                <c:pt idx="3">
                  <c:v>611.33071299999995</c:v>
                </c:pt>
                <c:pt idx="4">
                  <c:v>635.96435399999996</c:v>
                </c:pt>
                <c:pt idx="5">
                  <c:v>674.64347099999998</c:v>
                </c:pt>
                <c:pt idx="6">
                  <c:v>737.01782900000001</c:v>
                </c:pt>
                <c:pt idx="7">
                  <c:v>1212.5048850000001</c:v>
                </c:pt>
                <c:pt idx="8">
                  <c:v>1618.0696720000001</c:v>
                </c:pt>
                <c:pt idx="9">
                  <c:v>2318.5384949999998</c:v>
                </c:pt>
              </c:numCache>
            </c:numRef>
          </c:val>
          <c:extLst>
            <c:ext xmlns:c16="http://schemas.microsoft.com/office/drawing/2014/chart" uri="{C3380CC4-5D6E-409C-BE32-E72D297353CC}">
              <c16:uniqueId val="{0000000B-5A12-4871-8B57-FEB2F492BB2A}"/>
            </c:ext>
          </c:extLst>
        </c:ser>
        <c:dLbls>
          <c:dLblPos val="outEnd"/>
          <c:showLegendKey val="0"/>
          <c:showVal val="1"/>
          <c:showCatName val="0"/>
          <c:showSerName val="0"/>
          <c:showPercent val="0"/>
          <c:showBubbleSize val="0"/>
        </c:dLbls>
        <c:gapWidth val="50"/>
        <c:axId val="161793272"/>
        <c:axId val="161794056"/>
      </c:barChart>
      <c:catAx>
        <c:axId val="161793272"/>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61794056"/>
        <c:crosses val="autoZero"/>
        <c:auto val="1"/>
        <c:lblAlgn val="ctr"/>
        <c:lblOffset val="100"/>
        <c:noMultiLvlLbl val="0"/>
      </c:catAx>
      <c:valAx>
        <c:axId val="16179405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400">
                    <a:solidFill>
                      <a:schemeClr val="tx1"/>
                    </a:solidFill>
                    <a:latin typeface="Calibri" panose="020F0502020204030204" pitchFamily="34" charset="0"/>
                    <a:cs typeface="Calibri" panose="020F0502020204030204" pitchFamily="34" charset="0"/>
                  </a:rPr>
                  <a:t>Millions of Nominal</a:t>
                </a:r>
                <a:r>
                  <a:rPr lang="en-US" sz="1400" baseline="0">
                    <a:solidFill>
                      <a:schemeClr val="tx1"/>
                    </a:solidFill>
                    <a:latin typeface="Calibri" panose="020F0502020204030204" pitchFamily="34" charset="0"/>
                    <a:cs typeface="Calibri" panose="020F0502020204030204" pitchFamily="34" charset="0"/>
                  </a:rPr>
                  <a:t> Dollars</a:t>
                </a:r>
                <a:endParaRPr lang="en-US" sz="1400">
                  <a:solidFill>
                    <a:schemeClr val="tx1"/>
                  </a:solidFill>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quot;$&quot;#,##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61793272"/>
        <c:crosses val="autoZero"/>
        <c:crossBetween val="between"/>
      </c:valAx>
      <c:spPr>
        <a:noFill/>
        <a:ln>
          <a:noFill/>
        </a:ln>
        <a:effectLst/>
      </c:spPr>
    </c:plotArea>
    <c:legend>
      <c:legendPos val="b"/>
      <c:layout>
        <c:manualLayout>
          <c:xMode val="edge"/>
          <c:yMode val="edge"/>
          <c:x val="0.49511756342957131"/>
          <c:y val="0.9112083812557138"/>
          <c:w val="0.16831188168786593"/>
          <c:h val="5.701237904963372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'Fig 8.4'!$C$3</c:f>
              <c:strCache>
                <c:ptCount val="1"/>
                <c:pt idx="0">
                  <c:v>Total Exports</c:v>
                </c:pt>
              </c:strCache>
            </c:strRef>
          </c:tx>
          <c:spPr>
            <a:ln w="38100" cap="rnd">
              <a:solidFill>
                <a:schemeClr val="bg1">
                  <a:lumMod val="75000"/>
                </a:schemeClr>
              </a:solidFill>
              <a:prstDash val="sysDash"/>
              <a:round/>
            </a:ln>
            <a:effectLst/>
          </c:spPr>
          <c:marker>
            <c:symbol val="none"/>
          </c:marker>
          <c:cat>
            <c:numRef>
              <c:f>'Fig 8.4'!$B$4:$B$204</c:f>
              <c:numCache>
                <c:formatCode>0</c:formatCode>
                <c:ptCount val="201"/>
                <c:pt idx="0">
                  <c:v>2002</c:v>
                </c:pt>
                <c:pt idx="1">
                  <c:v>2002</c:v>
                </c:pt>
                <c:pt idx="2">
                  <c:v>2002</c:v>
                </c:pt>
                <c:pt idx="3">
                  <c:v>2002</c:v>
                </c:pt>
                <c:pt idx="4">
                  <c:v>2002</c:v>
                </c:pt>
                <c:pt idx="5">
                  <c:v>2002</c:v>
                </c:pt>
                <c:pt idx="6">
                  <c:v>2002</c:v>
                </c:pt>
                <c:pt idx="7">
                  <c:v>2002</c:v>
                </c:pt>
                <c:pt idx="8">
                  <c:v>2002</c:v>
                </c:pt>
                <c:pt idx="9">
                  <c:v>2002</c:v>
                </c:pt>
                <c:pt idx="10">
                  <c:v>2002</c:v>
                </c:pt>
                <c:pt idx="11">
                  <c:v>2002</c:v>
                </c:pt>
                <c:pt idx="12">
                  <c:v>2003</c:v>
                </c:pt>
                <c:pt idx="13">
                  <c:v>2003</c:v>
                </c:pt>
                <c:pt idx="14">
                  <c:v>2003</c:v>
                </c:pt>
                <c:pt idx="15">
                  <c:v>2003</c:v>
                </c:pt>
                <c:pt idx="16">
                  <c:v>2003</c:v>
                </c:pt>
                <c:pt idx="17">
                  <c:v>2003</c:v>
                </c:pt>
                <c:pt idx="18">
                  <c:v>2003</c:v>
                </c:pt>
                <c:pt idx="19">
                  <c:v>2003</c:v>
                </c:pt>
                <c:pt idx="20">
                  <c:v>2003</c:v>
                </c:pt>
                <c:pt idx="21">
                  <c:v>2003</c:v>
                </c:pt>
                <c:pt idx="22">
                  <c:v>2003</c:v>
                </c:pt>
                <c:pt idx="23">
                  <c:v>2003</c:v>
                </c:pt>
                <c:pt idx="24">
                  <c:v>2004</c:v>
                </c:pt>
                <c:pt idx="25">
                  <c:v>2004</c:v>
                </c:pt>
                <c:pt idx="26">
                  <c:v>2004</c:v>
                </c:pt>
                <c:pt idx="27">
                  <c:v>2004</c:v>
                </c:pt>
                <c:pt idx="28">
                  <c:v>2004</c:v>
                </c:pt>
                <c:pt idx="29">
                  <c:v>2004</c:v>
                </c:pt>
                <c:pt idx="30">
                  <c:v>2004</c:v>
                </c:pt>
                <c:pt idx="31">
                  <c:v>2004</c:v>
                </c:pt>
                <c:pt idx="32">
                  <c:v>2004</c:v>
                </c:pt>
                <c:pt idx="33">
                  <c:v>2004</c:v>
                </c:pt>
                <c:pt idx="34">
                  <c:v>2004</c:v>
                </c:pt>
                <c:pt idx="35">
                  <c:v>2004</c:v>
                </c:pt>
                <c:pt idx="36">
                  <c:v>2005</c:v>
                </c:pt>
                <c:pt idx="37">
                  <c:v>2005</c:v>
                </c:pt>
                <c:pt idx="38">
                  <c:v>2005</c:v>
                </c:pt>
                <c:pt idx="39">
                  <c:v>2005</c:v>
                </c:pt>
                <c:pt idx="40">
                  <c:v>2005</c:v>
                </c:pt>
                <c:pt idx="41">
                  <c:v>2005</c:v>
                </c:pt>
                <c:pt idx="42">
                  <c:v>2005</c:v>
                </c:pt>
                <c:pt idx="43">
                  <c:v>2005</c:v>
                </c:pt>
                <c:pt idx="44">
                  <c:v>2005</c:v>
                </c:pt>
                <c:pt idx="45">
                  <c:v>2005</c:v>
                </c:pt>
                <c:pt idx="46">
                  <c:v>2005</c:v>
                </c:pt>
                <c:pt idx="47">
                  <c:v>2005</c:v>
                </c:pt>
                <c:pt idx="48">
                  <c:v>2006</c:v>
                </c:pt>
                <c:pt idx="49">
                  <c:v>2006</c:v>
                </c:pt>
                <c:pt idx="50">
                  <c:v>2006</c:v>
                </c:pt>
                <c:pt idx="51">
                  <c:v>2006</c:v>
                </c:pt>
                <c:pt idx="52">
                  <c:v>2006</c:v>
                </c:pt>
                <c:pt idx="53">
                  <c:v>2006</c:v>
                </c:pt>
                <c:pt idx="54">
                  <c:v>2006</c:v>
                </c:pt>
                <c:pt idx="55">
                  <c:v>2006</c:v>
                </c:pt>
                <c:pt idx="56">
                  <c:v>2006</c:v>
                </c:pt>
                <c:pt idx="57">
                  <c:v>2006</c:v>
                </c:pt>
                <c:pt idx="58">
                  <c:v>2006</c:v>
                </c:pt>
                <c:pt idx="59">
                  <c:v>2006</c:v>
                </c:pt>
                <c:pt idx="60">
                  <c:v>2007</c:v>
                </c:pt>
                <c:pt idx="61">
                  <c:v>2007</c:v>
                </c:pt>
                <c:pt idx="62">
                  <c:v>2007</c:v>
                </c:pt>
                <c:pt idx="63">
                  <c:v>2007</c:v>
                </c:pt>
                <c:pt idx="64">
                  <c:v>2007</c:v>
                </c:pt>
                <c:pt idx="65">
                  <c:v>2007</c:v>
                </c:pt>
                <c:pt idx="66">
                  <c:v>2007</c:v>
                </c:pt>
                <c:pt idx="67">
                  <c:v>2007</c:v>
                </c:pt>
                <c:pt idx="68">
                  <c:v>2007</c:v>
                </c:pt>
                <c:pt idx="69">
                  <c:v>2007</c:v>
                </c:pt>
                <c:pt idx="70">
                  <c:v>2007</c:v>
                </c:pt>
                <c:pt idx="71">
                  <c:v>2007</c:v>
                </c:pt>
                <c:pt idx="72">
                  <c:v>2008</c:v>
                </c:pt>
                <c:pt idx="73">
                  <c:v>2008</c:v>
                </c:pt>
                <c:pt idx="74">
                  <c:v>2008</c:v>
                </c:pt>
                <c:pt idx="75">
                  <c:v>2008</c:v>
                </c:pt>
                <c:pt idx="76">
                  <c:v>2008</c:v>
                </c:pt>
                <c:pt idx="77">
                  <c:v>2008</c:v>
                </c:pt>
                <c:pt idx="78">
                  <c:v>2008</c:v>
                </c:pt>
                <c:pt idx="79">
                  <c:v>2008</c:v>
                </c:pt>
                <c:pt idx="80">
                  <c:v>2008</c:v>
                </c:pt>
                <c:pt idx="81">
                  <c:v>2008</c:v>
                </c:pt>
                <c:pt idx="82">
                  <c:v>2008</c:v>
                </c:pt>
                <c:pt idx="83">
                  <c:v>2008</c:v>
                </c:pt>
                <c:pt idx="84">
                  <c:v>2009</c:v>
                </c:pt>
                <c:pt idx="85">
                  <c:v>2009</c:v>
                </c:pt>
                <c:pt idx="86">
                  <c:v>2009</c:v>
                </c:pt>
                <c:pt idx="87">
                  <c:v>2009</c:v>
                </c:pt>
                <c:pt idx="88">
                  <c:v>2009</c:v>
                </c:pt>
                <c:pt idx="89">
                  <c:v>2009</c:v>
                </c:pt>
                <c:pt idx="90">
                  <c:v>2009</c:v>
                </c:pt>
                <c:pt idx="91">
                  <c:v>2009</c:v>
                </c:pt>
                <c:pt idx="92">
                  <c:v>2009</c:v>
                </c:pt>
                <c:pt idx="93">
                  <c:v>2009</c:v>
                </c:pt>
                <c:pt idx="94">
                  <c:v>2009</c:v>
                </c:pt>
                <c:pt idx="95">
                  <c:v>2009</c:v>
                </c:pt>
                <c:pt idx="96">
                  <c:v>2010</c:v>
                </c:pt>
                <c:pt idx="97">
                  <c:v>2010</c:v>
                </c:pt>
                <c:pt idx="98">
                  <c:v>2010</c:v>
                </c:pt>
                <c:pt idx="99">
                  <c:v>2010</c:v>
                </c:pt>
                <c:pt idx="100">
                  <c:v>2010</c:v>
                </c:pt>
                <c:pt idx="101">
                  <c:v>2010</c:v>
                </c:pt>
                <c:pt idx="102">
                  <c:v>2010</c:v>
                </c:pt>
                <c:pt idx="103">
                  <c:v>2010</c:v>
                </c:pt>
                <c:pt idx="104">
                  <c:v>2010</c:v>
                </c:pt>
                <c:pt idx="105">
                  <c:v>2010</c:v>
                </c:pt>
                <c:pt idx="106">
                  <c:v>2010</c:v>
                </c:pt>
                <c:pt idx="107">
                  <c:v>2010</c:v>
                </c:pt>
                <c:pt idx="108">
                  <c:v>2011</c:v>
                </c:pt>
                <c:pt idx="109">
                  <c:v>2011</c:v>
                </c:pt>
                <c:pt idx="110">
                  <c:v>2011</c:v>
                </c:pt>
                <c:pt idx="111">
                  <c:v>2011</c:v>
                </c:pt>
                <c:pt idx="112">
                  <c:v>2011</c:v>
                </c:pt>
                <c:pt idx="113">
                  <c:v>2011</c:v>
                </c:pt>
                <c:pt idx="114">
                  <c:v>2011</c:v>
                </c:pt>
                <c:pt idx="115">
                  <c:v>2011</c:v>
                </c:pt>
                <c:pt idx="116">
                  <c:v>2011</c:v>
                </c:pt>
                <c:pt idx="117">
                  <c:v>2011</c:v>
                </c:pt>
                <c:pt idx="118">
                  <c:v>2011</c:v>
                </c:pt>
                <c:pt idx="119">
                  <c:v>2011</c:v>
                </c:pt>
                <c:pt idx="120">
                  <c:v>2012</c:v>
                </c:pt>
                <c:pt idx="121">
                  <c:v>2012</c:v>
                </c:pt>
                <c:pt idx="122">
                  <c:v>2012</c:v>
                </c:pt>
                <c:pt idx="123">
                  <c:v>2012</c:v>
                </c:pt>
                <c:pt idx="124">
                  <c:v>2012</c:v>
                </c:pt>
                <c:pt idx="125">
                  <c:v>2012</c:v>
                </c:pt>
                <c:pt idx="126">
                  <c:v>2012</c:v>
                </c:pt>
                <c:pt idx="127">
                  <c:v>2012</c:v>
                </c:pt>
                <c:pt idx="128">
                  <c:v>2012</c:v>
                </c:pt>
                <c:pt idx="129">
                  <c:v>2012</c:v>
                </c:pt>
                <c:pt idx="130">
                  <c:v>2012</c:v>
                </c:pt>
                <c:pt idx="131">
                  <c:v>2012</c:v>
                </c:pt>
                <c:pt idx="132">
                  <c:v>2013</c:v>
                </c:pt>
                <c:pt idx="133">
                  <c:v>2013</c:v>
                </c:pt>
                <c:pt idx="134">
                  <c:v>2013</c:v>
                </c:pt>
                <c:pt idx="135">
                  <c:v>2013</c:v>
                </c:pt>
                <c:pt idx="136">
                  <c:v>2013</c:v>
                </c:pt>
                <c:pt idx="137">
                  <c:v>2013</c:v>
                </c:pt>
                <c:pt idx="138">
                  <c:v>2013</c:v>
                </c:pt>
                <c:pt idx="139">
                  <c:v>2013</c:v>
                </c:pt>
                <c:pt idx="140">
                  <c:v>2013</c:v>
                </c:pt>
                <c:pt idx="141">
                  <c:v>2013</c:v>
                </c:pt>
                <c:pt idx="142">
                  <c:v>2013</c:v>
                </c:pt>
                <c:pt idx="143">
                  <c:v>2013</c:v>
                </c:pt>
                <c:pt idx="144">
                  <c:v>2014</c:v>
                </c:pt>
                <c:pt idx="145">
                  <c:v>2014</c:v>
                </c:pt>
                <c:pt idx="146">
                  <c:v>2014</c:v>
                </c:pt>
                <c:pt idx="147">
                  <c:v>2014</c:v>
                </c:pt>
                <c:pt idx="148">
                  <c:v>2014</c:v>
                </c:pt>
                <c:pt idx="149">
                  <c:v>2014</c:v>
                </c:pt>
                <c:pt idx="150">
                  <c:v>2014</c:v>
                </c:pt>
                <c:pt idx="151">
                  <c:v>2014</c:v>
                </c:pt>
                <c:pt idx="152">
                  <c:v>2014</c:v>
                </c:pt>
                <c:pt idx="153">
                  <c:v>2014</c:v>
                </c:pt>
                <c:pt idx="154">
                  <c:v>2014</c:v>
                </c:pt>
                <c:pt idx="155">
                  <c:v>2014</c:v>
                </c:pt>
                <c:pt idx="156">
                  <c:v>2015</c:v>
                </c:pt>
                <c:pt idx="157">
                  <c:v>2015</c:v>
                </c:pt>
                <c:pt idx="158">
                  <c:v>2015</c:v>
                </c:pt>
                <c:pt idx="159">
                  <c:v>2015</c:v>
                </c:pt>
                <c:pt idx="160">
                  <c:v>2015</c:v>
                </c:pt>
                <c:pt idx="161">
                  <c:v>2015</c:v>
                </c:pt>
                <c:pt idx="162">
                  <c:v>2015</c:v>
                </c:pt>
                <c:pt idx="163">
                  <c:v>2015</c:v>
                </c:pt>
                <c:pt idx="164">
                  <c:v>2015</c:v>
                </c:pt>
                <c:pt idx="165">
                  <c:v>2015</c:v>
                </c:pt>
                <c:pt idx="166">
                  <c:v>2015</c:v>
                </c:pt>
                <c:pt idx="167">
                  <c:v>2015</c:v>
                </c:pt>
                <c:pt idx="168">
                  <c:v>2016</c:v>
                </c:pt>
                <c:pt idx="169">
                  <c:v>2016</c:v>
                </c:pt>
                <c:pt idx="170">
                  <c:v>2016</c:v>
                </c:pt>
                <c:pt idx="171">
                  <c:v>2016</c:v>
                </c:pt>
                <c:pt idx="172">
                  <c:v>2016</c:v>
                </c:pt>
                <c:pt idx="173">
                  <c:v>2016</c:v>
                </c:pt>
                <c:pt idx="174">
                  <c:v>2016</c:v>
                </c:pt>
                <c:pt idx="175">
                  <c:v>2016</c:v>
                </c:pt>
                <c:pt idx="176">
                  <c:v>2016</c:v>
                </c:pt>
                <c:pt idx="177">
                  <c:v>2016</c:v>
                </c:pt>
                <c:pt idx="178">
                  <c:v>2016</c:v>
                </c:pt>
                <c:pt idx="179">
                  <c:v>2016</c:v>
                </c:pt>
                <c:pt idx="180">
                  <c:v>2017</c:v>
                </c:pt>
                <c:pt idx="181">
                  <c:v>2017</c:v>
                </c:pt>
                <c:pt idx="182">
                  <c:v>2017</c:v>
                </c:pt>
                <c:pt idx="183">
                  <c:v>2017</c:v>
                </c:pt>
                <c:pt idx="184">
                  <c:v>2017</c:v>
                </c:pt>
                <c:pt idx="185">
                  <c:v>2017</c:v>
                </c:pt>
                <c:pt idx="186">
                  <c:v>2017</c:v>
                </c:pt>
                <c:pt idx="187">
                  <c:v>2017</c:v>
                </c:pt>
                <c:pt idx="188">
                  <c:v>2017</c:v>
                </c:pt>
                <c:pt idx="189">
                  <c:v>2017</c:v>
                </c:pt>
                <c:pt idx="190">
                  <c:v>2017</c:v>
                </c:pt>
                <c:pt idx="191">
                  <c:v>2017</c:v>
                </c:pt>
                <c:pt idx="192">
                  <c:v>2018</c:v>
                </c:pt>
                <c:pt idx="193">
                  <c:v>2018</c:v>
                </c:pt>
                <c:pt idx="194">
                  <c:v>2018</c:v>
                </c:pt>
                <c:pt idx="195">
                  <c:v>2018</c:v>
                </c:pt>
                <c:pt idx="196">
                  <c:v>2018</c:v>
                </c:pt>
                <c:pt idx="197">
                  <c:v>2018</c:v>
                </c:pt>
                <c:pt idx="198">
                  <c:v>2018</c:v>
                </c:pt>
                <c:pt idx="199">
                  <c:v>2018</c:v>
                </c:pt>
                <c:pt idx="200">
                  <c:v>2018</c:v>
                </c:pt>
              </c:numCache>
            </c:numRef>
          </c:cat>
          <c:val>
            <c:numRef>
              <c:f>'Fig 8.4'!$C$4:$C$204</c:f>
              <c:numCache>
                <c:formatCode>"$"#,##0</c:formatCode>
                <c:ptCount val="201"/>
                <c:pt idx="0">
                  <c:v>513.71355600000004</c:v>
                </c:pt>
                <c:pt idx="1">
                  <c:v>289.02009700000002</c:v>
                </c:pt>
                <c:pt idx="2">
                  <c:v>408.20889</c:v>
                </c:pt>
                <c:pt idx="3">
                  <c:v>353.62221199999999</c:v>
                </c:pt>
                <c:pt idx="4">
                  <c:v>366.49026700000002</c:v>
                </c:pt>
                <c:pt idx="5">
                  <c:v>319.14742899999999</c:v>
                </c:pt>
                <c:pt idx="6">
                  <c:v>345.98931499999998</c:v>
                </c:pt>
                <c:pt idx="7">
                  <c:v>336.69664799999998</c:v>
                </c:pt>
                <c:pt idx="8">
                  <c:v>357.93624899999998</c:v>
                </c:pt>
                <c:pt idx="9">
                  <c:v>402.84966900000001</c:v>
                </c:pt>
                <c:pt idx="10">
                  <c:v>422.355054</c:v>
                </c:pt>
                <c:pt idx="11">
                  <c:v>425.57680800000003</c:v>
                </c:pt>
                <c:pt idx="12">
                  <c:v>420.99805300000003</c:v>
                </c:pt>
                <c:pt idx="13">
                  <c:v>409.391276</c:v>
                </c:pt>
                <c:pt idx="14">
                  <c:v>411.607755</c:v>
                </c:pt>
                <c:pt idx="15">
                  <c:v>432.48440299999999</c:v>
                </c:pt>
                <c:pt idx="16">
                  <c:v>280.30413199999998</c:v>
                </c:pt>
                <c:pt idx="17">
                  <c:v>275.48788100000002</c:v>
                </c:pt>
                <c:pt idx="18">
                  <c:v>292.23427500000003</c:v>
                </c:pt>
                <c:pt idx="19">
                  <c:v>298.37428399999999</c:v>
                </c:pt>
                <c:pt idx="20">
                  <c:v>291.918251</c:v>
                </c:pt>
                <c:pt idx="21">
                  <c:v>346.07034299999998</c:v>
                </c:pt>
                <c:pt idx="22">
                  <c:v>316.79001699999998</c:v>
                </c:pt>
                <c:pt idx="23">
                  <c:v>343.62478499999997</c:v>
                </c:pt>
                <c:pt idx="24">
                  <c:v>408.25376699999998</c:v>
                </c:pt>
                <c:pt idx="25">
                  <c:v>397.33211899999998</c:v>
                </c:pt>
                <c:pt idx="26">
                  <c:v>384.39536399999997</c:v>
                </c:pt>
                <c:pt idx="27">
                  <c:v>291.39987200000002</c:v>
                </c:pt>
                <c:pt idx="28">
                  <c:v>394.13478400000002</c:v>
                </c:pt>
                <c:pt idx="29">
                  <c:v>365.06031899999999</c:v>
                </c:pt>
                <c:pt idx="30">
                  <c:v>451.96169600000002</c:v>
                </c:pt>
                <c:pt idx="31">
                  <c:v>368.82214099999999</c:v>
                </c:pt>
                <c:pt idx="32">
                  <c:v>430.85513500000002</c:v>
                </c:pt>
                <c:pt idx="33">
                  <c:v>437.11962999999997</c:v>
                </c:pt>
                <c:pt idx="34">
                  <c:v>403.474872</c:v>
                </c:pt>
                <c:pt idx="35">
                  <c:v>398.29863999999998</c:v>
                </c:pt>
                <c:pt idx="36">
                  <c:v>414.83220999999998</c:v>
                </c:pt>
                <c:pt idx="37">
                  <c:v>406.77135900000002</c:v>
                </c:pt>
                <c:pt idx="38">
                  <c:v>603.07634099999996</c:v>
                </c:pt>
                <c:pt idx="39">
                  <c:v>530.67309799999998</c:v>
                </c:pt>
                <c:pt idx="40">
                  <c:v>478.50687199999999</c:v>
                </c:pt>
                <c:pt idx="41">
                  <c:v>498.74337300000002</c:v>
                </c:pt>
                <c:pt idx="42">
                  <c:v>490.09889500000003</c:v>
                </c:pt>
                <c:pt idx="43">
                  <c:v>622.759455</c:v>
                </c:pt>
                <c:pt idx="44">
                  <c:v>505.43468200000001</c:v>
                </c:pt>
                <c:pt idx="45">
                  <c:v>523.01898100000005</c:v>
                </c:pt>
                <c:pt idx="46">
                  <c:v>522.38631899999996</c:v>
                </c:pt>
                <c:pt idx="47">
                  <c:v>470.73744499999998</c:v>
                </c:pt>
                <c:pt idx="48">
                  <c:v>498.94288799999998</c:v>
                </c:pt>
                <c:pt idx="49">
                  <c:v>509.41885200000002</c:v>
                </c:pt>
                <c:pt idx="50">
                  <c:v>674.05046300000004</c:v>
                </c:pt>
                <c:pt idx="51">
                  <c:v>406.534942</c:v>
                </c:pt>
                <c:pt idx="52">
                  <c:v>565.97801100000004</c:v>
                </c:pt>
                <c:pt idx="53">
                  <c:v>668.71386199999995</c:v>
                </c:pt>
                <c:pt idx="54">
                  <c:v>553.633465</c:v>
                </c:pt>
                <c:pt idx="55">
                  <c:v>643.43242399999997</c:v>
                </c:pt>
                <c:pt idx="56">
                  <c:v>610.94466899999998</c:v>
                </c:pt>
                <c:pt idx="57">
                  <c:v>522.80491300000006</c:v>
                </c:pt>
                <c:pt idx="58">
                  <c:v>601.94725600000004</c:v>
                </c:pt>
                <c:pt idx="59">
                  <c:v>544.28352500000005</c:v>
                </c:pt>
                <c:pt idx="60">
                  <c:v>504.81771400000002</c:v>
                </c:pt>
                <c:pt idx="61">
                  <c:v>493.27099500000003</c:v>
                </c:pt>
                <c:pt idx="62">
                  <c:v>574.09315300000003</c:v>
                </c:pt>
                <c:pt idx="63">
                  <c:v>523.90992800000004</c:v>
                </c:pt>
                <c:pt idx="64">
                  <c:v>631.30500300000006</c:v>
                </c:pt>
                <c:pt idx="65">
                  <c:v>672.89412000000004</c:v>
                </c:pt>
                <c:pt idx="66">
                  <c:v>626.64020400000004</c:v>
                </c:pt>
                <c:pt idx="67">
                  <c:v>638.22134400000004</c:v>
                </c:pt>
                <c:pt idx="68">
                  <c:v>680.22518100000002</c:v>
                </c:pt>
                <c:pt idx="69">
                  <c:v>750.21778500000005</c:v>
                </c:pt>
                <c:pt idx="70">
                  <c:v>758.38318400000003</c:v>
                </c:pt>
                <c:pt idx="71">
                  <c:v>960.54487300000005</c:v>
                </c:pt>
                <c:pt idx="72">
                  <c:v>1025.086421</c:v>
                </c:pt>
                <c:pt idx="73">
                  <c:v>894.797551</c:v>
                </c:pt>
                <c:pt idx="74">
                  <c:v>966.79041199999995</c:v>
                </c:pt>
                <c:pt idx="75">
                  <c:v>907.76286100000004</c:v>
                </c:pt>
                <c:pt idx="76">
                  <c:v>867.30070899999998</c:v>
                </c:pt>
                <c:pt idx="77">
                  <c:v>837.85303699999997</c:v>
                </c:pt>
                <c:pt idx="78">
                  <c:v>981.62733100000003</c:v>
                </c:pt>
                <c:pt idx="79">
                  <c:v>812.24561900000003</c:v>
                </c:pt>
                <c:pt idx="80">
                  <c:v>795.66562799999997</c:v>
                </c:pt>
                <c:pt idx="81">
                  <c:v>801.94313899999997</c:v>
                </c:pt>
                <c:pt idx="82">
                  <c:v>636.50903500000004</c:v>
                </c:pt>
                <c:pt idx="83">
                  <c:v>778.41078800000003</c:v>
                </c:pt>
                <c:pt idx="84">
                  <c:v>614.00275799999997</c:v>
                </c:pt>
                <c:pt idx="85">
                  <c:v>692.64797499999997</c:v>
                </c:pt>
                <c:pt idx="86">
                  <c:v>812.63964199999998</c:v>
                </c:pt>
                <c:pt idx="87">
                  <c:v>822.636529</c:v>
                </c:pt>
                <c:pt idx="88">
                  <c:v>831.19061899999997</c:v>
                </c:pt>
                <c:pt idx="89">
                  <c:v>748.302278</c:v>
                </c:pt>
                <c:pt idx="90">
                  <c:v>986.94988000000001</c:v>
                </c:pt>
                <c:pt idx="91">
                  <c:v>874.70476599999995</c:v>
                </c:pt>
                <c:pt idx="92">
                  <c:v>960.59548800000005</c:v>
                </c:pt>
                <c:pt idx="93">
                  <c:v>936.72188200000005</c:v>
                </c:pt>
                <c:pt idx="94">
                  <c:v>950.06492300000002</c:v>
                </c:pt>
                <c:pt idx="95">
                  <c:v>1106.6782909999999</c:v>
                </c:pt>
                <c:pt idx="96">
                  <c:v>1161.5806540000001</c:v>
                </c:pt>
                <c:pt idx="97">
                  <c:v>1125.5196960000001</c:v>
                </c:pt>
                <c:pt idx="98">
                  <c:v>1258.1126879999999</c:v>
                </c:pt>
                <c:pt idx="99">
                  <c:v>1167.8174759999999</c:v>
                </c:pt>
                <c:pt idx="100">
                  <c:v>898.531837</c:v>
                </c:pt>
                <c:pt idx="101">
                  <c:v>989.52678000000003</c:v>
                </c:pt>
                <c:pt idx="102">
                  <c:v>1144.056118</c:v>
                </c:pt>
                <c:pt idx="103">
                  <c:v>1271.6389429999999</c:v>
                </c:pt>
                <c:pt idx="104">
                  <c:v>1086.490266</c:v>
                </c:pt>
                <c:pt idx="105">
                  <c:v>1445.8314029999999</c:v>
                </c:pt>
                <c:pt idx="106">
                  <c:v>866.73558700000001</c:v>
                </c:pt>
                <c:pt idx="107">
                  <c:v>1392.6357989999999</c:v>
                </c:pt>
                <c:pt idx="108">
                  <c:v>1475.0131080000001</c:v>
                </c:pt>
                <c:pt idx="109">
                  <c:v>1230.7470129999999</c:v>
                </c:pt>
                <c:pt idx="110">
                  <c:v>1553.3731459999999</c:v>
                </c:pt>
                <c:pt idx="111">
                  <c:v>1429.3646699999999</c:v>
                </c:pt>
                <c:pt idx="112">
                  <c:v>1524.8091400000001</c:v>
                </c:pt>
                <c:pt idx="113">
                  <c:v>1339.630465</c:v>
                </c:pt>
                <c:pt idx="114">
                  <c:v>1313.4819339999999</c:v>
                </c:pt>
                <c:pt idx="115">
                  <c:v>1769.70316</c:v>
                </c:pt>
                <c:pt idx="116">
                  <c:v>1915.217447</c:v>
                </c:pt>
                <c:pt idx="117">
                  <c:v>2097.43694</c:v>
                </c:pt>
                <c:pt idx="118">
                  <c:v>1684.957521</c:v>
                </c:pt>
                <c:pt idx="119">
                  <c:v>1634.521391</c:v>
                </c:pt>
                <c:pt idx="120">
                  <c:v>1960.9432549999999</c:v>
                </c:pt>
                <c:pt idx="121">
                  <c:v>1473.66985</c:v>
                </c:pt>
                <c:pt idx="122">
                  <c:v>1743.687267</c:v>
                </c:pt>
                <c:pt idx="123">
                  <c:v>1269.54063</c:v>
                </c:pt>
                <c:pt idx="124">
                  <c:v>1953.6048450000001</c:v>
                </c:pt>
                <c:pt idx="125">
                  <c:v>1453.8542030000001</c:v>
                </c:pt>
                <c:pt idx="126">
                  <c:v>1459.261244</c:v>
                </c:pt>
                <c:pt idx="127">
                  <c:v>1306.5902100000001</c:v>
                </c:pt>
                <c:pt idx="128">
                  <c:v>1449.1315669999999</c:v>
                </c:pt>
                <c:pt idx="129">
                  <c:v>1253.1772309999999</c:v>
                </c:pt>
                <c:pt idx="130">
                  <c:v>1829.100128</c:v>
                </c:pt>
                <c:pt idx="131">
                  <c:v>2107.351451</c:v>
                </c:pt>
                <c:pt idx="132">
                  <c:v>1281.0777499999999</c:v>
                </c:pt>
                <c:pt idx="133">
                  <c:v>1473.9074680000001</c:v>
                </c:pt>
                <c:pt idx="134">
                  <c:v>1574.1763599999999</c:v>
                </c:pt>
                <c:pt idx="135">
                  <c:v>1540.9660799999999</c:v>
                </c:pt>
                <c:pt idx="136">
                  <c:v>1311.135507</c:v>
                </c:pt>
                <c:pt idx="137">
                  <c:v>1272.221738</c:v>
                </c:pt>
                <c:pt idx="138">
                  <c:v>1420.8554529999999</c:v>
                </c:pt>
                <c:pt idx="139">
                  <c:v>1555.0734219999999</c:v>
                </c:pt>
                <c:pt idx="140">
                  <c:v>1275.4620259999999</c:v>
                </c:pt>
                <c:pt idx="141">
                  <c:v>1385.0755320000001</c:v>
                </c:pt>
                <c:pt idx="142">
                  <c:v>1016.341329</c:v>
                </c:pt>
                <c:pt idx="143">
                  <c:v>1004.893421</c:v>
                </c:pt>
                <c:pt idx="144">
                  <c:v>1118.7964710000001</c:v>
                </c:pt>
                <c:pt idx="145">
                  <c:v>998.62363700000003</c:v>
                </c:pt>
                <c:pt idx="146">
                  <c:v>957.70779700000003</c:v>
                </c:pt>
                <c:pt idx="147">
                  <c:v>1076.4359790000001</c:v>
                </c:pt>
                <c:pt idx="148">
                  <c:v>881.081861</c:v>
                </c:pt>
                <c:pt idx="149">
                  <c:v>655.45326999999997</c:v>
                </c:pt>
                <c:pt idx="150">
                  <c:v>703.88132499999995</c:v>
                </c:pt>
                <c:pt idx="151">
                  <c:v>1173.5302750000001</c:v>
                </c:pt>
                <c:pt idx="152">
                  <c:v>1276.7347420000001</c:v>
                </c:pt>
                <c:pt idx="153">
                  <c:v>1143.6780450000001</c:v>
                </c:pt>
                <c:pt idx="154">
                  <c:v>1229.872337</c:v>
                </c:pt>
                <c:pt idx="155">
                  <c:v>1008.3064429999999</c:v>
                </c:pt>
                <c:pt idx="156">
                  <c:v>1189.185215</c:v>
                </c:pt>
                <c:pt idx="157">
                  <c:v>984.13840800000003</c:v>
                </c:pt>
                <c:pt idx="158">
                  <c:v>1064.089569</c:v>
                </c:pt>
                <c:pt idx="159">
                  <c:v>1059.1702909999999</c:v>
                </c:pt>
                <c:pt idx="160">
                  <c:v>1103.49026</c:v>
                </c:pt>
                <c:pt idx="161">
                  <c:v>1315.171474</c:v>
                </c:pt>
                <c:pt idx="162">
                  <c:v>1156.0122280000001</c:v>
                </c:pt>
                <c:pt idx="163">
                  <c:v>1216.897512</c:v>
                </c:pt>
                <c:pt idx="164">
                  <c:v>1118.0828730000001</c:v>
                </c:pt>
                <c:pt idx="165">
                  <c:v>1149.2375300000001</c:v>
                </c:pt>
                <c:pt idx="166">
                  <c:v>910.18742699999996</c:v>
                </c:pt>
                <c:pt idx="167">
                  <c:v>1041.97498</c:v>
                </c:pt>
                <c:pt idx="168">
                  <c:v>648.74139100000002</c:v>
                </c:pt>
                <c:pt idx="169">
                  <c:v>1136.8876929999999</c:v>
                </c:pt>
                <c:pt idx="170">
                  <c:v>1172.386362</c:v>
                </c:pt>
                <c:pt idx="171">
                  <c:v>1242.098941</c:v>
                </c:pt>
                <c:pt idx="172">
                  <c:v>870.77202399999999</c:v>
                </c:pt>
                <c:pt idx="173">
                  <c:v>922.05324900000005</c:v>
                </c:pt>
                <c:pt idx="174">
                  <c:v>702.78015100000005</c:v>
                </c:pt>
                <c:pt idx="175">
                  <c:v>1072.7332240000001</c:v>
                </c:pt>
                <c:pt idx="176">
                  <c:v>1327.2214180000001</c:v>
                </c:pt>
                <c:pt idx="177">
                  <c:v>912.77847699999995</c:v>
                </c:pt>
                <c:pt idx="178">
                  <c:v>1046.325656</c:v>
                </c:pt>
                <c:pt idx="179">
                  <c:v>1022.874464</c:v>
                </c:pt>
                <c:pt idx="180">
                  <c:v>1085.6855069999999</c:v>
                </c:pt>
                <c:pt idx="181">
                  <c:v>756.05886899999996</c:v>
                </c:pt>
                <c:pt idx="182">
                  <c:v>1132.0159120000001</c:v>
                </c:pt>
                <c:pt idx="183">
                  <c:v>962.97874999999999</c:v>
                </c:pt>
                <c:pt idx="184">
                  <c:v>1261.7355319999999</c:v>
                </c:pt>
                <c:pt idx="185">
                  <c:v>1206.4181840000001</c:v>
                </c:pt>
                <c:pt idx="186">
                  <c:v>916.088346</c:v>
                </c:pt>
                <c:pt idx="187">
                  <c:v>1009.5739620000001</c:v>
                </c:pt>
                <c:pt idx="188">
                  <c:v>930.63156000000004</c:v>
                </c:pt>
                <c:pt idx="189">
                  <c:v>728.38996899999995</c:v>
                </c:pt>
                <c:pt idx="190">
                  <c:v>938.83205699999996</c:v>
                </c:pt>
                <c:pt idx="191">
                  <c:v>654.89468399999998</c:v>
                </c:pt>
                <c:pt idx="192">
                  <c:v>628.19072500000004</c:v>
                </c:pt>
                <c:pt idx="193">
                  <c:v>628.51877899999999</c:v>
                </c:pt>
                <c:pt idx="194">
                  <c:v>1875.223585</c:v>
                </c:pt>
                <c:pt idx="195">
                  <c:v>1503.3886669999999</c:v>
                </c:pt>
                <c:pt idx="196">
                  <c:v>1057.8686789999999</c:v>
                </c:pt>
                <c:pt idx="197">
                  <c:v>1350.774404</c:v>
                </c:pt>
                <c:pt idx="198">
                  <c:v>1228.2106490000001</c:v>
                </c:pt>
                <c:pt idx="199">
                  <c:v>987.28877299999999</c:v>
                </c:pt>
                <c:pt idx="200">
                  <c:v>1165.4633260000001</c:v>
                </c:pt>
              </c:numCache>
            </c:numRef>
          </c:val>
          <c:smooth val="0"/>
          <c:extLst>
            <c:ext xmlns:c16="http://schemas.microsoft.com/office/drawing/2014/chart" uri="{C3380CC4-5D6E-409C-BE32-E72D297353CC}">
              <c16:uniqueId val="{00000000-1422-40E2-9647-DFD96985886E}"/>
            </c:ext>
          </c:extLst>
        </c:ser>
        <c:ser>
          <c:idx val="1"/>
          <c:order val="1"/>
          <c:tx>
            <c:strRef>
              <c:f>'Fig 8.4'!$D$3</c:f>
              <c:strCache>
                <c:ptCount val="1"/>
                <c:pt idx="0">
                  <c:v>Gold Exports</c:v>
                </c:pt>
              </c:strCache>
            </c:strRef>
          </c:tx>
          <c:spPr>
            <a:ln w="19050" cap="rnd">
              <a:solidFill>
                <a:schemeClr val="tx1"/>
              </a:solidFill>
              <a:round/>
            </a:ln>
            <a:effectLst/>
          </c:spPr>
          <c:marker>
            <c:symbol val="none"/>
          </c:marker>
          <c:cat>
            <c:numRef>
              <c:f>'Fig 8.4'!$B$4:$B$204</c:f>
              <c:numCache>
                <c:formatCode>0</c:formatCode>
                <c:ptCount val="201"/>
                <c:pt idx="0">
                  <c:v>2002</c:v>
                </c:pt>
                <c:pt idx="1">
                  <c:v>2002</c:v>
                </c:pt>
                <c:pt idx="2">
                  <c:v>2002</c:v>
                </c:pt>
                <c:pt idx="3">
                  <c:v>2002</c:v>
                </c:pt>
                <c:pt idx="4">
                  <c:v>2002</c:v>
                </c:pt>
                <c:pt idx="5">
                  <c:v>2002</c:v>
                </c:pt>
                <c:pt idx="6">
                  <c:v>2002</c:v>
                </c:pt>
                <c:pt idx="7">
                  <c:v>2002</c:v>
                </c:pt>
                <c:pt idx="8">
                  <c:v>2002</c:v>
                </c:pt>
                <c:pt idx="9">
                  <c:v>2002</c:v>
                </c:pt>
                <c:pt idx="10">
                  <c:v>2002</c:v>
                </c:pt>
                <c:pt idx="11">
                  <c:v>2002</c:v>
                </c:pt>
                <c:pt idx="12">
                  <c:v>2003</c:v>
                </c:pt>
                <c:pt idx="13">
                  <c:v>2003</c:v>
                </c:pt>
                <c:pt idx="14">
                  <c:v>2003</c:v>
                </c:pt>
                <c:pt idx="15">
                  <c:v>2003</c:v>
                </c:pt>
                <c:pt idx="16">
                  <c:v>2003</c:v>
                </c:pt>
                <c:pt idx="17">
                  <c:v>2003</c:v>
                </c:pt>
                <c:pt idx="18">
                  <c:v>2003</c:v>
                </c:pt>
                <c:pt idx="19">
                  <c:v>2003</c:v>
                </c:pt>
                <c:pt idx="20">
                  <c:v>2003</c:v>
                </c:pt>
                <c:pt idx="21">
                  <c:v>2003</c:v>
                </c:pt>
                <c:pt idx="22">
                  <c:v>2003</c:v>
                </c:pt>
                <c:pt idx="23">
                  <c:v>2003</c:v>
                </c:pt>
                <c:pt idx="24">
                  <c:v>2004</c:v>
                </c:pt>
                <c:pt idx="25">
                  <c:v>2004</c:v>
                </c:pt>
                <c:pt idx="26">
                  <c:v>2004</c:v>
                </c:pt>
                <c:pt idx="27">
                  <c:v>2004</c:v>
                </c:pt>
                <c:pt idx="28">
                  <c:v>2004</c:v>
                </c:pt>
                <c:pt idx="29">
                  <c:v>2004</c:v>
                </c:pt>
                <c:pt idx="30">
                  <c:v>2004</c:v>
                </c:pt>
                <c:pt idx="31">
                  <c:v>2004</c:v>
                </c:pt>
                <c:pt idx="32">
                  <c:v>2004</c:v>
                </c:pt>
                <c:pt idx="33">
                  <c:v>2004</c:v>
                </c:pt>
                <c:pt idx="34">
                  <c:v>2004</c:v>
                </c:pt>
                <c:pt idx="35">
                  <c:v>2004</c:v>
                </c:pt>
                <c:pt idx="36">
                  <c:v>2005</c:v>
                </c:pt>
                <c:pt idx="37">
                  <c:v>2005</c:v>
                </c:pt>
                <c:pt idx="38">
                  <c:v>2005</c:v>
                </c:pt>
                <c:pt idx="39">
                  <c:v>2005</c:v>
                </c:pt>
                <c:pt idx="40">
                  <c:v>2005</c:v>
                </c:pt>
                <c:pt idx="41">
                  <c:v>2005</c:v>
                </c:pt>
                <c:pt idx="42">
                  <c:v>2005</c:v>
                </c:pt>
                <c:pt idx="43">
                  <c:v>2005</c:v>
                </c:pt>
                <c:pt idx="44">
                  <c:v>2005</c:v>
                </c:pt>
                <c:pt idx="45">
                  <c:v>2005</c:v>
                </c:pt>
                <c:pt idx="46">
                  <c:v>2005</c:v>
                </c:pt>
                <c:pt idx="47">
                  <c:v>2005</c:v>
                </c:pt>
                <c:pt idx="48">
                  <c:v>2006</c:v>
                </c:pt>
                <c:pt idx="49">
                  <c:v>2006</c:v>
                </c:pt>
                <c:pt idx="50">
                  <c:v>2006</c:v>
                </c:pt>
                <c:pt idx="51">
                  <c:v>2006</c:v>
                </c:pt>
                <c:pt idx="52">
                  <c:v>2006</c:v>
                </c:pt>
                <c:pt idx="53">
                  <c:v>2006</c:v>
                </c:pt>
                <c:pt idx="54">
                  <c:v>2006</c:v>
                </c:pt>
                <c:pt idx="55">
                  <c:v>2006</c:v>
                </c:pt>
                <c:pt idx="56">
                  <c:v>2006</c:v>
                </c:pt>
                <c:pt idx="57">
                  <c:v>2006</c:v>
                </c:pt>
                <c:pt idx="58">
                  <c:v>2006</c:v>
                </c:pt>
                <c:pt idx="59">
                  <c:v>2006</c:v>
                </c:pt>
                <c:pt idx="60">
                  <c:v>2007</c:v>
                </c:pt>
                <c:pt idx="61">
                  <c:v>2007</c:v>
                </c:pt>
                <c:pt idx="62">
                  <c:v>2007</c:v>
                </c:pt>
                <c:pt idx="63">
                  <c:v>2007</c:v>
                </c:pt>
                <c:pt idx="64">
                  <c:v>2007</c:v>
                </c:pt>
                <c:pt idx="65">
                  <c:v>2007</c:v>
                </c:pt>
                <c:pt idx="66">
                  <c:v>2007</c:v>
                </c:pt>
                <c:pt idx="67">
                  <c:v>2007</c:v>
                </c:pt>
                <c:pt idx="68">
                  <c:v>2007</c:v>
                </c:pt>
                <c:pt idx="69">
                  <c:v>2007</c:v>
                </c:pt>
                <c:pt idx="70">
                  <c:v>2007</c:v>
                </c:pt>
                <c:pt idx="71">
                  <c:v>2007</c:v>
                </c:pt>
                <c:pt idx="72">
                  <c:v>2008</c:v>
                </c:pt>
                <c:pt idx="73">
                  <c:v>2008</c:v>
                </c:pt>
                <c:pt idx="74">
                  <c:v>2008</c:v>
                </c:pt>
                <c:pt idx="75">
                  <c:v>2008</c:v>
                </c:pt>
                <c:pt idx="76">
                  <c:v>2008</c:v>
                </c:pt>
                <c:pt idx="77">
                  <c:v>2008</c:v>
                </c:pt>
                <c:pt idx="78">
                  <c:v>2008</c:v>
                </c:pt>
                <c:pt idx="79">
                  <c:v>2008</c:v>
                </c:pt>
                <c:pt idx="80">
                  <c:v>2008</c:v>
                </c:pt>
                <c:pt idx="81">
                  <c:v>2008</c:v>
                </c:pt>
                <c:pt idx="82">
                  <c:v>2008</c:v>
                </c:pt>
                <c:pt idx="83">
                  <c:v>2008</c:v>
                </c:pt>
                <c:pt idx="84">
                  <c:v>2009</c:v>
                </c:pt>
                <c:pt idx="85">
                  <c:v>2009</c:v>
                </c:pt>
                <c:pt idx="86">
                  <c:v>2009</c:v>
                </c:pt>
                <c:pt idx="87">
                  <c:v>2009</c:v>
                </c:pt>
                <c:pt idx="88">
                  <c:v>2009</c:v>
                </c:pt>
                <c:pt idx="89">
                  <c:v>2009</c:v>
                </c:pt>
                <c:pt idx="90">
                  <c:v>2009</c:v>
                </c:pt>
                <c:pt idx="91">
                  <c:v>2009</c:v>
                </c:pt>
                <c:pt idx="92">
                  <c:v>2009</c:v>
                </c:pt>
                <c:pt idx="93">
                  <c:v>2009</c:v>
                </c:pt>
                <c:pt idx="94">
                  <c:v>2009</c:v>
                </c:pt>
                <c:pt idx="95">
                  <c:v>2009</c:v>
                </c:pt>
                <c:pt idx="96">
                  <c:v>2010</c:v>
                </c:pt>
                <c:pt idx="97">
                  <c:v>2010</c:v>
                </c:pt>
                <c:pt idx="98">
                  <c:v>2010</c:v>
                </c:pt>
                <c:pt idx="99">
                  <c:v>2010</c:v>
                </c:pt>
                <c:pt idx="100">
                  <c:v>2010</c:v>
                </c:pt>
                <c:pt idx="101">
                  <c:v>2010</c:v>
                </c:pt>
                <c:pt idx="102">
                  <c:v>2010</c:v>
                </c:pt>
                <c:pt idx="103">
                  <c:v>2010</c:v>
                </c:pt>
                <c:pt idx="104">
                  <c:v>2010</c:v>
                </c:pt>
                <c:pt idx="105">
                  <c:v>2010</c:v>
                </c:pt>
                <c:pt idx="106">
                  <c:v>2010</c:v>
                </c:pt>
                <c:pt idx="107">
                  <c:v>2010</c:v>
                </c:pt>
                <c:pt idx="108">
                  <c:v>2011</c:v>
                </c:pt>
                <c:pt idx="109">
                  <c:v>2011</c:v>
                </c:pt>
                <c:pt idx="110">
                  <c:v>2011</c:v>
                </c:pt>
                <c:pt idx="111">
                  <c:v>2011</c:v>
                </c:pt>
                <c:pt idx="112">
                  <c:v>2011</c:v>
                </c:pt>
                <c:pt idx="113">
                  <c:v>2011</c:v>
                </c:pt>
                <c:pt idx="114">
                  <c:v>2011</c:v>
                </c:pt>
                <c:pt idx="115">
                  <c:v>2011</c:v>
                </c:pt>
                <c:pt idx="116">
                  <c:v>2011</c:v>
                </c:pt>
                <c:pt idx="117">
                  <c:v>2011</c:v>
                </c:pt>
                <c:pt idx="118">
                  <c:v>2011</c:v>
                </c:pt>
                <c:pt idx="119">
                  <c:v>2011</c:v>
                </c:pt>
                <c:pt idx="120">
                  <c:v>2012</c:v>
                </c:pt>
                <c:pt idx="121">
                  <c:v>2012</c:v>
                </c:pt>
                <c:pt idx="122">
                  <c:v>2012</c:v>
                </c:pt>
                <c:pt idx="123">
                  <c:v>2012</c:v>
                </c:pt>
                <c:pt idx="124">
                  <c:v>2012</c:v>
                </c:pt>
                <c:pt idx="125">
                  <c:v>2012</c:v>
                </c:pt>
                <c:pt idx="126">
                  <c:v>2012</c:v>
                </c:pt>
                <c:pt idx="127">
                  <c:v>2012</c:v>
                </c:pt>
                <c:pt idx="128">
                  <c:v>2012</c:v>
                </c:pt>
                <c:pt idx="129">
                  <c:v>2012</c:v>
                </c:pt>
                <c:pt idx="130">
                  <c:v>2012</c:v>
                </c:pt>
                <c:pt idx="131">
                  <c:v>2012</c:v>
                </c:pt>
                <c:pt idx="132">
                  <c:v>2013</c:v>
                </c:pt>
                <c:pt idx="133">
                  <c:v>2013</c:v>
                </c:pt>
                <c:pt idx="134">
                  <c:v>2013</c:v>
                </c:pt>
                <c:pt idx="135">
                  <c:v>2013</c:v>
                </c:pt>
                <c:pt idx="136">
                  <c:v>2013</c:v>
                </c:pt>
                <c:pt idx="137">
                  <c:v>2013</c:v>
                </c:pt>
                <c:pt idx="138">
                  <c:v>2013</c:v>
                </c:pt>
                <c:pt idx="139">
                  <c:v>2013</c:v>
                </c:pt>
                <c:pt idx="140">
                  <c:v>2013</c:v>
                </c:pt>
                <c:pt idx="141">
                  <c:v>2013</c:v>
                </c:pt>
                <c:pt idx="142">
                  <c:v>2013</c:v>
                </c:pt>
                <c:pt idx="143">
                  <c:v>2013</c:v>
                </c:pt>
                <c:pt idx="144">
                  <c:v>2014</c:v>
                </c:pt>
                <c:pt idx="145">
                  <c:v>2014</c:v>
                </c:pt>
                <c:pt idx="146">
                  <c:v>2014</c:v>
                </c:pt>
                <c:pt idx="147">
                  <c:v>2014</c:v>
                </c:pt>
                <c:pt idx="148">
                  <c:v>2014</c:v>
                </c:pt>
                <c:pt idx="149">
                  <c:v>2014</c:v>
                </c:pt>
                <c:pt idx="150">
                  <c:v>2014</c:v>
                </c:pt>
                <c:pt idx="151">
                  <c:v>2014</c:v>
                </c:pt>
                <c:pt idx="152">
                  <c:v>2014</c:v>
                </c:pt>
                <c:pt idx="153">
                  <c:v>2014</c:v>
                </c:pt>
                <c:pt idx="154">
                  <c:v>2014</c:v>
                </c:pt>
                <c:pt idx="155">
                  <c:v>2014</c:v>
                </c:pt>
                <c:pt idx="156">
                  <c:v>2015</c:v>
                </c:pt>
                <c:pt idx="157">
                  <c:v>2015</c:v>
                </c:pt>
                <c:pt idx="158">
                  <c:v>2015</c:v>
                </c:pt>
                <c:pt idx="159">
                  <c:v>2015</c:v>
                </c:pt>
                <c:pt idx="160">
                  <c:v>2015</c:v>
                </c:pt>
                <c:pt idx="161">
                  <c:v>2015</c:v>
                </c:pt>
                <c:pt idx="162">
                  <c:v>2015</c:v>
                </c:pt>
                <c:pt idx="163">
                  <c:v>2015</c:v>
                </c:pt>
                <c:pt idx="164">
                  <c:v>2015</c:v>
                </c:pt>
                <c:pt idx="165">
                  <c:v>2015</c:v>
                </c:pt>
                <c:pt idx="166">
                  <c:v>2015</c:v>
                </c:pt>
                <c:pt idx="167">
                  <c:v>2015</c:v>
                </c:pt>
                <c:pt idx="168">
                  <c:v>2016</c:v>
                </c:pt>
                <c:pt idx="169">
                  <c:v>2016</c:v>
                </c:pt>
                <c:pt idx="170">
                  <c:v>2016</c:v>
                </c:pt>
                <c:pt idx="171">
                  <c:v>2016</c:v>
                </c:pt>
                <c:pt idx="172">
                  <c:v>2016</c:v>
                </c:pt>
                <c:pt idx="173">
                  <c:v>2016</c:v>
                </c:pt>
                <c:pt idx="174">
                  <c:v>2016</c:v>
                </c:pt>
                <c:pt idx="175">
                  <c:v>2016</c:v>
                </c:pt>
                <c:pt idx="176">
                  <c:v>2016</c:v>
                </c:pt>
                <c:pt idx="177">
                  <c:v>2016</c:v>
                </c:pt>
                <c:pt idx="178">
                  <c:v>2016</c:v>
                </c:pt>
                <c:pt idx="179">
                  <c:v>2016</c:v>
                </c:pt>
                <c:pt idx="180">
                  <c:v>2017</c:v>
                </c:pt>
                <c:pt idx="181">
                  <c:v>2017</c:v>
                </c:pt>
                <c:pt idx="182">
                  <c:v>2017</c:v>
                </c:pt>
                <c:pt idx="183">
                  <c:v>2017</c:v>
                </c:pt>
                <c:pt idx="184">
                  <c:v>2017</c:v>
                </c:pt>
                <c:pt idx="185">
                  <c:v>2017</c:v>
                </c:pt>
                <c:pt idx="186">
                  <c:v>2017</c:v>
                </c:pt>
                <c:pt idx="187">
                  <c:v>2017</c:v>
                </c:pt>
                <c:pt idx="188">
                  <c:v>2017</c:v>
                </c:pt>
                <c:pt idx="189">
                  <c:v>2017</c:v>
                </c:pt>
                <c:pt idx="190">
                  <c:v>2017</c:v>
                </c:pt>
                <c:pt idx="191">
                  <c:v>2017</c:v>
                </c:pt>
                <c:pt idx="192">
                  <c:v>2018</c:v>
                </c:pt>
                <c:pt idx="193">
                  <c:v>2018</c:v>
                </c:pt>
                <c:pt idx="194">
                  <c:v>2018</c:v>
                </c:pt>
                <c:pt idx="195">
                  <c:v>2018</c:v>
                </c:pt>
                <c:pt idx="196">
                  <c:v>2018</c:v>
                </c:pt>
                <c:pt idx="197">
                  <c:v>2018</c:v>
                </c:pt>
                <c:pt idx="198">
                  <c:v>2018</c:v>
                </c:pt>
                <c:pt idx="199">
                  <c:v>2018</c:v>
                </c:pt>
                <c:pt idx="200">
                  <c:v>2018</c:v>
                </c:pt>
              </c:numCache>
            </c:numRef>
          </c:cat>
          <c:val>
            <c:numRef>
              <c:f>'Fig 8.4'!$D$4:$D$204</c:f>
              <c:numCache>
                <c:formatCode>"$"#,##0</c:formatCode>
                <c:ptCount val="201"/>
                <c:pt idx="0">
                  <c:v>99.787120000000002</c:v>
                </c:pt>
                <c:pt idx="1">
                  <c:v>101.33625000000001</c:v>
                </c:pt>
                <c:pt idx="2">
                  <c:v>155.42946499999999</c:v>
                </c:pt>
                <c:pt idx="3">
                  <c:v>135.96827099999999</c:v>
                </c:pt>
                <c:pt idx="4">
                  <c:v>144.54209599999999</c:v>
                </c:pt>
                <c:pt idx="5">
                  <c:v>114.918665</c:v>
                </c:pt>
                <c:pt idx="6">
                  <c:v>148.12009499999999</c:v>
                </c:pt>
                <c:pt idx="7">
                  <c:v>123.677184</c:v>
                </c:pt>
                <c:pt idx="8">
                  <c:v>158.05480299999999</c:v>
                </c:pt>
                <c:pt idx="9">
                  <c:v>189.936049</c:v>
                </c:pt>
                <c:pt idx="10">
                  <c:v>199.70954399999999</c:v>
                </c:pt>
                <c:pt idx="11">
                  <c:v>225.82339300000001</c:v>
                </c:pt>
                <c:pt idx="12">
                  <c:v>217.79959099999999</c:v>
                </c:pt>
                <c:pt idx="13">
                  <c:v>198.121364</c:v>
                </c:pt>
                <c:pt idx="14">
                  <c:v>179.43717799999999</c:v>
                </c:pt>
                <c:pt idx="15">
                  <c:v>204.28609499999999</c:v>
                </c:pt>
                <c:pt idx="16">
                  <c:v>59.172960000000003</c:v>
                </c:pt>
                <c:pt idx="17">
                  <c:v>58.286329000000002</c:v>
                </c:pt>
                <c:pt idx="18">
                  <c:v>87.290661999999998</c:v>
                </c:pt>
                <c:pt idx="19">
                  <c:v>69.597393999999994</c:v>
                </c:pt>
                <c:pt idx="20">
                  <c:v>72.773111</c:v>
                </c:pt>
                <c:pt idx="21">
                  <c:v>92.471400000000003</c:v>
                </c:pt>
                <c:pt idx="22">
                  <c:v>84.050735000000003</c:v>
                </c:pt>
                <c:pt idx="23">
                  <c:v>61.708129999999997</c:v>
                </c:pt>
                <c:pt idx="24">
                  <c:v>180.77822499999999</c:v>
                </c:pt>
                <c:pt idx="25">
                  <c:v>142.94895199999999</c:v>
                </c:pt>
                <c:pt idx="26">
                  <c:v>105.787012</c:v>
                </c:pt>
                <c:pt idx="27">
                  <c:v>28.382650999999999</c:v>
                </c:pt>
                <c:pt idx="28">
                  <c:v>115.18620199999999</c:v>
                </c:pt>
                <c:pt idx="29">
                  <c:v>79.111137999999997</c:v>
                </c:pt>
                <c:pt idx="30">
                  <c:v>171.808121</c:v>
                </c:pt>
                <c:pt idx="31">
                  <c:v>96.605665999999999</c:v>
                </c:pt>
                <c:pt idx="32">
                  <c:v>157.35579300000001</c:v>
                </c:pt>
                <c:pt idx="33">
                  <c:v>134.62793500000001</c:v>
                </c:pt>
                <c:pt idx="34">
                  <c:v>96.811273</c:v>
                </c:pt>
                <c:pt idx="35">
                  <c:v>111.41586599999999</c:v>
                </c:pt>
                <c:pt idx="36">
                  <c:v>164.024023</c:v>
                </c:pt>
                <c:pt idx="37">
                  <c:v>115.974496</c:v>
                </c:pt>
                <c:pt idx="38">
                  <c:v>276.76946800000002</c:v>
                </c:pt>
                <c:pt idx="39">
                  <c:v>206.56741</c:v>
                </c:pt>
                <c:pt idx="40">
                  <c:v>147.382746</c:v>
                </c:pt>
                <c:pt idx="41">
                  <c:v>136.76797999999999</c:v>
                </c:pt>
                <c:pt idx="42">
                  <c:v>143.397344</c:v>
                </c:pt>
                <c:pt idx="43">
                  <c:v>248.69898599999999</c:v>
                </c:pt>
                <c:pt idx="44">
                  <c:v>154.23283699999999</c:v>
                </c:pt>
                <c:pt idx="45">
                  <c:v>157.108778</c:v>
                </c:pt>
                <c:pt idx="46">
                  <c:v>133.93191300000001</c:v>
                </c:pt>
                <c:pt idx="47">
                  <c:v>78.265052999999995</c:v>
                </c:pt>
                <c:pt idx="48">
                  <c:v>168.938164</c:v>
                </c:pt>
                <c:pt idx="49">
                  <c:v>185.017449</c:v>
                </c:pt>
                <c:pt idx="50">
                  <c:v>312.77938599999999</c:v>
                </c:pt>
                <c:pt idx="51">
                  <c:v>94.881866000000002</c:v>
                </c:pt>
                <c:pt idx="52">
                  <c:v>227.45990800000001</c:v>
                </c:pt>
                <c:pt idx="53">
                  <c:v>312.94437299999998</c:v>
                </c:pt>
                <c:pt idx="54">
                  <c:v>236.004696</c:v>
                </c:pt>
                <c:pt idx="55">
                  <c:v>250.204609</c:v>
                </c:pt>
                <c:pt idx="56">
                  <c:v>260.25187399999999</c:v>
                </c:pt>
                <c:pt idx="57">
                  <c:v>164.12878799999999</c:v>
                </c:pt>
                <c:pt idx="58">
                  <c:v>201.27094399999999</c:v>
                </c:pt>
                <c:pt idx="59">
                  <c:v>218.07068100000001</c:v>
                </c:pt>
                <c:pt idx="60">
                  <c:v>150.28718799999999</c:v>
                </c:pt>
                <c:pt idx="61">
                  <c:v>175.414086</c:v>
                </c:pt>
                <c:pt idx="62">
                  <c:v>203.583032</c:v>
                </c:pt>
                <c:pt idx="63">
                  <c:v>194.182694</c:v>
                </c:pt>
                <c:pt idx="64">
                  <c:v>278.88883600000003</c:v>
                </c:pt>
                <c:pt idx="65">
                  <c:v>303.005562</c:v>
                </c:pt>
                <c:pt idx="66">
                  <c:v>244.89767000000001</c:v>
                </c:pt>
                <c:pt idx="67">
                  <c:v>229.01028400000001</c:v>
                </c:pt>
                <c:pt idx="68">
                  <c:v>259.88169900000003</c:v>
                </c:pt>
                <c:pt idx="69">
                  <c:v>300.098547</c:v>
                </c:pt>
                <c:pt idx="70">
                  <c:v>278.57675599999999</c:v>
                </c:pt>
                <c:pt idx="71">
                  <c:v>416.93764700000003</c:v>
                </c:pt>
                <c:pt idx="72">
                  <c:v>512.06536600000004</c:v>
                </c:pt>
                <c:pt idx="73">
                  <c:v>355.91069700000003</c:v>
                </c:pt>
                <c:pt idx="74">
                  <c:v>388.953329</c:v>
                </c:pt>
                <c:pt idx="75">
                  <c:v>325.60175099999998</c:v>
                </c:pt>
                <c:pt idx="76">
                  <c:v>342.43581599999999</c:v>
                </c:pt>
                <c:pt idx="77">
                  <c:v>277.26091400000001</c:v>
                </c:pt>
                <c:pt idx="78">
                  <c:v>417.30668100000003</c:v>
                </c:pt>
                <c:pt idx="79">
                  <c:v>316.57378799999998</c:v>
                </c:pt>
                <c:pt idx="80">
                  <c:v>274.015715</c:v>
                </c:pt>
                <c:pt idx="81">
                  <c:v>247.28902500000001</c:v>
                </c:pt>
                <c:pt idx="82">
                  <c:v>228.99713199999999</c:v>
                </c:pt>
                <c:pt idx="83">
                  <c:v>375.16886599999998</c:v>
                </c:pt>
                <c:pt idx="84">
                  <c:v>297.884637</c:v>
                </c:pt>
                <c:pt idx="85">
                  <c:v>335.87231600000001</c:v>
                </c:pt>
                <c:pt idx="86">
                  <c:v>411.34673900000001</c:v>
                </c:pt>
                <c:pt idx="87">
                  <c:v>445.51110699999998</c:v>
                </c:pt>
                <c:pt idx="88">
                  <c:v>424.45741900000002</c:v>
                </c:pt>
                <c:pt idx="89">
                  <c:v>298.79584199999999</c:v>
                </c:pt>
                <c:pt idx="90">
                  <c:v>540.07214499999998</c:v>
                </c:pt>
                <c:pt idx="91">
                  <c:v>385.54873600000002</c:v>
                </c:pt>
                <c:pt idx="92">
                  <c:v>471.60396100000003</c:v>
                </c:pt>
                <c:pt idx="93">
                  <c:v>421.567363</c:v>
                </c:pt>
                <c:pt idx="94">
                  <c:v>415.93783100000002</c:v>
                </c:pt>
                <c:pt idx="95">
                  <c:v>544.78195700000003</c:v>
                </c:pt>
                <c:pt idx="96">
                  <c:v>676.14932099999999</c:v>
                </c:pt>
                <c:pt idx="97">
                  <c:v>562.81974600000001</c:v>
                </c:pt>
                <c:pt idx="98">
                  <c:v>625.68441199999995</c:v>
                </c:pt>
                <c:pt idx="99">
                  <c:v>616.26353500000005</c:v>
                </c:pt>
                <c:pt idx="100">
                  <c:v>353.68256500000001</c:v>
                </c:pt>
                <c:pt idx="101">
                  <c:v>454.95364599999999</c:v>
                </c:pt>
                <c:pt idx="102">
                  <c:v>613.74244999999996</c:v>
                </c:pt>
                <c:pt idx="103">
                  <c:v>717.52432099999999</c:v>
                </c:pt>
                <c:pt idx="104">
                  <c:v>548.87428299999999</c:v>
                </c:pt>
                <c:pt idx="105">
                  <c:v>867.75357499999996</c:v>
                </c:pt>
                <c:pt idx="106">
                  <c:v>310.95200799999998</c:v>
                </c:pt>
                <c:pt idx="107">
                  <c:v>834.04711799999995</c:v>
                </c:pt>
                <c:pt idx="108">
                  <c:v>954.17487900000003</c:v>
                </c:pt>
                <c:pt idx="109">
                  <c:v>703.85240299999998</c:v>
                </c:pt>
                <c:pt idx="110">
                  <c:v>941.15849700000001</c:v>
                </c:pt>
                <c:pt idx="111">
                  <c:v>854.88440400000002</c:v>
                </c:pt>
                <c:pt idx="112">
                  <c:v>915.21094300000004</c:v>
                </c:pt>
                <c:pt idx="113">
                  <c:v>673.67105000000004</c:v>
                </c:pt>
                <c:pt idx="114">
                  <c:v>736.55763899999999</c:v>
                </c:pt>
                <c:pt idx="115">
                  <c:v>1175.6125440000001</c:v>
                </c:pt>
                <c:pt idx="116">
                  <c:v>1326.597383</c:v>
                </c:pt>
                <c:pt idx="117">
                  <c:v>1410.479476</c:v>
                </c:pt>
                <c:pt idx="118">
                  <c:v>1052.1939219999999</c:v>
                </c:pt>
                <c:pt idx="119">
                  <c:v>993.033278</c:v>
                </c:pt>
                <c:pt idx="120">
                  <c:v>1402.1990920000001</c:v>
                </c:pt>
                <c:pt idx="121">
                  <c:v>898.15212099999997</c:v>
                </c:pt>
                <c:pt idx="122">
                  <c:v>1122.5520759999999</c:v>
                </c:pt>
                <c:pt idx="123">
                  <c:v>639.38532899999996</c:v>
                </c:pt>
                <c:pt idx="124">
                  <c:v>1191.2377240000001</c:v>
                </c:pt>
                <c:pt idx="125">
                  <c:v>836.46924799999999</c:v>
                </c:pt>
                <c:pt idx="126">
                  <c:v>816.62534400000004</c:v>
                </c:pt>
                <c:pt idx="127">
                  <c:v>687.201866</c:v>
                </c:pt>
                <c:pt idx="128">
                  <c:v>845.77902300000005</c:v>
                </c:pt>
                <c:pt idx="129">
                  <c:v>666.57903999999996</c:v>
                </c:pt>
                <c:pt idx="130">
                  <c:v>1176.974573</c:v>
                </c:pt>
                <c:pt idx="131">
                  <c:v>1507.268499</c:v>
                </c:pt>
                <c:pt idx="132">
                  <c:v>690.36078399999997</c:v>
                </c:pt>
                <c:pt idx="133">
                  <c:v>862.061059</c:v>
                </c:pt>
                <c:pt idx="134">
                  <c:v>891.01112599999999</c:v>
                </c:pt>
                <c:pt idx="135">
                  <c:v>882.36888699999997</c:v>
                </c:pt>
                <c:pt idx="136">
                  <c:v>633.31383800000003</c:v>
                </c:pt>
                <c:pt idx="137">
                  <c:v>605.28594699999996</c:v>
                </c:pt>
                <c:pt idx="138">
                  <c:v>768.78056700000002</c:v>
                </c:pt>
                <c:pt idx="139">
                  <c:v>845.07622300000003</c:v>
                </c:pt>
                <c:pt idx="140">
                  <c:v>566.87602000000004</c:v>
                </c:pt>
                <c:pt idx="141">
                  <c:v>677.20063500000003</c:v>
                </c:pt>
                <c:pt idx="142">
                  <c:v>333.91007000000002</c:v>
                </c:pt>
                <c:pt idx="143">
                  <c:v>318.05037499999997</c:v>
                </c:pt>
                <c:pt idx="144">
                  <c:v>441.14812799999999</c:v>
                </c:pt>
                <c:pt idx="145">
                  <c:v>330.123268</c:v>
                </c:pt>
                <c:pt idx="146">
                  <c:v>222.58256</c:v>
                </c:pt>
                <c:pt idx="147">
                  <c:v>337.90947499999999</c:v>
                </c:pt>
                <c:pt idx="148">
                  <c:v>144.375473</c:v>
                </c:pt>
                <c:pt idx="149">
                  <c:v>0.273092</c:v>
                </c:pt>
                <c:pt idx="150">
                  <c:v>0.49723899999999999</c:v>
                </c:pt>
                <c:pt idx="151">
                  <c:v>414.66295400000001</c:v>
                </c:pt>
                <c:pt idx="152">
                  <c:v>563.20532800000001</c:v>
                </c:pt>
                <c:pt idx="153">
                  <c:v>399.06110000000001</c:v>
                </c:pt>
                <c:pt idx="154">
                  <c:v>532.40290600000003</c:v>
                </c:pt>
                <c:pt idx="155">
                  <c:v>329.24270300000001</c:v>
                </c:pt>
                <c:pt idx="156">
                  <c:v>463.09171600000002</c:v>
                </c:pt>
                <c:pt idx="157">
                  <c:v>329.95974699999999</c:v>
                </c:pt>
                <c:pt idx="158">
                  <c:v>313.77398599999998</c:v>
                </c:pt>
                <c:pt idx="159">
                  <c:v>369.476045</c:v>
                </c:pt>
                <c:pt idx="160">
                  <c:v>432.050701</c:v>
                </c:pt>
                <c:pt idx="161">
                  <c:v>596.842354</c:v>
                </c:pt>
                <c:pt idx="162">
                  <c:v>483.05819700000001</c:v>
                </c:pt>
                <c:pt idx="163">
                  <c:v>513.570064</c:v>
                </c:pt>
                <c:pt idx="164">
                  <c:v>467.96945399999998</c:v>
                </c:pt>
                <c:pt idx="165">
                  <c:v>470.23731600000002</c:v>
                </c:pt>
                <c:pt idx="166">
                  <c:v>285.91121700000002</c:v>
                </c:pt>
                <c:pt idx="167">
                  <c:v>394.61084099999999</c:v>
                </c:pt>
                <c:pt idx="168">
                  <c:v>44.406941000000003</c:v>
                </c:pt>
                <c:pt idx="169">
                  <c:v>544.56979999999999</c:v>
                </c:pt>
                <c:pt idx="170">
                  <c:v>525.42470500000002</c:v>
                </c:pt>
                <c:pt idx="171">
                  <c:v>592.70345499999996</c:v>
                </c:pt>
                <c:pt idx="172">
                  <c:v>205.88990100000001</c:v>
                </c:pt>
                <c:pt idx="173">
                  <c:v>264.41211299999998</c:v>
                </c:pt>
                <c:pt idx="174">
                  <c:v>55.675840000000001</c:v>
                </c:pt>
                <c:pt idx="175">
                  <c:v>449.71758199999999</c:v>
                </c:pt>
                <c:pt idx="176">
                  <c:v>680.77657499999998</c:v>
                </c:pt>
                <c:pt idx="177">
                  <c:v>275.50516299999998</c:v>
                </c:pt>
                <c:pt idx="178">
                  <c:v>442.07376399999998</c:v>
                </c:pt>
                <c:pt idx="179">
                  <c:v>440.158006</c:v>
                </c:pt>
                <c:pt idx="180">
                  <c:v>491.24091199999998</c:v>
                </c:pt>
                <c:pt idx="181">
                  <c:v>148.942159</c:v>
                </c:pt>
                <c:pt idx="182">
                  <c:v>395.62646000000001</c:v>
                </c:pt>
                <c:pt idx="183">
                  <c:v>320.45341300000001</c:v>
                </c:pt>
                <c:pt idx="184">
                  <c:v>608.58243500000003</c:v>
                </c:pt>
                <c:pt idx="185">
                  <c:v>522.14785199999994</c:v>
                </c:pt>
                <c:pt idx="186">
                  <c:v>244.594414</c:v>
                </c:pt>
                <c:pt idx="187">
                  <c:v>343.18908299999998</c:v>
                </c:pt>
                <c:pt idx="188">
                  <c:v>242.59539799999999</c:v>
                </c:pt>
                <c:pt idx="189">
                  <c:v>43.564532999999997</c:v>
                </c:pt>
                <c:pt idx="190">
                  <c:v>295.75575099999998</c:v>
                </c:pt>
                <c:pt idx="191">
                  <c:v>0.38055499999999998</c:v>
                </c:pt>
                <c:pt idx="192">
                  <c:v>39.003408999999998</c:v>
                </c:pt>
                <c:pt idx="193">
                  <c:v>7.8714999999999993E-2</c:v>
                </c:pt>
                <c:pt idx="194">
                  <c:v>1154.6021989999999</c:v>
                </c:pt>
                <c:pt idx="195">
                  <c:v>823.50388199999998</c:v>
                </c:pt>
                <c:pt idx="196">
                  <c:v>350.14744999999999</c:v>
                </c:pt>
                <c:pt idx="197">
                  <c:v>651.22216700000001</c:v>
                </c:pt>
                <c:pt idx="198">
                  <c:v>575.28052600000001</c:v>
                </c:pt>
                <c:pt idx="199">
                  <c:v>203.892425</c:v>
                </c:pt>
                <c:pt idx="200">
                  <c:v>510.68322699999999</c:v>
                </c:pt>
              </c:numCache>
            </c:numRef>
          </c:val>
          <c:smooth val="0"/>
          <c:extLst>
            <c:ext xmlns:c16="http://schemas.microsoft.com/office/drawing/2014/chart" uri="{C3380CC4-5D6E-409C-BE32-E72D297353CC}">
              <c16:uniqueId val="{00000001-1422-40E2-9647-DFD96985886E}"/>
            </c:ext>
          </c:extLst>
        </c:ser>
        <c:ser>
          <c:idx val="2"/>
          <c:order val="2"/>
          <c:tx>
            <c:strRef>
              <c:f>'Fig 8.4'!$E$3</c:f>
              <c:strCache>
                <c:ptCount val="1"/>
                <c:pt idx="0">
                  <c:v>All Other Exports</c:v>
                </c:pt>
              </c:strCache>
            </c:strRef>
          </c:tx>
          <c:spPr>
            <a:ln w="57150" cap="rnd">
              <a:solidFill>
                <a:srgbClr val="C00000"/>
              </a:solidFill>
              <a:round/>
            </a:ln>
            <a:effectLst/>
          </c:spPr>
          <c:marker>
            <c:symbol val="none"/>
          </c:marker>
          <c:cat>
            <c:numRef>
              <c:f>'Fig 8.4'!$B$4:$B$204</c:f>
              <c:numCache>
                <c:formatCode>0</c:formatCode>
                <c:ptCount val="201"/>
                <c:pt idx="0">
                  <c:v>2002</c:v>
                </c:pt>
                <c:pt idx="1">
                  <c:v>2002</c:v>
                </c:pt>
                <c:pt idx="2">
                  <c:v>2002</c:v>
                </c:pt>
                <c:pt idx="3">
                  <c:v>2002</c:v>
                </c:pt>
                <c:pt idx="4">
                  <c:v>2002</c:v>
                </c:pt>
                <c:pt idx="5">
                  <c:v>2002</c:v>
                </c:pt>
                <c:pt idx="6">
                  <c:v>2002</c:v>
                </c:pt>
                <c:pt idx="7">
                  <c:v>2002</c:v>
                </c:pt>
                <c:pt idx="8">
                  <c:v>2002</c:v>
                </c:pt>
                <c:pt idx="9">
                  <c:v>2002</c:v>
                </c:pt>
                <c:pt idx="10">
                  <c:v>2002</c:v>
                </c:pt>
                <c:pt idx="11">
                  <c:v>2002</c:v>
                </c:pt>
                <c:pt idx="12">
                  <c:v>2003</c:v>
                </c:pt>
                <c:pt idx="13">
                  <c:v>2003</c:v>
                </c:pt>
                <c:pt idx="14">
                  <c:v>2003</c:v>
                </c:pt>
                <c:pt idx="15">
                  <c:v>2003</c:v>
                </c:pt>
                <c:pt idx="16">
                  <c:v>2003</c:v>
                </c:pt>
                <c:pt idx="17">
                  <c:v>2003</c:v>
                </c:pt>
                <c:pt idx="18">
                  <c:v>2003</c:v>
                </c:pt>
                <c:pt idx="19">
                  <c:v>2003</c:v>
                </c:pt>
                <c:pt idx="20">
                  <c:v>2003</c:v>
                </c:pt>
                <c:pt idx="21">
                  <c:v>2003</c:v>
                </c:pt>
                <c:pt idx="22">
                  <c:v>2003</c:v>
                </c:pt>
                <c:pt idx="23">
                  <c:v>2003</c:v>
                </c:pt>
                <c:pt idx="24">
                  <c:v>2004</c:v>
                </c:pt>
                <c:pt idx="25">
                  <c:v>2004</c:v>
                </c:pt>
                <c:pt idx="26">
                  <c:v>2004</c:v>
                </c:pt>
                <c:pt idx="27">
                  <c:v>2004</c:v>
                </c:pt>
                <c:pt idx="28">
                  <c:v>2004</c:v>
                </c:pt>
                <c:pt idx="29">
                  <c:v>2004</c:v>
                </c:pt>
                <c:pt idx="30">
                  <c:v>2004</c:v>
                </c:pt>
                <c:pt idx="31">
                  <c:v>2004</c:v>
                </c:pt>
                <c:pt idx="32">
                  <c:v>2004</c:v>
                </c:pt>
                <c:pt idx="33">
                  <c:v>2004</c:v>
                </c:pt>
                <c:pt idx="34">
                  <c:v>2004</c:v>
                </c:pt>
                <c:pt idx="35">
                  <c:v>2004</c:v>
                </c:pt>
                <c:pt idx="36">
                  <c:v>2005</c:v>
                </c:pt>
                <c:pt idx="37">
                  <c:v>2005</c:v>
                </c:pt>
                <c:pt idx="38">
                  <c:v>2005</c:v>
                </c:pt>
                <c:pt idx="39">
                  <c:v>2005</c:v>
                </c:pt>
                <c:pt idx="40">
                  <c:v>2005</c:v>
                </c:pt>
                <c:pt idx="41">
                  <c:v>2005</c:v>
                </c:pt>
                <c:pt idx="42">
                  <c:v>2005</c:v>
                </c:pt>
                <c:pt idx="43">
                  <c:v>2005</c:v>
                </c:pt>
                <c:pt idx="44">
                  <c:v>2005</c:v>
                </c:pt>
                <c:pt idx="45">
                  <c:v>2005</c:v>
                </c:pt>
                <c:pt idx="46">
                  <c:v>2005</c:v>
                </c:pt>
                <c:pt idx="47">
                  <c:v>2005</c:v>
                </c:pt>
                <c:pt idx="48">
                  <c:v>2006</c:v>
                </c:pt>
                <c:pt idx="49">
                  <c:v>2006</c:v>
                </c:pt>
                <c:pt idx="50">
                  <c:v>2006</c:v>
                </c:pt>
                <c:pt idx="51">
                  <c:v>2006</c:v>
                </c:pt>
                <c:pt idx="52">
                  <c:v>2006</c:v>
                </c:pt>
                <c:pt idx="53">
                  <c:v>2006</c:v>
                </c:pt>
                <c:pt idx="54">
                  <c:v>2006</c:v>
                </c:pt>
                <c:pt idx="55">
                  <c:v>2006</c:v>
                </c:pt>
                <c:pt idx="56">
                  <c:v>2006</c:v>
                </c:pt>
                <c:pt idx="57">
                  <c:v>2006</c:v>
                </c:pt>
                <c:pt idx="58">
                  <c:v>2006</c:v>
                </c:pt>
                <c:pt idx="59">
                  <c:v>2006</c:v>
                </c:pt>
                <c:pt idx="60">
                  <c:v>2007</c:v>
                </c:pt>
                <c:pt idx="61">
                  <c:v>2007</c:v>
                </c:pt>
                <c:pt idx="62">
                  <c:v>2007</c:v>
                </c:pt>
                <c:pt idx="63">
                  <c:v>2007</c:v>
                </c:pt>
                <c:pt idx="64">
                  <c:v>2007</c:v>
                </c:pt>
                <c:pt idx="65">
                  <c:v>2007</c:v>
                </c:pt>
                <c:pt idx="66">
                  <c:v>2007</c:v>
                </c:pt>
                <c:pt idx="67">
                  <c:v>2007</c:v>
                </c:pt>
                <c:pt idx="68">
                  <c:v>2007</c:v>
                </c:pt>
                <c:pt idx="69">
                  <c:v>2007</c:v>
                </c:pt>
                <c:pt idx="70">
                  <c:v>2007</c:v>
                </c:pt>
                <c:pt idx="71">
                  <c:v>2007</c:v>
                </c:pt>
                <c:pt idx="72">
                  <c:v>2008</c:v>
                </c:pt>
                <c:pt idx="73">
                  <c:v>2008</c:v>
                </c:pt>
                <c:pt idx="74">
                  <c:v>2008</c:v>
                </c:pt>
                <c:pt idx="75">
                  <c:v>2008</c:v>
                </c:pt>
                <c:pt idx="76">
                  <c:v>2008</c:v>
                </c:pt>
                <c:pt idx="77">
                  <c:v>2008</c:v>
                </c:pt>
                <c:pt idx="78">
                  <c:v>2008</c:v>
                </c:pt>
                <c:pt idx="79">
                  <c:v>2008</c:v>
                </c:pt>
                <c:pt idx="80">
                  <c:v>2008</c:v>
                </c:pt>
                <c:pt idx="81">
                  <c:v>2008</c:v>
                </c:pt>
                <c:pt idx="82">
                  <c:v>2008</c:v>
                </c:pt>
                <c:pt idx="83">
                  <c:v>2008</c:v>
                </c:pt>
                <c:pt idx="84">
                  <c:v>2009</c:v>
                </c:pt>
                <c:pt idx="85">
                  <c:v>2009</c:v>
                </c:pt>
                <c:pt idx="86">
                  <c:v>2009</c:v>
                </c:pt>
                <c:pt idx="87">
                  <c:v>2009</c:v>
                </c:pt>
                <c:pt idx="88">
                  <c:v>2009</c:v>
                </c:pt>
                <c:pt idx="89">
                  <c:v>2009</c:v>
                </c:pt>
                <c:pt idx="90">
                  <c:v>2009</c:v>
                </c:pt>
                <c:pt idx="91">
                  <c:v>2009</c:v>
                </c:pt>
                <c:pt idx="92">
                  <c:v>2009</c:v>
                </c:pt>
                <c:pt idx="93">
                  <c:v>2009</c:v>
                </c:pt>
                <c:pt idx="94">
                  <c:v>2009</c:v>
                </c:pt>
                <c:pt idx="95">
                  <c:v>2009</c:v>
                </c:pt>
                <c:pt idx="96">
                  <c:v>2010</c:v>
                </c:pt>
                <c:pt idx="97">
                  <c:v>2010</c:v>
                </c:pt>
                <c:pt idx="98">
                  <c:v>2010</c:v>
                </c:pt>
                <c:pt idx="99">
                  <c:v>2010</c:v>
                </c:pt>
                <c:pt idx="100">
                  <c:v>2010</c:v>
                </c:pt>
                <c:pt idx="101">
                  <c:v>2010</c:v>
                </c:pt>
                <c:pt idx="102">
                  <c:v>2010</c:v>
                </c:pt>
                <c:pt idx="103">
                  <c:v>2010</c:v>
                </c:pt>
                <c:pt idx="104">
                  <c:v>2010</c:v>
                </c:pt>
                <c:pt idx="105">
                  <c:v>2010</c:v>
                </c:pt>
                <c:pt idx="106">
                  <c:v>2010</c:v>
                </c:pt>
                <c:pt idx="107">
                  <c:v>2010</c:v>
                </c:pt>
                <c:pt idx="108">
                  <c:v>2011</c:v>
                </c:pt>
                <c:pt idx="109">
                  <c:v>2011</c:v>
                </c:pt>
                <c:pt idx="110">
                  <c:v>2011</c:v>
                </c:pt>
                <c:pt idx="111">
                  <c:v>2011</c:v>
                </c:pt>
                <c:pt idx="112">
                  <c:v>2011</c:v>
                </c:pt>
                <c:pt idx="113">
                  <c:v>2011</c:v>
                </c:pt>
                <c:pt idx="114">
                  <c:v>2011</c:v>
                </c:pt>
                <c:pt idx="115">
                  <c:v>2011</c:v>
                </c:pt>
                <c:pt idx="116">
                  <c:v>2011</c:v>
                </c:pt>
                <c:pt idx="117">
                  <c:v>2011</c:v>
                </c:pt>
                <c:pt idx="118">
                  <c:v>2011</c:v>
                </c:pt>
                <c:pt idx="119">
                  <c:v>2011</c:v>
                </c:pt>
                <c:pt idx="120">
                  <c:v>2012</c:v>
                </c:pt>
                <c:pt idx="121">
                  <c:v>2012</c:v>
                </c:pt>
                <c:pt idx="122">
                  <c:v>2012</c:v>
                </c:pt>
                <c:pt idx="123">
                  <c:v>2012</c:v>
                </c:pt>
                <c:pt idx="124">
                  <c:v>2012</c:v>
                </c:pt>
                <c:pt idx="125">
                  <c:v>2012</c:v>
                </c:pt>
                <c:pt idx="126">
                  <c:v>2012</c:v>
                </c:pt>
                <c:pt idx="127">
                  <c:v>2012</c:v>
                </c:pt>
                <c:pt idx="128">
                  <c:v>2012</c:v>
                </c:pt>
                <c:pt idx="129">
                  <c:v>2012</c:v>
                </c:pt>
                <c:pt idx="130">
                  <c:v>2012</c:v>
                </c:pt>
                <c:pt idx="131">
                  <c:v>2012</c:v>
                </c:pt>
                <c:pt idx="132">
                  <c:v>2013</c:v>
                </c:pt>
                <c:pt idx="133">
                  <c:v>2013</c:v>
                </c:pt>
                <c:pt idx="134">
                  <c:v>2013</c:v>
                </c:pt>
                <c:pt idx="135">
                  <c:v>2013</c:v>
                </c:pt>
                <c:pt idx="136">
                  <c:v>2013</c:v>
                </c:pt>
                <c:pt idx="137">
                  <c:v>2013</c:v>
                </c:pt>
                <c:pt idx="138">
                  <c:v>2013</c:v>
                </c:pt>
                <c:pt idx="139">
                  <c:v>2013</c:v>
                </c:pt>
                <c:pt idx="140">
                  <c:v>2013</c:v>
                </c:pt>
                <c:pt idx="141">
                  <c:v>2013</c:v>
                </c:pt>
                <c:pt idx="142">
                  <c:v>2013</c:v>
                </c:pt>
                <c:pt idx="143">
                  <c:v>2013</c:v>
                </c:pt>
                <c:pt idx="144">
                  <c:v>2014</c:v>
                </c:pt>
                <c:pt idx="145">
                  <c:v>2014</c:v>
                </c:pt>
                <c:pt idx="146">
                  <c:v>2014</c:v>
                </c:pt>
                <c:pt idx="147">
                  <c:v>2014</c:v>
                </c:pt>
                <c:pt idx="148">
                  <c:v>2014</c:v>
                </c:pt>
                <c:pt idx="149">
                  <c:v>2014</c:v>
                </c:pt>
                <c:pt idx="150">
                  <c:v>2014</c:v>
                </c:pt>
                <c:pt idx="151">
                  <c:v>2014</c:v>
                </c:pt>
                <c:pt idx="152">
                  <c:v>2014</c:v>
                </c:pt>
                <c:pt idx="153">
                  <c:v>2014</c:v>
                </c:pt>
                <c:pt idx="154">
                  <c:v>2014</c:v>
                </c:pt>
                <c:pt idx="155">
                  <c:v>2014</c:v>
                </c:pt>
                <c:pt idx="156">
                  <c:v>2015</c:v>
                </c:pt>
                <c:pt idx="157">
                  <c:v>2015</c:v>
                </c:pt>
                <c:pt idx="158">
                  <c:v>2015</c:v>
                </c:pt>
                <c:pt idx="159">
                  <c:v>2015</c:v>
                </c:pt>
                <c:pt idx="160">
                  <c:v>2015</c:v>
                </c:pt>
                <c:pt idx="161">
                  <c:v>2015</c:v>
                </c:pt>
                <c:pt idx="162">
                  <c:v>2015</c:v>
                </c:pt>
                <c:pt idx="163">
                  <c:v>2015</c:v>
                </c:pt>
                <c:pt idx="164">
                  <c:v>2015</c:v>
                </c:pt>
                <c:pt idx="165">
                  <c:v>2015</c:v>
                </c:pt>
                <c:pt idx="166">
                  <c:v>2015</c:v>
                </c:pt>
                <c:pt idx="167">
                  <c:v>2015</c:v>
                </c:pt>
                <c:pt idx="168">
                  <c:v>2016</c:v>
                </c:pt>
                <c:pt idx="169">
                  <c:v>2016</c:v>
                </c:pt>
                <c:pt idx="170">
                  <c:v>2016</c:v>
                </c:pt>
                <c:pt idx="171">
                  <c:v>2016</c:v>
                </c:pt>
                <c:pt idx="172">
                  <c:v>2016</c:v>
                </c:pt>
                <c:pt idx="173">
                  <c:v>2016</c:v>
                </c:pt>
                <c:pt idx="174">
                  <c:v>2016</c:v>
                </c:pt>
                <c:pt idx="175">
                  <c:v>2016</c:v>
                </c:pt>
                <c:pt idx="176">
                  <c:v>2016</c:v>
                </c:pt>
                <c:pt idx="177">
                  <c:v>2016</c:v>
                </c:pt>
                <c:pt idx="178">
                  <c:v>2016</c:v>
                </c:pt>
                <c:pt idx="179">
                  <c:v>2016</c:v>
                </c:pt>
                <c:pt idx="180">
                  <c:v>2017</c:v>
                </c:pt>
                <c:pt idx="181">
                  <c:v>2017</c:v>
                </c:pt>
                <c:pt idx="182">
                  <c:v>2017</c:v>
                </c:pt>
                <c:pt idx="183">
                  <c:v>2017</c:v>
                </c:pt>
                <c:pt idx="184">
                  <c:v>2017</c:v>
                </c:pt>
                <c:pt idx="185">
                  <c:v>2017</c:v>
                </c:pt>
                <c:pt idx="186">
                  <c:v>2017</c:v>
                </c:pt>
                <c:pt idx="187">
                  <c:v>2017</c:v>
                </c:pt>
                <c:pt idx="188">
                  <c:v>2017</c:v>
                </c:pt>
                <c:pt idx="189">
                  <c:v>2017</c:v>
                </c:pt>
                <c:pt idx="190">
                  <c:v>2017</c:v>
                </c:pt>
                <c:pt idx="191">
                  <c:v>2017</c:v>
                </c:pt>
                <c:pt idx="192">
                  <c:v>2018</c:v>
                </c:pt>
                <c:pt idx="193">
                  <c:v>2018</c:v>
                </c:pt>
                <c:pt idx="194">
                  <c:v>2018</c:v>
                </c:pt>
                <c:pt idx="195">
                  <c:v>2018</c:v>
                </c:pt>
                <c:pt idx="196">
                  <c:v>2018</c:v>
                </c:pt>
                <c:pt idx="197">
                  <c:v>2018</c:v>
                </c:pt>
                <c:pt idx="198">
                  <c:v>2018</c:v>
                </c:pt>
                <c:pt idx="199">
                  <c:v>2018</c:v>
                </c:pt>
                <c:pt idx="200">
                  <c:v>2018</c:v>
                </c:pt>
              </c:numCache>
            </c:numRef>
          </c:cat>
          <c:val>
            <c:numRef>
              <c:f>'Fig 8.4'!$E$4:$E$204</c:f>
              <c:numCache>
                <c:formatCode>"$"#,##0</c:formatCode>
                <c:ptCount val="201"/>
                <c:pt idx="0">
                  <c:v>413.92643600000002</c:v>
                </c:pt>
                <c:pt idx="1">
                  <c:v>187.68384699999999</c:v>
                </c:pt>
                <c:pt idx="2">
                  <c:v>252.779425</c:v>
                </c:pt>
                <c:pt idx="3">
                  <c:v>217.653941</c:v>
                </c:pt>
                <c:pt idx="4">
                  <c:v>221.948171</c:v>
                </c:pt>
                <c:pt idx="5">
                  <c:v>204.22876400000001</c:v>
                </c:pt>
                <c:pt idx="6">
                  <c:v>197.86922000000001</c:v>
                </c:pt>
                <c:pt idx="7">
                  <c:v>213.019464</c:v>
                </c:pt>
                <c:pt idx="8">
                  <c:v>199.88144600000001</c:v>
                </c:pt>
                <c:pt idx="9">
                  <c:v>212.91362000000001</c:v>
                </c:pt>
                <c:pt idx="10">
                  <c:v>222.64551</c:v>
                </c:pt>
                <c:pt idx="11">
                  <c:v>199.75341499999999</c:v>
                </c:pt>
                <c:pt idx="12">
                  <c:v>203.19846200000001</c:v>
                </c:pt>
                <c:pt idx="13">
                  <c:v>211.26991200000001</c:v>
                </c:pt>
                <c:pt idx="14">
                  <c:v>232.17057700000001</c:v>
                </c:pt>
                <c:pt idx="15">
                  <c:v>228.198308</c:v>
                </c:pt>
                <c:pt idx="16">
                  <c:v>221.13117199999999</c:v>
                </c:pt>
                <c:pt idx="17">
                  <c:v>217.20155199999999</c:v>
                </c:pt>
                <c:pt idx="18">
                  <c:v>204.943613</c:v>
                </c:pt>
                <c:pt idx="19">
                  <c:v>228.77689000000001</c:v>
                </c:pt>
                <c:pt idx="20">
                  <c:v>219.14514</c:v>
                </c:pt>
                <c:pt idx="21">
                  <c:v>253.59894299999999</c:v>
                </c:pt>
                <c:pt idx="22">
                  <c:v>232.739282</c:v>
                </c:pt>
                <c:pt idx="23">
                  <c:v>281.91665499999999</c:v>
                </c:pt>
                <c:pt idx="24">
                  <c:v>227.47554199999999</c:v>
                </c:pt>
                <c:pt idx="25">
                  <c:v>254.38316699999999</c:v>
                </c:pt>
                <c:pt idx="26">
                  <c:v>278.60835200000002</c:v>
                </c:pt>
                <c:pt idx="27">
                  <c:v>263.01722100000001</c:v>
                </c:pt>
                <c:pt idx="28">
                  <c:v>278.94858199999999</c:v>
                </c:pt>
                <c:pt idx="29">
                  <c:v>285.94918100000001</c:v>
                </c:pt>
                <c:pt idx="30">
                  <c:v>280.15357499999999</c:v>
                </c:pt>
                <c:pt idx="31">
                  <c:v>272.216475</c:v>
                </c:pt>
                <c:pt idx="32">
                  <c:v>273.49934200000001</c:v>
                </c:pt>
                <c:pt idx="33">
                  <c:v>302.49169499999999</c:v>
                </c:pt>
                <c:pt idx="34">
                  <c:v>306.66359899999998</c:v>
                </c:pt>
                <c:pt idx="35">
                  <c:v>286.88277399999998</c:v>
                </c:pt>
                <c:pt idx="36">
                  <c:v>250.808187</c:v>
                </c:pt>
                <c:pt idx="37">
                  <c:v>290.79686299999997</c:v>
                </c:pt>
                <c:pt idx="38">
                  <c:v>326.306873</c:v>
                </c:pt>
                <c:pt idx="39">
                  <c:v>324.10568799999999</c:v>
                </c:pt>
                <c:pt idx="40">
                  <c:v>331.12412599999999</c:v>
                </c:pt>
                <c:pt idx="41">
                  <c:v>361.975393</c:v>
                </c:pt>
                <c:pt idx="42">
                  <c:v>346.70155099999999</c:v>
                </c:pt>
                <c:pt idx="43">
                  <c:v>374.06046900000001</c:v>
                </c:pt>
                <c:pt idx="44">
                  <c:v>351.20184499999999</c:v>
                </c:pt>
                <c:pt idx="45">
                  <c:v>365.91020300000002</c:v>
                </c:pt>
                <c:pt idx="46">
                  <c:v>388.45440600000001</c:v>
                </c:pt>
                <c:pt idx="47">
                  <c:v>392.47239200000001</c:v>
                </c:pt>
                <c:pt idx="48">
                  <c:v>330.00472400000001</c:v>
                </c:pt>
                <c:pt idx="49">
                  <c:v>324.40140300000002</c:v>
                </c:pt>
                <c:pt idx="50">
                  <c:v>361.27107699999999</c:v>
                </c:pt>
                <c:pt idx="51">
                  <c:v>311.653076</c:v>
                </c:pt>
                <c:pt idx="52">
                  <c:v>338.518103</c:v>
                </c:pt>
                <c:pt idx="53">
                  <c:v>355.76948900000002</c:v>
                </c:pt>
                <c:pt idx="54">
                  <c:v>317.62876899999998</c:v>
                </c:pt>
                <c:pt idx="55">
                  <c:v>393.22781500000002</c:v>
                </c:pt>
                <c:pt idx="56">
                  <c:v>350.69279499999999</c:v>
                </c:pt>
                <c:pt idx="57">
                  <c:v>358.67612500000001</c:v>
                </c:pt>
                <c:pt idx="58">
                  <c:v>400.676312</c:v>
                </c:pt>
                <c:pt idx="59">
                  <c:v>326.21284400000002</c:v>
                </c:pt>
                <c:pt idx="60">
                  <c:v>354.53052600000001</c:v>
                </c:pt>
                <c:pt idx="61">
                  <c:v>317.85690899999997</c:v>
                </c:pt>
                <c:pt idx="62">
                  <c:v>370.51012100000003</c:v>
                </c:pt>
                <c:pt idx="63">
                  <c:v>329.72723400000001</c:v>
                </c:pt>
                <c:pt idx="64">
                  <c:v>352.41616699999997</c:v>
                </c:pt>
                <c:pt idx="65">
                  <c:v>369.88855799999999</c:v>
                </c:pt>
                <c:pt idx="66">
                  <c:v>381.74253399999998</c:v>
                </c:pt>
                <c:pt idx="67">
                  <c:v>409.21105999999997</c:v>
                </c:pt>
                <c:pt idx="68">
                  <c:v>420.34348199999999</c:v>
                </c:pt>
                <c:pt idx="69">
                  <c:v>450.119238</c:v>
                </c:pt>
                <c:pt idx="70">
                  <c:v>479.80642799999998</c:v>
                </c:pt>
                <c:pt idx="71">
                  <c:v>543.60722599999997</c:v>
                </c:pt>
                <c:pt idx="72">
                  <c:v>513.02105500000005</c:v>
                </c:pt>
                <c:pt idx="73">
                  <c:v>538.88685399999997</c:v>
                </c:pt>
                <c:pt idx="74">
                  <c:v>577.83708300000001</c:v>
                </c:pt>
                <c:pt idx="75">
                  <c:v>582.16111000000001</c:v>
                </c:pt>
                <c:pt idx="76">
                  <c:v>524.86489300000005</c:v>
                </c:pt>
                <c:pt idx="77">
                  <c:v>560.59212300000002</c:v>
                </c:pt>
                <c:pt idx="78">
                  <c:v>564.32065</c:v>
                </c:pt>
                <c:pt idx="79">
                  <c:v>495.671831</c:v>
                </c:pt>
                <c:pt idx="80">
                  <c:v>521.64991299999997</c:v>
                </c:pt>
                <c:pt idx="81">
                  <c:v>554.65411400000005</c:v>
                </c:pt>
                <c:pt idx="82">
                  <c:v>407.51190300000002</c:v>
                </c:pt>
                <c:pt idx="83">
                  <c:v>403.24192199999999</c:v>
                </c:pt>
                <c:pt idx="84">
                  <c:v>316.11812099999997</c:v>
                </c:pt>
                <c:pt idx="85">
                  <c:v>356.77565900000002</c:v>
                </c:pt>
                <c:pt idx="86">
                  <c:v>401.29290300000002</c:v>
                </c:pt>
                <c:pt idx="87">
                  <c:v>377.12542200000001</c:v>
                </c:pt>
                <c:pt idx="88">
                  <c:v>406.73320000000001</c:v>
                </c:pt>
                <c:pt idx="89">
                  <c:v>449.50643600000001</c:v>
                </c:pt>
                <c:pt idx="90">
                  <c:v>446.87773499999997</c:v>
                </c:pt>
                <c:pt idx="91">
                  <c:v>489.15602999999999</c:v>
                </c:pt>
                <c:pt idx="92">
                  <c:v>488.99152700000002</c:v>
                </c:pt>
                <c:pt idx="93">
                  <c:v>515.15451900000005</c:v>
                </c:pt>
                <c:pt idx="94">
                  <c:v>534.12709199999995</c:v>
                </c:pt>
                <c:pt idx="95">
                  <c:v>561.89633400000002</c:v>
                </c:pt>
                <c:pt idx="96">
                  <c:v>485.431333</c:v>
                </c:pt>
                <c:pt idx="97">
                  <c:v>562.69994999999994</c:v>
                </c:pt>
                <c:pt idx="98">
                  <c:v>632.42827599999998</c:v>
                </c:pt>
                <c:pt idx="99">
                  <c:v>551.55394100000001</c:v>
                </c:pt>
                <c:pt idx="100">
                  <c:v>544.84927200000004</c:v>
                </c:pt>
                <c:pt idx="101">
                  <c:v>534.57313399999998</c:v>
                </c:pt>
                <c:pt idx="102">
                  <c:v>530.31366800000001</c:v>
                </c:pt>
                <c:pt idx="103">
                  <c:v>554.11462200000005</c:v>
                </c:pt>
                <c:pt idx="104">
                  <c:v>537.61598300000003</c:v>
                </c:pt>
                <c:pt idx="105">
                  <c:v>578.07782799999995</c:v>
                </c:pt>
                <c:pt idx="106">
                  <c:v>555.78357900000003</c:v>
                </c:pt>
                <c:pt idx="107">
                  <c:v>558.58868099999995</c:v>
                </c:pt>
                <c:pt idx="108">
                  <c:v>520.83822899999996</c:v>
                </c:pt>
                <c:pt idx="109">
                  <c:v>526.89460999999994</c:v>
                </c:pt>
                <c:pt idx="110">
                  <c:v>612.21464900000001</c:v>
                </c:pt>
                <c:pt idx="111">
                  <c:v>574.48026600000003</c:v>
                </c:pt>
                <c:pt idx="112">
                  <c:v>609.59819700000003</c:v>
                </c:pt>
                <c:pt idx="113">
                  <c:v>665.95941500000004</c:v>
                </c:pt>
                <c:pt idx="114">
                  <c:v>576.92429500000003</c:v>
                </c:pt>
                <c:pt idx="115">
                  <c:v>594.09061599999995</c:v>
                </c:pt>
                <c:pt idx="116">
                  <c:v>588.62006399999996</c:v>
                </c:pt>
                <c:pt idx="117">
                  <c:v>686.95746399999996</c:v>
                </c:pt>
                <c:pt idx="118">
                  <c:v>632.763599</c:v>
                </c:pt>
                <c:pt idx="119">
                  <c:v>641.488113</c:v>
                </c:pt>
                <c:pt idx="120">
                  <c:v>558.74416299999996</c:v>
                </c:pt>
                <c:pt idx="121">
                  <c:v>575.51772900000003</c:v>
                </c:pt>
                <c:pt idx="122">
                  <c:v>621.13519099999996</c:v>
                </c:pt>
                <c:pt idx="123">
                  <c:v>630.15530100000001</c:v>
                </c:pt>
                <c:pt idx="124">
                  <c:v>762.367121</c:v>
                </c:pt>
                <c:pt idx="125">
                  <c:v>617.38495499999999</c:v>
                </c:pt>
                <c:pt idx="126">
                  <c:v>642.63589999999999</c:v>
                </c:pt>
                <c:pt idx="127">
                  <c:v>619.38834399999996</c:v>
                </c:pt>
                <c:pt idx="128">
                  <c:v>603.35254399999997</c:v>
                </c:pt>
                <c:pt idx="129">
                  <c:v>586.59819100000004</c:v>
                </c:pt>
                <c:pt idx="130">
                  <c:v>652.12555499999996</c:v>
                </c:pt>
                <c:pt idx="131">
                  <c:v>600.08295199999998</c:v>
                </c:pt>
                <c:pt idx="132">
                  <c:v>590.71696599999996</c:v>
                </c:pt>
                <c:pt idx="133">
                  <c:v>611.84640899999999</c:v>
                </c:pt>
                <c:pt idx="134">
                  <c:v>683.16523400000005</c:v>
                </c:pt>
                <c:pt idx="135">
                  <c:v>658.59719299999995</c:v>
                </c:pt>
                <c:pt idx="136">
                  <c:v>677.82166900000004</c:v>
                </c:pt>
                <c:pt idx="137">
                  <c:v>666.93579099999999</c:v>
                </c:pt>
                <c:pt idx="138">
                  <c:v>652.07488599999999</c:v>
                </c:pt>
                <c:pt idx="139">
                  <c:v>709.99719900000002</c:v>
                </c:pt>
                <c:pt idx="140">
                  <c:v>708.586006</c:v>
                </c:pt>
                <c:pt idx="141">
                  <c:v>707.87489700000003</c:v>
                </c:pt>
                <c:pt idx="142">
                  <c:v>682.43125899999995</c:v>
                </c:pt>
                <c:pt idx="143">
                  <c:v>686.84304599999996</c:v>
                </c:pt>
                <c:pt idx="144">
                  <c:v>677.64834299999995</c:v>
                </c:pt>
                <c:pt idx="145">
                  <c:v>668.50036899999998</c:v>
                </c:pt>
                <c:pt idx="146">
                  <c:v>735.12523699999997</c:v>
                </c:pt>
                <c:pt idx="147">
                  <c:v>738.52650400000005</c:v>
                </c:pt>
                <c:pt idx="148">
                  <c:v>736.70638799999995</c:v>
                </c:pt>
                <c:pt idx="149">
                  <c:v>655.18017799999996</c:v>
                </c:pt>
                <c:pt idx="150">
                  <c:v>703.38408600000002</c:v>
                </c:pt>
                <c:pt idx="151">
                  <c:v>758.86732099999995</c:v>
                </c:pt>
                <c:pt idx="152">
                  <c:v>713.52941399999997</c:v>
                </c:pt>
                <c:pt idx="153">
                  <c:v>744.61694499999999</c:v>
                </c:pt>
                <c:pt idx="154">
                  <c:v>697.46943099999999</c:v>
                </c:pt>
                <c:pt idx="155">
                  <c:v>679.06374000000005</c:v>
                </c:pt>
                <c:pt idx="156">
                  <c:v>726.09349899999995</c:v>
                </c:pt>
                <c:pt idx="157">
                  <c:v>654.17866100000003</c:v>
                </c:pt>
                <c:pt idx="158">
                  <c:v>750.31558299999995</c:v>
                </c:pt>
                <c:pt idx="159">
                  <c:v>689.69424600000002</c:v>
                </c:pt>
                <c:pt idx="160">
                  <c:v>671.43955900000003</c:v>
                </c:pt>
                <c:pt idx="161">
                  <c:v>718.32911999999999</c:v>
                </c:pt>
                <c:pt idx="162">
                  <c:v>672.95403099999999</c:v>
                </c:pt>
                <c:pt idx="163">
                  <c:v>703.327448</c:v>
                </c:pt>
                <c:pt idx="164">
                  <c:v>650.11341900000002</c:v>
                </c:pt>
                <c:pt idx="165">
                  <c:v>679.00021400000003</c:v>
                </c:pt>
                <c:pt idx="166">
                  <c:v>624.27620999999999</c:v>
                </c:pt>
                <c:pt idx="167">
                  <c:v>647.36413900000002</c:v>
                </c:pt>
                <c:pt idx="168">
                  <c:v>604.33444999999995</c:v>
                </c:pt>
                <c:pt idx="169">
                  <c:v>592.31789300000003</c:v>
                </c:pt>
                <c:pt idx="170">
                  <c:v>646.96165699999995</c:v>
                </c:pt>
                <c:pt idx="171">
                  <c:v>649.39548600000001</c:v>
                </c:pt>
                <c:pt idx="172">
                  <c:v>664.88212299999998</c:v>
                </c:pt>
                <c:pt idx="173">
                  <c:v>657.64113599999996</c:v>
                </c:pt>
                <c:pt idx="174">
                  <c:v>647.10431100000005</c:v>
                </c:pt>
                <c:pt idx="175">
                  <c:v>623.01564199999996</c:v>
                </c:pt>
                <c:pt idx="176">
                  <c:v>646.44484299999999</c:v>
                </c:pt>
                <c:pt idx="177">
                  <c:v>637.27331400000003</c:v>
                </c:pt>
                <c:pt idx="178">
                  <c:v>604.251892</c:v>
                </c:pt>
                <c:pt idx="179">
                  <c:v>582.71645799999999</c:v>
                </c:pt>
                <c:pt idx="180">
                  <c:v>594.44459500000005</c:v>
                </c:pt>
                <c:pt idx="181">
                  <c:v>607.11671000000001</c:v>
                </c:pt>
                <c:pt idx="182">
                  <c:v>736.38945200000001</c:v>
                </c:pt>
                <c:pt idx="183">
                  <c:v>642.52533700000004</c:v>
                </c:pt>
                <c:pt idx="184">
                  <c:v>653.153097</c:v>
                </c:pt>
                <c:pt idx="185">
                  <c:v>684.27033200000005</c:v>
                </c:pt>
                <c:pt idx="186">
                  <c:v>671.49393199999997</c:v>
                </c:pt>
                <c:pt idx="187">
                  <c:v>666.38487899999996</c:v>
                </c:pt>
                <c:pt idx="188">
                  <c:v>688.03616199999999</c:v>
                </c:pt>
                <c:pt idx="189">
                  <c:v>684.82543599999997</c:v>
                </c:pt>
                <c:pt idx="190">
                  <c:v>643.07630600000005</c:v>
                </c:pt>
                <c:pt idx="191">
                  <c:v>654.51412900000003</c:v>
                </c:pt>
                <c:pt idx="192">
                  <c:v>589.18731600000001</c:v>
                </c:pt>
                <c:pt idx="193">
                  <c:v>628.44006400000001</c:v>
                </c:pt>
                <c:pt idx="194">
                  <c:v>720.62138600000003</c:v>
                </c:pt>
                <c:pt idx="195">
                  <c:v>679.88478499999997</c:v>
                </c:pt>
                <c:pt idx="196">
                  <c:v>707.72122899999999</c:v>
                </c:pt>
                <c:pt idx="197">
                  <c:v>699.55223699999999</c:v>
                </c:pt>
                <c:pt idx="198">
                  <c:v>652.93012299999998</c:v>
                </c:pt>
                <c:pt idx="199">
                  <c:v>783.39634799999999</c:v>
                </c:pt>
                <c:pt idx="200">
                  <c:v>654.78009899999995</c:v>
                </c:pt>
              </c:numCache>
            </c:numRef>
          </c:val>
          <c:smooth val="0"/>
          <c:extLst>
            <c:ext xmlns:c16="http://schemas.microsoft.com/office/drawing/2014/chart" uri="{C3380CC4-5D6E-409C-BE32-E72D297353CC}">
              <c16:uniqueId val="{00000002-1422-40E2-9647-DFD96985886E}"/>
            </c:ext>
          </c:extLst>
        </c:ser>
        <c:dLbls>
          <c:showLegendKey val="0"/>
          <c:showVal val="0"/>
          <c:showCatName val="0"/>
          <c:showSerName val="0"/>
          <c:showPercent val="0"/>
          <c:showBubbleSize val="0"/>
        </c:dLbls>
        <c:smooth val="0"/>
        <c:axId val="155460592"/>
        <c:axId val="155461768"/>
      </c:lineChart>
      <c:catAx>
        <c:axId val="155460592"/>
        <c:scaling>
          <c:orientation val="minMax"/>
        </c:scaling>
        <c:delete val="0"/>
        <c:axPos val="b"/>
        <c:numFmt formatCode="0" sourceLinked="1"/>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55461768"/>
        <c:crosses val="autoZero"/>
        <c:auto val="1"/>
        <c:lblAlgn val="ctr"/>
        <c:lblOffset val="100"/>
        <c:tickLblSkip val="12"/>
        <c:tickMarkSkip val="12"/>
        <c:noMultiLvlLbl val="0"/>
      </c:catAx>
      <c:valAx>
        <c:axId val="155461768"/>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r>
                  <a:rPr lang="en-US">
                    <a:solidFill>
                      <a:schemeClr val="tx1"/>
                    </a:solidFill>
                  </a:rPr>
                  <a:t>Millions of Nominal Dollars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quot;$&quot;#,##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55460592"/>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Entry>
      <c:layout>
        <c:manualLayout>
          <c:xMode val="edge"/>
          <c:yMode val="edge"/>
          <c:x val="0.23666152668416449"/>
          <c:y val="0.95469890837508964"/>
          <c:w val="0.5266768372703412"/>
          <c:h val="4.340715223097112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rot="-5400000" vert="horz"/>
    <a:lstStyle/>
    <a:p>
      <a:pPr>
        <a:defRPr sz="14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189616003881875E-2"/>
          <c:y val="2.7425890578953643E-2"/>
          <c:w val="0.90453307307174835"/>
          <c:h val="0.91693935090204226"/>
        </c:manualLayout>
      </c:layout>
      <c:scatterChart>
        <c:scatterStyle val="lineMarker"/>
        <c:varyColors val="0"/>
        <c:ser>
          <c:idx val="0"/>
          <c:order val="0"/>
          <c:tx>
            <c:strRef>
              <c:f>H!$K$3</c:f>
              <c:strCache>
                <c:ptCount val="1"/>
                <c:pt idx="0">
                  <c:v>Housing</c:v>
                </c:pt>
              </c:strCache>
            </c:strRef>
          </c:tx>
          <c:spPr>
            <a:ln w="22225" cap="rnd">
              <a:solidFill>
                <a:schemeClr val="tx1"/>
              </a:solidFill>
              <a:prstDash val="sysDot"/>
              <a:round/>
            </a:ln>
            <a:effectLst/>
          </c:spPr>
          <c:marker>
            <c:symbol val="none"/>
          </c:marker>
          <c:dLbls>
            <c:dLbl>
              <c:idx val="134"/>
              <c:layout>
                <c:manualLayout>
                  <c:x val="4.3977053904439905E-3"/>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3973-476D-9893-6614DC6DD2D3}"/>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H!$A$695:$A$829</c:f>
              <c:numCache>
                <c:formatCode>m/d/yyyy</c:formatCode>
                <c:ptCount val="135"/>
                <c:pt idx="0">
                  <c:v>39309</c:v>
                </c:pt>
                <c:pt idx="1">
                  <c:v>39340</c:v>
                </c:pt>
                <c:pt idx="2">
                  <c:v>39370</c:v>
                </c:pt>
                <c:pt idx="3">
                  <c:v>39401</c:v>
                </c:pt>
                <c:pt idx="4">
                  <c:v>39431</c:v>
                </c:pt>
                <c:pt idx="5">
                  <c:v>39462</c:v>
                </c:pt>
                <c:pt idx="6">
                  <c:v>39493</c:v>
                </c:pt>
                <c:pt idx="7">
                  <c:v>39522</c:v>
                </c:pt>
                <c:pt idx="8">
                  <c:v>39553</c:v>
                </c:pt>
                <c:pt idx="9">
                  <c:v>39583</c:v>
                </c:pt>
                <c:pt idx="10">
                  <c:v>39614</c:v>
                </c:pt>
                <c:pt idx="11">
                  <c:v>39644</c:v>
                </c:pt>
                <c:pt idx="12">
                  <c:v>39675</c:v>
                </c:pt>
                <c:pt idx="13">
                  <c:v>39706</c:v>
                </c:pt>
                <c:pt idx="14">
                  <c:v>39736</c:v>
                </c:pt>
                <c:pt idx="15">
                  <c:v>39767</c:v>
                </c:pt>
                <c:pt idx="16">
                  <c:v>39797</c:v>
                </c:pt>
                <c:pt idx="17">
                  <c:v>39828</c:v>
                </c:pt>
                <c:pt idx="18">
                  <c:v>39859</c:v>
                </c:pt>
                <c:pt idx="19">
                  <c:v>39887</c:v>
                </c:pt>
                <c:pt idx="20">
                  <c:v>39918</c:v>
                </c:pt>
                <c:pt idx="21">
                  <c:v>39948</c:v>
                </c:pt>
                <c:pt idx="22">
                  <c:v>39979</c:v>
                </c:pt>
                <c:pt idx="23">
                  <c:v>40009</c:v>
                </c:pt>
                <c:pt idx="24">
                  <c:v>40040</c:v>
                </c:pt>
                <c:pt idx="25">
                  <c:v>40071</c:v>
                </c:pt>
                <c:pt idx="26">
                  <c:v>40101</c:v>
                </c:pt>
                <c:pt idx="27">
                  <c:v>40132</c:v>
                </c:pt>
                <c:pt idx="28">
                  <c:v>40162</c:v>
                </c:pt>
                <c:pt idx="29">
                  <c:v>40193</c:v>
                </c:pt>
                <c:pt idx="30">
                  <c:v>40224</c:v>
                </c:pt>
                <c:pt idx="31">
                  <c:v>40252</c:v>
                </c:pt>
                <c:pt idx="32">
                  <c:v>40283</c:v>
                </c:pt>
                <c:pt idx="33">
                  <c:v>40313</c:v>
                </c:pt>
                <c:pt idx="34">
                  <c:v>40344</c:v>
                </c:pt>
                <c:pt idx="35">
                  <c:v>40374</c:v>
                </c:pt>
                <c:pt idx="36">
                  <c:v>40405</c:v>
                </c:pt>
                <c:pt idx="37">
                  <c:v>40436</c:v>
                </c:pt>
                <c:pt idx="38">
                  <c:v>40466</c:v>
                </c:pt>
                <c:pt idx="39">
                  <c:v>40497</c:v>
                </c:pt>
                <c:pt idx="40">
                  <c:v>40527</c:v>
                </c:pt>
                <c:pt idx="41">
                  <c:v>40558</c:v>
                </c:pt>
                <c:pt idx="42">
                  <c:v>40589</c:v>
                </c:pt>
                <c:pt idx="43">
                  <c:v>40617</c:v>
                </c:pt>
                <c:pt idx="44">
                  <c:v>40648</c:v>
                </c:pt>
                <c:pt idx="45">
                  <c:v>40678</c:v>
                </c:pt>
                <c:pt idx="46">
                  <c:v>40709</c:v>
                </c:pt>
                <c:pt idx="47">
                  <c:v>40739</c:v>
                </c:pt>
                <c:pt idx="48">
                  <c:v>40770</c:v>
                </c:pt>
                <c:pt idx="49">
                  <c:v>40801</c:v>
                </c:pt>
                <c:pt idx="50">
                  <c:v>40831</c:v>
                </c:pt>
                <c:pt idx="51">
                  <c:v>40862</c:v>
                </c:pt>
                <c:pt idx="52">
                  <c:v>40892</c:v>
                </c:pt>
                <c:pt idx="53">
                  <c:v>40923</c:v>
                </c:pt>
                <c:pt idx="54">
                  <c:v>40954</c:v>
                </c:pt>
                <c:pt idx="55">
                  <c:v>40983</c:v>
                </c:pt>
                <c:pt idx="56">
                  <c:v>41014</c:v>
                </c:pt>
                <c:pt idx="57">
                  <c:v>41044</c:v>
                </c:pt>
                <c:pt idx="58">
                  <c:v>41075</c:v>
                </c:pt>
                <c:pt idx="59">
                  <c:v>41105</c:v>
                </c:pt>
                <c:pt idx="60">
                  <c:v>41136</c:v>
                </c:pt>
                <c:pt idx="61">
                  <c:v>41167</c:v>
                </c:pt>
                <c:pt idx="62">
                  <c:v>41197</c:v>
                </c:pt>
                <c:pt idx="63">
                  <c:v>41228</c:v>
                </c:pt>
                <c:pt idx="64">
                  <c:v>41258</c:v>
                </c:pt>
                <c:pt idx="65">
                  <c:v>41289</c:v>
                </c:pt>
                <c:pt idx="66">
                  <c:v>41320</c:v>
                </c:pt>
                <c:pt idx="67">
                  <c:v>41348</c:v>
                </c:pt>
                <c:pt idx="68">
                  <c:v>41379</c:v>
                </c:pt>
                <c:pt idx="69">
                  <c:v>41409</c:v>
                </c:pt>
                <c:pt idx="70">
                  <c:v>41440</c:v>
                </c:pt>
                <c:pt idx="71">
                  <c:v>41470</c:v>
                </c:pt>
                <c:pt idx="72">
                  <c:v>41501</c:v>
                </c:pt>
                <c:pt idx="73">
                  <c:v>41532</c:v>
                </c:pt>
                <c:pt idx="74">
                  <c:v>41562</c:v>
                </c:pt>
                <c:pt idx="75">
                  <c:v>41593</c:v>
                </c:pt>
                <c:pt idx="76">
                  <c:v>41623</c:v>
                </c:pt>
                <c:pt idx="77">
                  <c:v>41654</c:v>
                </c:pt>
                <c:pt idx="78">
                  <c:v>41685</c:v>
                </c:pt>
                <c:pt idx="79">
                  <c:v>41713</c:v>
                </c:pt>
                <c:pt idx="80">
                  <c:v>41744</c:v>
                </c:pt>
                <c:pt idx="81">
                  <c:v>41774</c:v>
                </c:pt>
                <c:pt idx="82">
                  <c:v>41805</c:v>
                </c:pt>
                <c:pt idx="83">
                  <c:v>41835</c:v>
                </c:pt>
                <c:pt idx="84">
                  <c:v>41866</c:v>
                </c:pt>
                <c:pt idx="85">
                  <c:v>41897</c:v>
                </c:pt>
                <c:pt idx="86">
                  <c:v>41927</c:v>
                </c:pt>
                <c:pt idx="87">
                  <c:v>41958</c:v>
                </c:pt>
                <c:pt idx="88">
                  <c:v>41988</c:v>
                </c:pt>
                <c:pt idx="89">
                  <c:v>42019</c:v>
                </c:pt>
                <c:pt idx="90">
                  <c:v>42050</c:v>
                </c:pt>
                <c:pt idx="91">
                  <c:v>42078</c:v>
                </c:pt>
                <c:pt idx="92">
                  <c:v>42109</c:v>
                </c:pt>
                <c:pt idx="93">
                  <c:v>42139</c:v>
                </c:pt>
                <c:pt idx="94">
                  <c:v>42170</c:v>
                </c:pt>
                <c:pt idx="95">
                  <c:v>42200</c:v>
                </c:pt>
                <c:pt idx="96">
                  <c:v>42231</c:v>
                </c:pt>
                <c:pt idx="97">
                  <c:v>42262</c:v>
                </c:pt>
                <c:pt idx="98">
                  <c:v>42292</c:v>
                </c:pt>
                <c:pt idx="99">
                  <c:v>42323</c:v>
                </c:pt>
                <c:pt idx="100">
                  <c:v>42353</c:v>
                </c:pt>
                <c:pt idx="101">
                  <c:v>42384</c:v>
                </c:pt>
                <c:pt idx="102">
                  <c:v>42415</c:v>
                </c:pt>
                <c:pt idx="103">
                  <c:v>42444</c:v>
                </c:pt>
                <c:pt idx="104">
                  <c:v>42475</c:v>
                </c:pt>
                <c:pt idx="105">
                  <c:v>42505</c:v>
                </c:pt>
                <c:pt idx="106">
                  <c:v>42536</c:v>
                </c:pt>
                <c:pt idx="107">
                  <c:v>42566</c:v>
                </c:pt>
                <c:pt idx="108">
                  <c:v>42597</c:v>
                </c:pt>
                <c:pt idx="109">
                  <c:v>42628</c:v>
                </c:pt>
                <c:pt idx="110">
                  <c:v>42658</c:v>
                </c:pt>
                <c:pt idx="111">
                  <c:v>42689</c:v>
                </c:pt>
                <c:pt idx="112">
                  <c:v>42719</c:v>
                </c:pt>
                <c:pt idx="113">
                  <c:v>42750</c:v>
                </c:pt>
                <c:pt idx="114">
                  <c:v>42781</c:v>
                </c:pt>
                <c:pt idx="115">
                  <c:v>42809</c:v>
                </c:pt>
                <c:pt idx="116">
                  <c:v>42840</c:v>
                </c:pt>
                <c:pt idx="117">
                  <c:v>42870</c:v>
                </c:pt>
                <c:pt idx="118">
                  <c:v>42901</c:v>
                </c:pt>
                <c:pt idx="119">
                  <c:v>42931</c:v>
                </c:pt>
                <c:pt idx="120">
                  <c:v>42962</c:v>
                </c:pt>
                <c:pt idx="121">
                  <c:v>42993</c:v>
                </c:pt>
                <c:pt idx="122">
                  <c:v>43023</c:v>
                </c:pt>
                <c:pt idx="123">
                  <c:v>43054</c:v>
                </c:pt>
                <c:pt idx="124">
                  <c:v>43084</c:v>
                </c:pt>
                <c:pt idx="125">
                  <c:v>43115</c:v>
                </c:pt>
                <c:pt idx="126">
                  <c:v>43146</c:v>
                </c:pt>
                <c:pt idx="127">
                  <c:v>43174</c:v>
                </c:pt>
                <c:pt idx="128">
                  <c:v>43205</c:v>
                </c:pt>
                <c:pt idx="129">
                  <c:v>43235</c:v>
                </c:pt>
                <c:pt idx="130">
                  <c:v>43266</c:v>
                </c:pt>
                <c:pt idx="131">
                  <c:v>43296</c:v>
                </c:pt>
                <c:pt idx="132">
                  <c:v>43327</c:v>
                </c:pt>
                <c:pt idx="133">
                  <c:v>43358</c:v>
                </c:pt>
                <c:pt idx="134">
                  <c:v>43388</c:v>
                </c:pt>
              </c:numCache>
            </c:numRef>
          </c:xVal>
          <c:yVal>
            <c:numRef>
              <c:f>H!$O$695:$O$829</c:f>
              <c:numCache>
                <c:formatCode>0.0%</c:formatCode>
                <c:ptCount val="135"/>
                <c:pt idx="0">
                  <c:v>-2.800701414498441E-2</c:v>
                </c:pt>
                <c:pt idx="1">
                  <c:v>-2.5718011233091809E-2</c:v>
                </c:pt>
                <c:pt idx="2">
                  <c:v>-2.3258845444884324E-2</c:v>
                </c:pt>
                <c:pt idx="3">
                  <c:v>-2.082153543895604E-2</c:v>
                </c:pt>
                <c:pt idx="4">
                  <c:v>-1.8427936997585603E-2</c:v>
                </c:pt>
                <c:pt idx="5">
                  <c:v>-1.6013263337588679E-2</c:v>
                </c:pt>
                <c:pt idx="6">
                  <c:v>-1.3730504934918786E-2</c:v>
                </c:pt>
                <c:pt idx="7">
                  <c:v>-1.1268216892100114E-2</c:v>
                </c:pt>
                <c:pt idx="8">
                  <c:v>-8.7903175762250596E-3</c:v>
                </c:pt>
                <c:pt idx="9">
                  <c:v>-6.0946410012133745E-3</c:v>
                </c:pt>
                <c:pt idx="10">
                  <c:v>-3.2487059230340565E-3</c:v>
                </c:pt>
                <c:pt idx="11">
                  <c:v>0</c:v>
                </c:pt>
                <c:pt idx="12">
                  <c:v>3.141768702597858E-3</c:v>
                </c:pt>
                <c:pt idx="13">
                  <c:v>5.9982413900903087E-3</c:v>
                </c:pt>
                <c:pt idx="14">
                  <c:v>8.6061045541596659E-3</c:v>
                </c:pt>
                <c:pt idx="15">
                  <c:v>1.0839297164875639E-2</c:v>
                </c:pt>
                <c:pt idx="16">
                  <c:v>1.2845345752621196E-2</c:v>
                </c:pt>
                <c:pt idx="17">
                  <c:v>1.4673425827524067E-2</c:v>
                </c:pt>
                <c:pt idx="18">
                  <c:v>1.6294656534429963E-2</c:v>
                </c:pt>
                <c:pt idx="19">
                  <c:v>1.7459647786262744E-2</c:v>
                </c:pt>
                <c:pt idx="20">
                  <c:v>1.8332317950114918E-2</c:v>
                </c:pt>
                <c:pt idx="21">
                  <c:v>1.8785825432403147E-2</c:v>
                </c:pt>
                <c:pt idx="22">
                  <c:v>1.8836562069836305E-2</c:v>
                </c:pt>
                <c:pt idx="23">
                  <c:v>1.8241382284561292E-2</c:v>
                </c:pt>
                <c:pt idx="24">
                  <c:v>1.772581999187417E-2</c:v>
                </c:pt>
                <c:pt idx="25">
                  <c:v>1.7333196474505819E-2</c:v>
                </c:pt>
                <c:pt idx="26">
                  <c:v>1.7032289186344141E-2</c:v>
                </c:pt>
                <c:pt idx="27">
                  <c:v>1.677509346274042E-2</c:v>
                </c:pt>
                <c:pt idx="28">
                  <c:v>1.6560438458214977E-2</c:v>
                </c:pt>
                <c:pt idx="29">
                  <c:v>1.6168985786326084E-2</c:v>
                </c:pt>
                <c:pt idx="30">
                  <c:v>1.5646398420763541E-2</c:v>
                </c:pt>
                <c:pt idx="31">
                  <c:v>1.5119127673283828E-2</c:v>
                </c:pt>
                <c:pt idx="32">
                  <c:v>1.4600833407812042E-2</c:v>
                </c:pt>
                <c:pt idx="33">
                  <c:v>1.4214454399666288E-2</c:v>
                </c:pt>
                <c:pt idx="34">
                  <c:v>1.3709819998118489E-2</c:v>
                </c:pt>
                <c:pt idx="35">
                  <c:v>1.3316025635271123E-2</c:v>
                </c:pt>
                <c:pt idx="36">
                  <c:v>1.2983895800996903E-2</c:v>
                </c:pt>
                <c:pt idx="37">
                  <c:v>1.2759093468984517E-2</c:v>
                </c:pt>
                <c:pt idx="38">
                  <c:v>1.2559269173862964E-2</c:v>
                </c:pt>
                <c:pt idx="39">
                  <c:v>1.2567855374044035E-2</c:v>
                </c:pt>
                <c:pt idx="40">
                  <c:v>1.2809439824591706E-2</c:v>
                </c:pt>
                <c:pt idx="41">
                  <c:v>1.3127129231289114E-2</c:v>
                </c:pt>
                <c:pt idx="42">
                  <c:v>1.3680548861138009E-2</c:v>
                </c:pt>
                <c:pt idx="43">
                  <c:v>1.4337783456811692E-2</c:v>
                </c:pt>
                <c:pt idx="44">
                  <c:v>1.515854613775125E-2</c:v>
                </c:pt>
                <c:pt idx="45">
                  <c:v>1.6135421549254625E-2</c:v>
                </c:pt>
                <c:pt idx="46">
                  <c:v>1.7218453617541485E-2</c:v>
                </c:pt>
                <c:pt idx="47">
                  <c:v>1.8449402498037726E-2</c:v>
                </c:pt>
                <c:pt idx="48">
                  <c:v>1.9827097345263889E-2</c:v>
                </c:pt>
                <c:pt idx="49">
                  <c:v>2.1364027177665168E-2</c:v>
                </c:pt>
                <c:pt idx="50">
                  <c:v>2.2939985192707457E-2</c:v>
                </c:pt>
                <c:pt idx="51">
                  <c:v>2.4555361672216947E-2</c:v>
                </c:pt>
                <c:pt idx="52">
                  <c:v>2.6136393351002818E-2</c:v>
                </c:pt>
                <c:pt idx="53">
                  <c:v>2.7723279257184208E-2</c:v>
                </c:pt>
                <c:pt idx="54">
                  <c:v>2.9228986543472946E-2</c:v>
                </c:pt>
                <c:pt idx="55">
                  <c:v>3.07042518473013E-2</c:v>
                </c:pt>
                <c:pt idx="56">
                  <c:v>3.217990743295629E-2</c:v>
                </c:pt>
                <c:pt idx="57">
                  <c:v>3.3540820161646723E-2</c:v>
                </c:pt>
                <c:pt idx="58">
                  <c:v>3.4906025990427691E-2</c:v>
                </c:pt>
                <c:pt idx="59">
                  <c:v>3.6110435706728117E-2</c:v>
                </c:pt>
                <c:pt idx="60">
                  <c:v>3.7356605578454216E-2</c:v>
                </c:pt>
                <c:pt idx="61">
                  <c:v>3.8668342797016919E-2</c:v>
                </c:pt>
                <c:pt idx="62">
                  <c:v>4.0061648917299575E-2</c:v>
                </c:pt>
                <c:pt idx="63">
                  <c:v>4.1562282539844508E-2</c:v>
                </c:pt>
                <c:pt idx="64">
                  <c:v>4.3060574471431412E-2</c:v>
                </c:pt>
                <c:pt idx="65">
                  <c:v>4.461584754967407E-2</c:v>
                </c:pt>
                <c:pt idx="66">
                  <c:v>4.6280399539311512E-2</c:v>
                </c:pt>
                <c:pt idx="67">
                  <c:v>4.7902410809870011E-2</c:v>
                </c:pt>
                <c:pt idx="68">
                  <c:v>4.9582183790737089E-2</c:v>
                </c:pt>
                <c:pt idx="69">
                  <c:v>5.1504321785804885E-2</c:v>
                </c:pt>
                <c:pt idx="70">
                  <c:v>5.3462365708901949E-2</c:v>
                </c:pt>
                <c:pt idx="71">
                  <c:v>5.543641118688214E-2</c:v>
                </c:pt>
                <c:pt idx="72">
                  <c:v>5.7335132272364975E-2</c:v>
                </c:pt>
                <c:pt idx="73">
                  <c:v>5.9250245194557127E-2</c:v>
                </c:pt>
                <c:pt idx="74">
                  <c:v>6.1066616814668073E-2</c:v>
                </c:pt>
                <c:pt idx="75">
                  <c:v>6.2875573080076963E-2</c:v>
                </c:pt>
                <c:pt idx="76">
                  <c:v>6.4772342756427737E-2</c:v>
                </c:pt>
                <c:pt idx="77">
                  <c:v>6.6905623219582822E-2</c:v>
                </c:pt>
                <c:pt idx="78">
                  <c:v>6.9061149746843631E-2</c:v>
                </c:pt>
                <c:pt idx="79">
                  <c:v>7.1529682298884678E-2</c:v>
                </c:pt>
                <c:pt idx="80">
                  <c:v>7.3755459554899261E-2</c:v>
                </c:pt>
                <c:pt idx="81">
                  <c:v>7.6037827675742742E-2</c:v>
                </c:pt>
                <c:pt idx="82">
                  <c:v>7.8311609596405374E-2</c:v>
                </c:pt>
                <c:pt idx="83">
                  <c:v>8.069271901933095E-2</c:v>
                </c:pt>
                <c:pt idx="84">
                  <c:v>8.3037141950573989E-2</c:v>
                </c:pt>
                <c:pt idx="85">
                  <c:v>8.5326925426119304E-2</c:v>
                </c:pt>
                <c:pt idx="86">
                  <c:v>8.7696716676078923E-2</c:v>
                </c:pt>
                <c:pt idx="87">
                  <c:v>8.9986109869798048E-2</c:v>
                </c:pt>
                <c:pt idx="88">
                  <c:v>9.223647488087594E-2</c:v>
                </c:pt>
                <c:pt idx="89">
                  <c:v>9.4277258551172194E-2</c:v>
                </c:pt>
                <c:pt idx="90">
                  <c:v>9.6271988965952016E-2</c:v>
                </c:pt>
                <c:pt idx="91">
                  <c:v>9.801537788452408E-2</c:v>
                </c:pt>
                <c:pt idx="92">
                  <c:v>0.10000113181729642</c:v>
                </c:pt>
                <c:pt idx="93">
                  <c:v>0.10173047059011786</c:v>
                </c:pt>
                <c:pt idx="94">
                  <c:v>0.10355464784675661</c:v>
                </c:pt>
                <c:pt idx="95">
                  <c:v>0.10535384706650519</c:v>
                </c:pt>
                <c:pt idx="96">
                  <c:v>0.10719870925994357</c:v>
                </c:pt>
                <c:pt idx="97">
                  <c:v>0.10914075162815795</c:v>
                </c:pt>
                <c:pt idx="98">
                  <c:v>0.11107693976897637</c:v>
                </c:pt>
                <c:pt idx="99">
                  <c:v>0.11303225171928877</c:v>
                </c:pt>
                <c:pt idx="100">
                  <c:v>0.11492746026833411</c:v>
                </c:pt>
                <c:pt idx="101">
                  <c:v>0.11685506220897146</c:v>
                </c:pt>
                <c:pt idx="102">
                  <c:v>0.11880608105919355</c:v>
                </c:pt>
                <c:pt idx="103">
                  <c:v>0.12077700428256244</c:v>
                </c:pt>
                <c:pt idx="104">
                  <c:v>0.12273348707835408</c:v>
                </c:pt>
                <c:pt idx="105">
                  <c:v>0.12493311545199903</c:v>
                </c:pt>
                <c:pt idx="106">
                  <c:v>0.1271624052444511</c:v>
                </c:pt>
                <c:pt idx="107">
                  <c:v>0.12944594421077404</c:v>
                </c:pt>
                <c:pt idx="108">
                  <c:v>0.1318555442070275</c:v>
                </c:pt>
                <c:pt idx="109">
                  <c:v>0.13438300931485636</c:v>
                </c:pt>
                <c:pt idx="110">
                  <c:v>0.13706385518046438</c:v>
                </c:pt>
                <c:pt idx="111">
                  <c:v>0.13977475274670592</c:v>
                </c:pt>
                <c:pt idx="112">
                  <c:v>0.14261639472479448</c:v>
                </c:pt>
                <c:pt idx="113">
                  <c:v>0.14555053349574254</c:v>
                </c:pt>
                <c:pt idx="114">
                  <c:v>0.14854711735891613</c:v>
                </c:pt>
                <c:pt idx="115">
                  <c:v>0.15147149908420343</c:v>
                </c:pt>
                <c:pt idx="116">
                  <c:v>0.15448603591139198</c:v>
                </c:pt>
                <c:pt idx="117">
                  <c:v>0.1574385179281812</c:v>
                </c:pt>
                <c:pt idx="118">
                  <c:v>0.1603066990704658</c:v>
                </c:pt>
                <c:pt idx="119">
                  <c:v>0.16301291325479039</c:v>
                </c:pt>
                <c:pt idx="120">
                  <c:v>0.16580069634083427</c:v>
                </c:pt>
                <c:pt idx="121">
                  <c:v>0.16847685882452557</c:v>
                </c:pt>
                <c:pt idx="122">
                  <c:v>0.17115458243552228</c:v>
                </c:pt>
                <c:pt idx="123">
                  <c:v>0.17384986872870778</c:v>
                </c:pt>
                <c:pt idx="124">
                  <c:v>0.17660135560489576</c:v>
                </c:pt>
                <c:pt idx="125">
                  <c:v>0.17930015443451852</c:v>
                </c:pt>
                <c:pt idx="126">
                  <c:v>0.18203993285591458</c:v>
                </c:pt>
                <c:pt idx="127">
                  <c:v>0.1849319211896101</c:v>
                </c:pt>
                <c:pt idx="128">
                  <c:v>0.18784147220549419</c:v>
                </c:pt>
                <c:pt idx="129">
                  <c:v>0.19078068464018538</c:v>
                </c:pt>
                <c:pt idx="130">
                  <c:v>0.19354427025299237</c:v>
                </c:pt>
                <c:pt idx="131">
                  <c:v>0.19643157520477095</c:v>
                </c:pt>
                <c:pt idx="132">
                  <c:v>0.19926853380094278</c:v>
                </c:pt>
                <c:pt idx="133">
                  <c:v>0.20198372446727486</c:v>
                </c:pt>
                <c:pt idx="134">
                  <c:v>0.20477150755331897</c:v>
                </c:pt>
              </c:numCache>
            </c:numRef>
          </c:yVal>
          <c:smooth val="0"/>
          <c:extLst>
            <c:ext xmlns:c16="http://schemas.microsoft.com/office/drawing/2014/chart" uri="{C3380CC4-5D6E-409C-BE32-E72D297353CC}">
              <c16:uniqueId val="{00000001-3973-476D-9893-6614DC6DD2D3}"/>
            </c:ext>
          </c:extLst>
        </c:ser>
        <c:ser>
          <c:idx val="1"/>
          <c:order val="1"/>
          <c:tx>
            <c:strRef>
              <c:f>H!$AU$3</c:f>
              <c:strCache>
                <c:ptCount val="1"/>
                <c:pt idx="0">
                  <c:v>Vehicles</c:v>
                </c:pt>
              </c:strCache>
            </c:strRef>
          </c:tx>
          <c:spPr>
            <a:ln w="25400" cap="rnd">
              <a:solidFill>
                <a:schemeClr val="tx1"/>
              </a:solidFill>
              <a:prstDash val="lgDash"/>
              <a:round/>
            </a:ln>
            <a:effectLst/>
          </c:spPr>
          <c:marker>
            <c:symbol val="none"/>
          </c:marker>
          <c:dLbls>
            <c:dLbl>
              <c:idx val="134"/>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3973-476D-9893-6614DC6DD2D3}"/>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H!$A$695:$A$829</c:f>
              <c:numCache>
                <c:formatCode>m/d/yyyy</c:formatCode>
                <c:ptCount val="135"/>
                <c:pt idx="0">
                  <c:v>39309</c:v>
                </c:pt>
                <c:pt idx="1">
                  <c:v>39340</c:v>
                </c:pt>
                <c:pt idx="2">
                  <c:v>39370</c:v>
                </c:pt>
                <c:pt idx="3">
                  <c:v>39401</c:v>
                </c:pt>
                <c:pt idx="4">
                  <c:v>39431</c:v>
                </c:pt>
                <c:pt idx="5">
                  <c:v>39462</c:v>
                </c:pt>
                <c:pt idx="6">
                  <c:v>39493</c:v>
                </c:pt>
                <c:pt idx="7">
                  <c:v>39522</c:v>
                </c:pt>
                <c:pt idx="8">
                  <c:v>39553</c:v>
                </c:pt>
                <c:pt idx="9">
                  <c:v>39583</c:v>
                </c:pt>
                <c:pt idx="10">
                  <c:v>39614</c:v>
                </c:pt>
                <c:pt idx="11">
                  <c:v>39644</c:v>
                </c:pt>
                <c:pt idx="12">
                  <c:v>39675</c:v>
                </c:pt>
                <c:pt idx="13">
                  <c:v>39706</c:v>
                </c:pt>
                <c:pt idx="14">
                  <c:v>39736</c:v>
                </c:pt>
                <c:pt idx="15">
                  <c:v>39767</c:v>
                </c:pt>
                <c:pt idx="16">
                  <c:v>39797</c:v>
                </c:pt>
                <c:pt idx="17">
                  <c:v>39828</c:v>
                </c:pt>
                <c:pt idx="18">
                  <c:v>39859</c:v>
                </c:pt>
                <c:pt idx="19">
                  <c:v>39887</c:v>
                </c:pt>
                <c:pt idx="20">
                  <c:v>39918</c:v>
                </c:pt>
                <c:pt idx="21">
                  <c:v>39948</c:v>
                </c:pt>
                <c:pt idx="22">
                  <c:v>39979</c:v>
                </c:pt>
                <c:pt idx="23">
                  <c:v>40009</c:v>
                </c:pt>
                <c:pt idx="24">
                  <c:v>40040</c:v>
                </c:pt>
                <c:pt idx="25">
                  <c:v>40071</c:v>
                </c:pt>
                <c:pt idx="26">
                  <c:v>40101</c:v>
                </c:pt>
                <c:pt idx="27">
                  <c:v>40132</c:v>
                </c:pt>
                <c:pt idx="28">
                  <c:v>40162</c:v>
                </c:pt>
                <c:pt idx="29">
                  <c:v>40193</c:v>
                </c:pt>
                <c:pt idx="30">
                  <c:v>40224</c:v>
                </c:pt>
                <c:pt idx="31">
                  <c:v>40252</c:v>
                </c:pt>
                <c:pt idx="32">
                  <c:v>40283</c:v>
                </c:pt>
                <c:pt idx="33">
                  <c:v>40313</c:v>
                </c:pt>
                <c:pt idx="34">
                  <c:v>40344</c:v>
                </c:pt>
                <c:pt idx="35">
                  <c:v>40374</c:v>
                </c:pt>
                <c:pt idx="36">
                  <c:v>40405</c:v>
                </c:pt>
                <c:pt idx="37">
                  <c:v>40436</c:v>
                </c:pt>
                <c:pt idx="38">
                  <c:v>40466</c:v>
                </c:pt>
                <c:pt idx="39">
                  <c:v>40497</c:v>
                </c:pt>
                <c:pt idx="40">
                  <c:v>40527</c:v>
                </c:pt>
                <c:pt idx="41">
                  <c:v>40558</c:v>
                </c:pt>
                <c:pt idx="42">
                  <c:v>40589</c:v>
                </c:pt>
                <c:pt idx="43">
                  <c:v>40617</c:v>
                </c:pt>
                <c:pt idx="44">
                  <c:v>40648</c:v>
                </c:pt>
                <c:pt idx="45">
                  <c:v>40678</c:v>
                </c:pt>
                <c:pt idx="46">
                  <c:v>40709</c:v>
                </c:pt>
                <c:pt idx="47">
                  <c:v>40739</c:v>
                </c:pt>
                <c:pt idx="48">
                  <c:v>40770</c:v>
                </c:pt>
                <c:pt idx="49">
                  <c:v>40801</c:v>
                </c:pt>
                <c:pt idx="50">
                  <c:v>40831</c:v>
                </c:pt>
                <c:pt idx="51">
                  <c:v>40862</c:v>
                </c:pt>
                <c:pt idx="52">
                  <c:v>40892</c:v>
                </c:pt>
                <c:pt idx="53">
                  <c:v>40923</c:v>
                </c:pt>
                <c:pt idx="54">
                  <c:v>40954</c:v>
                </c:pt>
                <c:pt idx="55">
                  <c:v>40983</c:v>
                </c:pt>
                <c:pt idx="56">
                  <c:v>41014</c:v>
                </c:pt>
                <c:pt idx="57">
                  <c:v>41044</c:v>
                </c:pt>
                <c:pt idx="58">
                  <c:v>41075</c:v>
                </c:pt>
                <c:pt idx="59">
                  <c:v>41105</c:v>
                </c:pt>
                <c:pt idx="60">
                  <c:v>41136</c:v>
                </c:pt>
                <c:pt idx="61">
                  <c:v>41167</c:v>
                </c:pt>
                <c:pt idx="62">
                  <c:v>41197</c:v>
                </c:pt>
                <c:pt idx="63">
                  <c:v>41228</c:v>
                </c:pt>
                <c:pt idx="64">
                  <c:v>41258</c:v>
                </c:pt>
                <c:pt idx="65">
                  <c:v>41289</c:v>
                </c:pt>
                <c:pt idx="66">
                  <c:v>41320</c:v>
                </c:pt>
                <c:pt idx="67">
                  <c:v>41348</c:v>
                </c:pt>
                <c:pt idx="68">
                  <c:v>41379</c:v>
                </c:pt>
                <c:pt idx="69">
                  <c:v>41409</c:v>
                </c:pt>
                <c:pt idx="70">
                  <c:v>41440</c:v>
                </c:pt>
                <c:pt idx="71">
                  <c:v>41470</c:v>
                </c:pt>
                <c:pt idx="72">
                  <c:v>41501</c:v>
                </c:pt>
                <c:pt idx="73">
                  <c:v>41532</c:v>
                </c:pt>
                <c:pt idx="74">
                  <c:v>41562</c:v>
                </c:pt>
                <c:pt idx="75">
                  <c:v>41593</c:v>
                </c:pt>
                <c:pt idx="76">
                  <c:v>41623</c:v>
                </c:pt>
                <c:pt idx="77">
                  <c:v>41654</c:v>
                </c:pt>
                <c:pt idx="78">
                  <c:v>41685</c:v>
                </c:pt>
                <c:pt idx="79">
                  <c:v>41713</c:v>
                </c:pt>
                <c:pt idx="80">
                  <c:v>41744</c:v>
                </c:pt>
                <c:pt idx="81">
                  <c:v>41774</c:v>
                </c:pt>
                <c:pt idx="82">
                  <c:v>41805</c:v>
                </c:pt>
                <c:pt idx="83">
                  <c:v>41835</c:v>
                </c:pt>
                <c:pt idx="84">
                  <c:v>41866</c:v>
                </c:pt>
                <c:pt idx="85">
                  <c:v>41897</c:v>
                </c:pt>
                <c:pt idx="86">
                  <c:v>41927</c:v>
                </c:pt>
                <c:pt idx="87">
                  <c:v>41958</c:v>
                </c:pt>
                <c:pt idx="88">
                  <c:v>41988</c:v>
                </c:pt>
                <c:pt idx="89">
                  <c:v>42019</c:v>
                </c:pt>
                <c:pt idx="90">
                  <c:v>42050</c:v>
                </c:pt>
                <c:pt idx="91">
                  <c:v>42078</c:v>
                </c:pt>
                <c:pt idx="92">
                  <c:v>42109</c:v>
                </c:pt>
                <c:pt idx="93">
                  <c:v>42139</c:v>
                </c:pt>
                <c:pt idx="94">
                  <c:v>42170</c:v>
                </c:pt>
                <c:pt idx="95">
                  <c:v>42200</c:v>
                </c:pt>
                <c:pt idx="96">
                  <c:v>42231</c:v>
                </c:pt>
                <c:pt idx="97">
                  <c:v>42262</c:v>
                </c:pt>
                <c:pt idx="98">
                  <c:v>42292</c:v>
                </c:pt>
                <c:pt idx="99">
                  <c:v>42323</c:v>
                </c:pt>
                <c:pt idx="100">
                  <c:v>42353</c:v>
                </c:pt>
                <c:pt idx="101">
                  <c:v>42384</c:v>
                </c:pt>
                <c:pt idx="102">
                  <c:v>42415</c:v>
                </c:pt>
                <c:pt idx="103">
                  <c:v>42444</c:v>
                </c:pt>
                <c:pt idx="104">
                  <c:v>42475</c:v>
                </c:pt>
                <c:pt idx="105">
                  <c:v>42505</c:v>
                </c:pt>
                <c:pt idx="106">
                  <c:v>42536</c:v>
                </c:pt>
                <c:pt idx="107">
                  <c:v>42566</c:v>
                </c:pt>
                <c:pt idx="108">
                  <c:v>42597</c:v>
                </c:pt>
                <c:pt idx="109">
                  <c:v>42628</c:v>
                </c:pt>
                <c:pt idx="110">
                  <c:v>42658</c:v>
                </c:pt>
                <c:pt idx="111">
                  <c:v>42689</c:v>
                </c:pt>
                <c:pt idx="112">
                  <c:v>42719</c:v>
                </c:pt>
                <c:pt idx="113">
                  <c:v>42750</c:v>
                </c:pt>
                <c:pt idx="114">
                  <c:v>42781</c:v>
                </c:pt>
                <c:pt idx="115">
                  <c:v>42809</c:v>
                </c:pt>
                <c:pt idx="116">
                  <c:v>42840</c:v>
                </c:pt>
                <c:pt idx="117">
                  <c:v>42870</c:v>
                </c:pt>
                <c:pt idx="118">
                  <c:v>42901</c:v>
                </c:pt>
                <c:pt idx="119">
                  <c:v>42931</c:v>
                </c:pt>
                <c:pt idx="120">
                  <c:v>42962</c:v>
                </c:pt>
                <c:pt idx="121">
                  <c:v>42993</c:v>
                </c:pt>
                <c:pt idx="122">
                  <c:v>43023</c:v>
                </c:pt>
                <c:pt idx="123">
                  <c:v>43054</c:v>
                </c:pt>
                <c:pt idx="124">
                  <c:v>43084</c:v>
                </c:pt>
                <c:pt idx="125">
                  <c:v>43115</c:v>
                </c:pt>
                <c:pt idx="126">
                  <c:v>43146</c:v>
                </c:pt>
                <c:pt idx="127">
                  <c:v>43174</c:v>
                </c:pt>
                <c:pt idx="128">
                  <c:v>43205</c:v>
                </c:pt>
                <c:pt idx="129">
                  <c:v>43235</c:v>
                </c:pt>
                <c:pt idx="130">
                  <c:v>43266</c:v>
                </c:pt>
                <c:pt idx="131">
                  <c:v>43296</c:v>
                </c:pt>
                <c:pt idx="132">
                  <c:v>43327</c:v>
                </c:pt>
                <c:pt idx="133">
                  <c:v>43358</c:v>
                </c:pt>
                <c:pt idx="134">
                  <c:v>43388</c:v>
                </c:pt>
              </c:numCache>
            </c:numRef>
          </c:xVal>
          <c:yVal>
            <c:numRef>
              <c:f>H!$AY$695:$AY$829</c:f>
              <c:numCache>
                <c:formatCode>0.0%</c:formatCode>
                <c:ptCount val="135"/>
                <c:pt idx="0">
                  <c:v>3.5867155276292362E-3</c:v>
                </c:pt>
                <c:pt idx="1">
                  <c:v>2.4232890552975395E-3</c:v>
                </c:pt>
                <c:pt idx="2">
                  <c:v>1.5394388303093809E-3</c:v>
                </c:pt>
                <c:pt idx="3">
                  <c:v>1.2403984138467106E-3</c:v>
                </c:pt>
                <c:pt idx="4">
                  <c:v>1.1997006056891912E-3</c:v>
                </c:pt>
                <c:pt idx="5">
                  <c:v>1.19439219592965E-3</c:v>
                </c:pt>
                <c:pt idx="6">
                  <c:v>1.1855448463302665E-3</c:v>
                </c:pt>
                <c:pt idx="7">
                  <c:v>1.030716228339168E-3</c:v>
                </c:pt>
                <c:pt idx="8">
                  <c:v>7.3521475171656192E-4</c:v>
                </c:pt>
                <c:pt idx="9">
                  <c:v>4.9102790277100183E-4</c:v>
                </c:pt>
                <c:pt idx="10">
                  <c:v>2.7515257254373537E-4</c:v>
                </c:pt>
                <c:pt idx="11">
                  <c:v>0</c:v>
                </c:pt>
                <c:pt idx="12">
                  <c:v>-7.6175680051537853E-4</c:v>
                </c:pt>
                <c:pt idx="13">
                  <c:v>-2.09328291523736E-3</c:v>
                </c:pt>
                <c:pt idx="14">
                  <c:v>-3.9777683799268049E-3</c:v>
                </c:pt>
                <c:pt idx="15">
                  <c:v>-6.5824281020138153E-3</c:v>
                </c:pt>
                <c:pt idx="16">
                  <c:v>-9.5427512779998613E-3</c:v>
                </c:pt>
                <c:pt idx="17">
                  <c:v>-1.2199610362723878E-2</c:v>
                </c:pt>
                <c:pt idx="18">
                  <c:v>-1.4284930663321371E-2</c:v>
                </c:pt>
                <c:pt idx="19">
                  <c:v>-1.6239310189846479E-2</c:v>
                </c:pt>
                <c:pt idx="20">
                  <c:v>-1.7647808246083696E-2</c:v>
                </c:pt>
                <c:pt idx="21">
                  <c:v>-1.8536082145871768E-2</c:v>
                </c:pt>
                <c:pt idx="22">
                  <c:v>-1.904745895272153E-2</c:v>
                </c:pt>
                <c:pt idx="23">
                  <c:v>-1.9257141138229406E-2</c:v>
                </c:pt>
                <c:pt idx="24">
                  <c:v>-1.9375695622862454E-2</c:v>
                </c:pt>
                <c:pt idx="25">
                  <c:v>-1.8526350061312424E-2</c:v>
                </c:pt>
                <c:pt idx="26">
                  <c:v>-1.5819061083871211E-2</c:v>
                </c:pt>
                <c:pt idx="27">
                  <c:v>-1.1907647825940892E-2</c:v>
                </c:pt>
                <c:pt idx="28">
                  <c:v>-7.4724714717213647E-3</c:v>
                </c:pt>
                <c:pt idx="29">
                  <c:v>-3.2000863501322474E-3</c:v>
                </c:pt>
                <c:pt idx="30">
                  <c:v>1.0431025177786157E-3</c:v>
                </c:pt>
                <c:pt idx="31">
                  <c:v>5.3986527256026928E-3</c:v>
                </c:pt>
                <c:pt idx="32">
                  <c:v>9.3215675380124985E-3</c:v>
                </c:pt>
                <c:pt idx="33">
                  <c:v>1.3027722285234855E-2</c:v>
                </c:pt>
                <c:pt idx="34">
                  <c:v>1.6704680778778958E-2</c:v>
                </c:pt>
                <c:pt idx="35">
                  <c:v>2.0426760755280382E-2</c:v>
                </c:pt>
                <c:pt idx="36">
                  <c:v>2.4642522839432912E-2</c:v>
                </c:pt>
                <c:pt idx="37">
                  <c:v>2.8236316246741611E-2</c:v>
                </c:pt>
                <c:pt idx="38">
                  <c:v>3.0069487083754121E-2</c:v>
                </c:pt>
                <c:pt idx="39">
                  <c:v>3.0863094342827635E-2</c:v>
                </c:pt>
                <c:pt idx="40">
                  <c:v>3.1416053692794987E-2</c:v>
                </c:pt>
                <c:pt idx="41">
                  <c:v>3.1830109654050531E-2</c:v>
                </c:pt>
                <c:pt idx="42">
                  <c:v>3.2372452184498801E-2</c:v>
                </c:pt>
                <c:pt idx="43">
                  <c:v>3.3472177739714448E-2</c:v>
                </c:pt>
                <c:pt idx="44">
                  <c:v>3.5380551048322495E-2</c:v>
                </c:pt>
                <c:pt idx="45">
                  <c:v>3.8056874302165422E-2</c:v>
                </c:pt>
                <c:pt idx="46">
                  <c:v>4.1443639728846238E-2</c:v>
                </c:pt>
                <c:pt idx="47">
                  <c:v>4.4825096745767512E-2</c:v>
                </c:pt>
                <c:pt idx="48">
                  <c:v>4.8039338855258906E-2</c:v>
                </c:pt>
                <c:pt idx="49">
                  <c:v>5.1123524925637875E-2</c:v>
                </c:pt>
                <c:pt idx="50">
                  <c:v>5.4075885486984498E-2</c:v>
                </c:pt>
                <c:pt idx="51">
                  <c:v>5.6805292838423949E-2</c:v>
                </c:pt>
                <c:pt idx="52">
                  <c:v>5.9237429243321316E-2</c:v>
                </c:pt>
                <c:pt idx="53">
                  <c:v>6.1476693426949947E-2</c:v>
                </c:pt>
                <c:pt idx="54">
                  <c:v>6.3472655496592534E-2</c:v>
                </c:pt>
                <c:pt idx="55">
                  <c:v>6.5286362164486134E-2</c:v>
                </c:pt>
                <c:pt idx="56">
                  <c:v>6.7060255759181953E-2</c:v>
                </c:pt>
                <c:pt idx="57">
                  <c:v>6.8373202439744984E-2</c:v>
                </c:pt>
                <c:pt idx="58">
                  <c:v>6.9105762986581887E-2</c:v>
                </c:pt>
                <c:pt idx="59">
                  <c:v>6.943223018680289E-2</c:v>
                </c:pt>
                <c:pt idx="60">
                  <c:v>6.9373837679446382E-2</c:v>
                </c:pt>
                <c:pt idx="61">
                  <c:v>6.9005787936107899E-2</c:v>
                </c:pt>
                <c:pt idx="62">
                  <c:v>6.8470523285339091E-2</c:v>
                </c:pt>
                <c:pt idx="63">
                  <c:v>6.8137862940398808E-2</c:v>
                </c:pt>
                <c:pt idx="64">
                  <c:v>6.8091856722481303E-2</c:v>
                </c:pt>
                <c:pt idx="65">
                  <c:v>6.8379395584464486E-2</c:v>
                </c:pt>
                <c:pt idx="66">
                  <c:v>6.8782834726200726E-2</c:v>
                </c:pt>
                <c:pt idx="67">
                  <c:v>6.9211046446815416E-2</c:v>
                </c:pt>
                <c:pt idx="68">
                  <c:v>6.937472241440612E-2</c:v>
                </c:pt>
                <c:pt idx="69">
                  <c:v>6.9197775422416674E-2</c:v>
                </c:pt>
                <c:pt idx="70">
                  <c:v>6.8827071474198309E-2</c:v>
                </c:pt>
                <c:pt idx="71">
                  <c:v>6.8612080878930781E-2</c:v>
                </c:pt>
                <c:pt idx="72">
                  <c:v>6.8653663422048705E-2</c:v>
                </c:pt>
                <c:pt idx="73">
                  <c:v>6.9218124326495323E-2</c:v>
                </c:pt>
                <c:pt idx="74">
                  <c:v>7.0116130310842628E-2</c:v>
                </c:pt>
                <c:pt idx="75">
                  <c:v>7.0945126968313676E-2</c:v>
                </c:pt>
                <c:pt idx="76">
                  <c:v>7.1561787235397745E-2</c:v>
                </c:pt>
                <c:pt idx="77">
                  <c:v>7.1827207723382358E-2</c:v>
                </c:pt>
                <c:pt idx="78">
                  <c:v>7.2031581499130137E-2</c:v>
                </c:pt>
                <c:pt idx="79">
                  <c:v>7.2111207645525477E-2</c:v>
                </c:pt>
                <c:pt idx="80">
                  <c:v>7.2255419443997049E-2</c:v>
                </c:pt>
                <c:pt idx="81">
                  <c:v>7.2452715340065366E-2</c:v>
                </c:pt>
                <c:pt idx="82">
                  <c:v>7.2257188913916748E-2</c:v>
                </c:pt>
                <c:pt idx="83">
                  <c:v>7.2160752803282602E-2</c:v>
                </c:pt>
                <c:pt idx="84">
                  <c:v>7.2082011391847001E-2</c:v>
                </c:pt>
                <c:pt idx="85">
                  <c:v>7.1840478747781322E-2</c:v>
                </c:pt>
                <c:pt idx="86">
                  <c:v>7.1507818402840817E-2</c:v>
                </c:pt>
                <c:pt idx="87">
                  <c:v>7.0920354389435225E-2</c:v>
                </c:pt>
                <c:pt idx="88">
                  <c:v>7.0127631865321893E-2</c:v>
                </c:pt>
                <c:pt idx="89">
                  <c:v>6.943223018680289E-2</c:v>
                </c:pt>
                <c:pt idx="90">
                  <c:v>6.9013750550747321E-2</c:v>
                </c:pt>
                <c:pt idx="91">
                  <c:v>6.9131420300420299E-2</c:v>
                </c:pt>
                <c:pt idx="92">
                  <c:v>6.9445501211202076E-2</c:v>
                </c:pt>
                <c:pt idx="93">
                  <c:v>6.9734809543105181E-2</c:v>
                </c:pt>
                <c:pt idx="94">
                  <c:v>7.0229376385716025E-2</c:v>
                </c:pt>
                <c:pt idx="95">
                  <c:v>7.036385609962803E-2</c:v>
                </c:pt>
                <c:pt idx="96">
                  <c:v>7.0277152073553228E-2</c:v>
                </c:pt>
                <c:pt idx="97">
                  <c:v>7.0069239357965385E-2</c:v>
                </c:pt>
                <c:pt idx="98">
                  <c:v>6.967995597558807E-2</c:v>
                </c:pt>
                <c:pt idx="99">
                  <c:v>6.9556093081195369E-2</c:v>
                </c:pt>
                <c:pt idx="100">
                  <c:v>6.9681725445507992E-2</c:v>
                </c:pt>
                <c:pt idx="101">
                  <c:v>7.0133825010041395E-2</c:v>
                </c:pt>
                <c:pt idx="102">
                  <c:v>7.062308344289292E-2</c:v>
                </c:pt>
                <c:pt idx="103">
                  <c:v>7.0754024216965306E-2</c:v>
                </c:pt>
                <c:pt idx="104">
                  <c:v>7.0515145777779287E-2</c:v>
                </c:pt>
                <c:pt idx="105">
                  <c:v>7.0063930948205844E-2</c:v>
                </c:pt>
                <c:pt idx="106">
                  <c:v>6.9327831461528877E-2</c:v>
                </c:pt>
                <c:pt idx="107">
                  <c:v>6.8654548157008444E-2</c:v>
                </c:pt>
                <c:pt idx="108">
                  <c:v>6.7799894185698761E-2</c:v>
                </c:pt>
                <c:pt idx="109">
                  <c:v>6.6769177957359149E-2</c:v>
                </c:pt>
                <c:pt idx="110">
                  <c:v>6.5864978828292342E-2</c:v>
                </c:pt>
                <c:pt idx="111">
                  <c:v>6.4813913695873859E-2</c:v>
                </c:pt>
                <c:pt idx="112">
                  <c:v>6.3902636687127368E-2</c:v>
                </c:pt>
                <c:pt idx="113">
                  <c:v>6.3142649356532132E-2</c:v>
                </c:pt>
                <c:pt idx="114">
                  <c:v>6.2103970513553097E-2</c:v>
                </c:pt>
                <c:pt idx="115">
                  <c:v>6.0690164047556117E-2</c:v>
                </c:pt>
                <c:pt idx="116">
                  <c:v>5.9355098992994737E-2</c:v>
                </c:pt>
                <c:pt idx="117">
                  <c:v>5.8127086868586586E-2</c:v>
                </c:pt>
                <c:pt idx="118">
                  <c:v>5.686457008074064E-2</c:v>
                </c:pt>
                <c:pt idx="119">
                  <c:v>5.533397860003042E-2</c:v>
                </c:pt>
                <c:pt idx="120">
                  <c:v>5.3936097363312729E-2</c:v>
                </c:pt>
                <c:pt idx="121">
                  <c:v>5.2426739521641119E-2</c:v>
                </c:pt>
                <c:pt idx="122">
                  <c:v>5.0979313127166082E-2</c:v>
                </c:pt>
                <c:pt idx="123">
                  <c:v>5.006184297370031E-2</c:v>
                </c:pt>
                <c:pt idx="124">
                  <c:v>4.9770765171877285E-2</c:v>
                </c:pt>
                <c:pt idx="125">
                  <c:v>4.9323089282143684E-2</c:v>
                </c:pt>
                <c:pt idx="126">
                  <c:v>4.8905494381048076E-2</c:v>
                </c:pt>
                <c:pt idx="127">
                  <c:v>4.8878952332249703E-2</c:v>
                </c:pt>
                <c:pt idx="128">
                  <c:v>4.8185320123650177E-2</c:v>
                </c:pt>
                <c:pt idx="129">
                  <c:v>4.7428871732895006E-2</c:v>
                </c:pt>
                <c:pt idx="130">
                  <c:v>4.7389058659697003E-2</c:v>
                </c:pt>
                <c:pt idx="131">
                  <c:v>4.8230441606607499E-2</c:v>
                </c:pt>
                <c:pt idx="132">
                  <c:v>4.9303625113024552E-2</c:v>
                </c:pt>
                <c:pt idx="133">
                  <c:v>4.9684061145802261E-2</c:v>
                </c:pt>
                <c:pt idx="134">
                  <c:v>5.0523674622793058E-2</c:v>
                </c:pt>
              </c:numCache>
            </c:numRef>
          </c:yVal>
          <c:smooth val="0"/>
          <c:extLst>
            <c:ext xmlns:c16="http://schemas.microsoft.com/office/drawing/2014/chart" uri="{C3380CC4-5D6E-409C-BE32-E72D297353CC}">
              <c16:uniqueId val="{00000003-3973-476D-9893-6614DC6DD2D3}"/>
            </c:ext>
          </c:extLst>
        </c:ser>
        <c:ser>
          <c:idx val="2"/>
          <c:order val="2"/>
          <c:tx>
            <c:v>CPI</c:v>
          </c:tx>
          <c:spPr>
            <a:ln w="44450" cap="rnd">
              <a:solidFill>
                <a:schemeClr val="tx1"/>
              </a:solidFill>
              <a:round/>
            </a:ln>
            <a:effectLst/>
          </c:spPr>
          <c:marker>
            <c:symbol val="none"/>
          </c:marker>
          <c:dLbls>
            <c:dLbl>
              <c:idx val="134"/>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3973-476D-9893-6614DC6DD2D3}"/>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H!$A$695:$A$829</c:f>
              <c:numCache>
                <c:formatCode>m/d/yyyy</c:formatCode>
                <c:ptCount val="135"/>
                <c:pt idx="0">
                  <c:v>39309</c:v>
                </c:pt>
                <c:pt idx="1">
                  <c:v>39340</c:v>
                </c:pt>
                <c:pt idx="2">
                  <c:v>39370</c:v>
                </c:pt>
                <c:pt idx="3">
                  <c:v>39401</c:v>
                </c:pt>
                <c:pt idx="4">
                  <c:v>39431</c:v>
                </c:pt>
                <c:pt idx="5">
                  <c:v>39462</c:v>
                </c:pt>
                <c:pt idx="6">
                  <c:v>39493</c:v>
                </c:pt>
                <c:pt idx="7">
                  <c:v>39522</c:v>
                </c:pt>
                <c:pt idx="8">
                  <c:v>39553</c:v>
                </c:pt>
                <c:pt idx="9">
                  <c:v>39583</c:v>
                </c:pt>
                <c:pt idx="10">
                  <c:v>39614</c:v>
                </c:pt>
                <c:pt idx="11">
                  <c:v>39644</c:v>
                </c:pt>
                <c:pt idx="12">
                  <c:v>39675</c:v>
                </c:pt>
                <c:pt idx="13">
                  <c:v>39706</c:v>
                </c:pt>
                <c:pt idx="14">
                  <c:v>39736</c:v>
                </c:pt>
                <c:pt idx="15">
                  <c:v>39767</c:v>
                </c:pt>
                <c:pt idx="16">
                  <c:v>39797</c:v>
                </c:pt>
                <c:pt idx="17">
                  <c:v>39828</c:v>
                </c:pt>
                <c:pt idx="18">
                  <c:v>39859</c:v>
                </c:pt>
                <c:pt idx="19">
                  <c:v>39887</c:v>
                </c:pt>
                <c:pt idx="20">
                  <c:v>39918</c:v>
                </c:pt>
                <c:pt idx="21">
                  <c:v>39948</c:v>
                </c:pt>
                <c:pt idx="22">
                  <c:v>39979</c:v>
                </c:pt>
                <c:pt idx="23">
                  <c:v>40009</c:v>
                </c:pt>
                <c:pt idx="24">
                  <c:v>40040</c:v>
                </c:pt>
                <c:pt idx="25">
                  <c:v>40071</c:v>
                </c:pt>
                <c:pt idx="26">
                  <c:v>40101</c:v>
                </c:pt>
                <c:pt idx="27">
                  <c:v>40132</c:v>
                </c:pt>
                <c:pt idx="28">
                  <c:v>40162</c:v>
                </c:pt>
                <c:pt idx="29">
                  <c:v>40193</c:v>
                </c:pt>
                <c:pt idx="30">
                  <c:v>40224</c:v>
                </c:pt>
                <c:pt idx="31">
                  <c:v>40252</c:v>
                </c:pt>
                <c:pt idx="32">
                  <c:v>40283</c:v>
                </c:pt>
                <c:pt idx="33">
                  <c:v>40313</c:v>
                </c:pt>
                <c:pt idx="34">
                  <c:v>40344</c:v>
                </c:pt>
                <c:pt idx="35">
                  <c:v>40374</c:v>
                </c:pt>
                <c:pt idx="36">
                  <c:v>40405</c:v>
                </c:pt>
                <c:pt idx="37">
                  <c:v>40436</c:v>
                </c:pt>
                <c:pt idx="38">
                  <c:v>40466</c:v>
                </c:pt>
                <c:pt idx="39">
                  <c:v>40497</c:v>
                </c:pt>
                <c:pt idx="40">
                  <c:v>40527</c:v>
                </c:pt>
                <c:pt idx="41">
                  <c:v>40558</c:v>
                </c:pt>
                <c:pt idx="42">
                  <c:v>40589</c:v>
                </c:pt>
                <c:pt idx="43">
                  <c:v>40617</c:v>
                </c:pt>
                <c:pt idx="44">
                  <c:v>40648</c:v>
                </c:pt>
                <c:pt idx="45">
                  <c:v>40678</c:v>
                </c:pt>
                <c:pt idx="46">
                  <c:v>40709</c:v>
                </c:pt>
                <c:pt idx="47">
                  <c:v>40739</c:v>
                </c:pt>
                <c:pt idx="48">
                  <c:v>40770</c:v>
                </c:pt>
                <c:pt idx="49">
                  <c:v>40801</c:v>
                </c:pt>
                <c:pt idx="50">
                  <c:v>40831</c:v>
                </c:pt>
                <c:pt idx="51">
                  <c:v>40862</c:v>
                </c:pt>
                <c:pt idx="52">
                  <c:v>40892</c:v>
                </c:pt>
                <c:pt idx="53">
                  <c:v>40923</c:v>
                </c:pt>
                <c:pt idx="54">
                  <c:v>40954</c:v>
                </c:pt>
                <c:pt idx="55">
                  <c:v>40983</c:v>
                </c:pt>
                <c:pt idx="56">
                  <c:v>41014</c:v>
                </c:pt>
                <c:pt idx="57">
                  <c:v>41044</c:v>
                </c:pt>
                <c:pt idx="58">
                  <c:v>41075</c:v>
                </c:pt>
                <c:pt idx="59">
                  <c:v>41105</c:v>
                </c:pt>
                <c:pt idx="60">
                  <c:v>41136</c:v>
                </c:pt>
                <c:pt idx="61">
                  <c:v>41167</c:v>
                </c:pt>
                <c:pt idx="62">
                  <c:v>41197</c:v>
                </c:pt>
                <c:pt idx="63">
                  <c:v>41228</c:v>
                </c:pt>
                <c:pt idx="64">
                  <c:v>41258</c:v>
                </c:pt>
                <c:pt idx="65">
                  <c:v>41289</c:v>
                </c:pt>
                <c:pt idx="66">
                  <c:v>41320</c:v>
                </c:pt>
                <c:pt idx="67">
                  <c:v>41348</c:v>
                </c:pt>
                <c:pt idx="68">
                  <c:v>41379</c:v>
                </c:pt>
                <c:pt idx="69">
                  <c:v>41409</c:v>
                </c:pt>
                <c:pt idx="70">
                  <c:v>41440</c:v>
                </c:pt>
                <c:pt idx="71">
                  <c:v>41470</c:v>
                </c:pt>
                <c:pt idx="72">
                  <c:v>41501</c:v>
                </c:pt>
                <c:pt idx="73">
                  <c:v>41532</c:v>
                </c:pt>
                <c:pt idx="74">
                  <c:v>41562</c:v>
                </c:pt>
                <c:pt idx="75">
                  <c:v>41593</c:v>
                </c:pt>
                <c:pt idx="76">
                  <c:v>41623</c:v>
                </c:pt>
                <c:pt idx="77">
                  <c:v>41654</c:v>
                </c:pt>
                <c:pt idx="78">
                  <c:v>41685</c:v>
                </c:pt>
                <c:pt idx="79">
                  <c:v>41713</c:v>
                </c:pt>
                <c:pt idx="80">
                  <c:v>41744</c:v>
                </c:pt>
                <c:pt idx="81">
                  <c:v>41774</c:v>
                </c:pt>
                <c:pt idx="82">
                  <c:v>41805</c:v>
                </c:pt>
                <c:pt idx="83">
                  <c:v>41835</c:v>
                </c:pt>
                <c:pt idx="84">
                  <c:v>41866</c:v>
                </c:pt>
                <c:pt idx="85">
                  <c:v>41897</c:v>
                </c:pt>
                <c:pt idx="86">
                  <c:v>41927</c:v>
                </c:pt>
                <c:pt idx="87">
                  <c:v>41958</c:v>
                </c:pt>
                <c:pt idx="88">
                  <c:v>41988</c:v>
                </c:pt>
                <c:pt idx="89">
                  <c:v>42019</c:v>
                </c:pt>
                <c:pt idx="90">
                  <c:v>42050</c:v>
                </c:pt>
                <c:pt idx="91">
                  <c:v>42078</c:v>
                </c:pt>
                <c:pt idx="92">
                  <c:v>42109</c:v>
                </c:pt>
                <c:pt idx="93">
                  <c:v>42139</c:v>
                </c:pt>
                <c:pt idx="94">
                  <c:v>42170</c:v>
                </c:pt>
                <c:pt idx="95">
                  <c:v>42200</c:v>
                </c:pt>
                <c:pt idx="96">
                  <c:v>42231</c:v>
                </c:pt>
                <c:pt idx="97">
                  <c:v>42262</c:v>
                </c:pt>
                <c:pt idx="98">
                  <c:v>42292</c:v>
                </c:pt>
                <c:pt idx="99">
                  <c:v>42323</c:v>
                </c:pt>
                <c:pt idx="100">
                  <c:v>42353</c:v>
                </c:pt>
                <c:pt idx="101">
                  <c:v>42384</c:v>
                </c:pt>
                <c:pt idx="102">
                  <c:v>42415</c:v>
                </c:pt>
                <c:pt idx="103">
                  <c:v>42444</c:v>
                </c:pt>
                <c:pt idx="104">
                  <c:v>42475</c:v>
                </c:pt>
                <c:pt idx="105">
                  <c:v>42505</c:v>
                </c:pt>
                <c:pt idx="106">
                  <c:v>42536</c:v>
                </c:pt>
                <c:pt idx="107">
                  <c:v>42566</c:v>
                </c:pt>
                <c:pt idx="108">
                  <c:v>42597</c:v>
                </c:pt>
                <c:pt idx="109">
                  <c:v>42628</c:v>
                </c:pt>
                <c:pt idx="110">
                  <c:v>42658</c:v>
                </c:pt>
                <c:pt idx="111">
                  <c:v>42689</c:v>
                </c:pt>
                <c:pt idx="112">
                  <c:v>42719</c:v>
                </c:pt>
                <c:pt idx="113">
                  <c:v>42750</c:v>
                </c:pt>
                <c:pt idx="114">
                  <c:v>42781</c:v>
                </c:pt>
                <c:pt idx="115">
                  <c:v>42809</c:v>
                </c:pt>
                <c:pt idx="116">
                  <c:v>42840</c:v>
                </c:pt>
                <c:pt idx="117">
                  <c:v>42870</c:v>
                </c:pt>
                <c:pt idx="118">
                  <c:v>42901</c:v>
                </c:pt>
                <c:pt idx="119">
                  <c:v>42931</c:v>
                </c:pt>
                <c:pt idx="120">
                  <c:v>42962</c:v>
                </c:pt>
                <c:pt idx="121">
                  <c:v>42993</c:v>
                </c:pt>
                <c:pt idx="122">
                  <c:v>43023</c:v>
                </c:pt>
                <c:pt idx="123">
                  <c:v>43054</c:v>
                </c:pt>
                <c:pt idx="124">
                  <c:v>43084</c:v>
                </c:pt>
                <c:pt idx="125">
                  <c:v>43115</c:v>
                </c:pt>
                <c:pt idx="126">
                  <c:v>43146</c:v>
                </c:pt>
                <c:pt idx="127">
                  <c:v>43174</c:v>
                </c:pt>
                <c:pt idx="128">
                  <c:v>43205</c:v>
                </c:pt>
                <c:pt idx="129">
                  <c:v>43235</c:v>
                </c:pt>
                <c:pt idx="130">
                  <c:v>43266</c:v>
                </c:pt>
                <c:pt idx="131">
                  <c:v>43296</c:v>
                </c:pt>
                <c:pt idx="132">
                  <c:v>43327</c:v>
                </c:pt>
                <c:pt idx="133">
                  <c:v>43358</c:v>
                </c:pt>
                <c:pt idx="134">
                  <c:v>43388</c:v>
                </c:pt>
              </c:numCache>
            </c:numRef>
          </c:xVal>
          <c:yVal>
            <c:numRef>
              <c:f>H!$I$695:$I$829</c:f>
              <c:numCache>
                <c:formatCode>0.0%</c:formatCode>
                <c:ptCount val="135"/>
                <c:pt idx="0">
                  <c:v>-3.6684036736934433E-2</c:v>
                </c:pt>
                <c:pt idx="1">
                  <c:v>-3.4493675970018178E-2</c:v>
                </c:pt>
                <c:pt idx="2">
                  <c:v>-3.1697537431071177E-2</c:v>
                </c:pt>
                <c:pt idx="3">
                  <c:v>-2.8297580297880986E-2</c:v>
                </c:pt>
                <c:pt idx="4">
                  <c:v>-2.5070422645587342E-2</c:v>
                </c:pt>
                <c:pt idx="5">
                  <c:v>-2.1675559374646047E-2</c:v>
                </c:pt>
                <c:pt idx="6">
                  <c:v>-1.8464858815770979E-2</c:v>
                </c:pt>
                <c:pt idx="7">
                  <c:v>-1.5261211296932586E-2</c:v>
                </c:pt>
                <c:pt idx="8">
                  <c:v>-1.2072845364840101E-2</c:v>
                </c:pt>
                <c:pt idx="9">
                  <c:v>-8.6705372183045748E-3</c:v>
                </c:pt>
                <c:pt idx="10">
                  <c:v>-4.5707617792625221E-3</c:v>
                </c:pt>
                <c:pt idx="11">
                  <c:v>0</c:v>
                </c:pt>
                <c:pt idx="12">
                  <c:v>4.3764113426991713E-3</c:v>
                </c:pt>
                <c:pt idx="13">
                  <c:v>8.409574736951031E-3</c:v>
                </c:pt>
                <c:pt idx="14">
                  <c:v>1.1402022890249386E-2</c:v>
                </c:pt>
                <c:pt idx="15">
                  <c:v>1.2282869223707138E-2</c:v>
                </c:pt>
                <c:pt idx="16">
                  <c:v>1.2358101650764119E-2</c:v>
                </c:pt>
                <c:pt idx="17">
                  <c:v>1.238278729089215E-2</c:v>
                </c:pt>
                <c:pt idx="18">
                  <c:v>1.2578705069686169E-2</c:v>
                </c:pt>
                <c:pt idx="19">
                  <c:v>1.2257791748021551E-2</c:v>
                </c:pt>
                <c:pt idx="20">
                  <c:v>1.163751606036012E-2</c:v>
                </c:pt>
                <c:pt idx="21">
                  <c:v>1.0549780552495891E-2</c:v>
                </c:pt>
                <c:pt idx="22">
                  <c:v>9.3264699417066055E-3</c:v>
                </c:pt>
                <c:pt idx="23">
                  <c:v>7.5189325145537111E-3</c:v>
                </c:pt>
                <c:pt idx="24">
                  <c:v>6.2446832812781405E-3</c:v>
                </c:pt>
                <c:pt idx="25">
                  <c:v>5.1420580222256707E-3</c:v>
                </c:pt>
                <c:pt idx="26">
                  <c:v>4.9868911414210348E-3</c:v>
                </c:pt>
                <c:pt idx="27">
                  <c:v>6.5170089938015874E-3</c:v>
                </c:pt>
                <c:pt idx="28">
                  <c:v>8.7587002187619056E-3</c:v>
                </c:pt>
                <c:pt idx="29">
                  <c:v>1.0931036550029027E-2</c:v>
                </c:pt>
                <c:pt idx="30">
                  <c:v>1.2713104665938779E-2</c:v>
                </c:pt>
                <c:pt idx="31">
                  <c:v>1.4641719280386045E-2</c:v>
                </c:pt>
                <c:pt idx="32">
                  <c:v>1.651038305452257E-2</c:v>
                </c:pt>
                <c:pt idx="33">
                  <c:v>1.8203896334417324E-2</c:v>
                </c:pt>
                <c:pt idx="34">
                  <c:v>1.909414672125731E-2</c:v>
                </c:pt>
                <c:pt idx="35">
                  <c:v>2.0136429304441039E-2</c:v>
                </c:pt>
                <c:pt idx="36">
                  <c:v>2.1107397816143791E-2</c:v>
                </c:pt>
                <c:pt idx="37">
                  <c:v>2.2075231643385873E-2</c:v>
                </c:pt>
                <c:pt idx="38">
                  <c:v>2.3068142946313319E-2</c:v>
                </c:pt>
                <c:pt idx="39">
                  <c:v>2.4037152280228069E-2</c:v>
                </c:pt>
                <c:pt idx="40">
                  <c:v>2.5302781131237184E-2</c:v>
                </c:pt>
                <c:pt idx="41">
                  <c:v>2.6688311662867781E-2</c:v>
                </c:pt>
                <c:pt idx="42">
                  <c:v>2.8478216489929542E-2</c:v>
                </c:pt>
                <c:pt idx="43">
                  <c:v>3.0764968804012138E-2</c:v>
                </c:pt>
                <c:pt idx="44">
                  <c:v>3.3467458644695691E-2</c:v>
                </c:pt>
                <c:pt idx="45">
                  <c:v>3.6518290296074785E-2</c:v>
                </c:pt>
                <c:pt idx="46">
                  <c:v>3.9557758716284086E-2</c:v>
                </c:pt>
                <c:pt idx="47">
                  <c:v>4.2657569812361906E-2</c:v>
                </c:pt>
                <c:pt idx="48">
                  <c:v>4.5883551957982771E-2</c:v>
                </c:pt>
                <c:pt idx="49">
                  <c:v>4.9194562419600185E-2</c:v>
                </c:pt>
                <c:pt idx="50">
                  <c:v>5.2215614568602797E-2</c:v>
                </c:pt>
                <c:pt idx="51">
                  <c:v>5.5125777254807939E-2</c:v>
                </c:pt>
                <c:pt idx="52">
                  <c:v>5.7669965530225964E-2</c:v>
                </c:pt>
                <c:pt idx="53">
                  <c:v>6.0194170192207075E-2</c:v>
                </c:pt>
                <c:pt idx="54">
                  <c:v>6.2683893325120366E-2</c:v>
                </c:pt>
                <c:pt idx="55">
                  <c:v>6.500551900382856E-2</c:v>
                </c:pt>
                <c:pt idx="56">
                  <c:v>6.7034835356576172E-2</c:v>
                </c:pt>
                <c:pt idx="57">
                  <c:v>6.8543794088847143E-2</c:v>
                </c:pt>
                <c:pt idx="58">
                  <c:v>7.0015528443147179E-2</c:v>
                </c:pt>
                <c:pt idx="59">
                  <c:v>7.1262349187391827E-2</c:v>
                </c:pt>
                <c:pt idx="60">
                  <c:v>7.2764646715183678E-2</c:v>
                </c:pt>
                <c:pt idx="61">
                  <c:v>7.4534959764365638E-2</c:v>
                </c:pt>
                <c:pt idx="62">
                  <c:v>7.6453386654316224E-2</c:v>
                </c:pt>
                <c:pt idx="63">
                  <c:v>7.8017202364649485E-2</c:v>
                </c:pt>
                <c:pt idx="64">
                  <c:v>7.9556724270412049E-2</c:v>
                </c:pt>
                <c:pt idx="65">
                  <c:v>8.0973209811092239E-2</c:v>
                </c:pt>
                <c:pt idx="66">
                  <c:v>8.2737645326910636E-2</c:v>
                </c:pt>
                <c:pt idx="67">
                  <c:v>8.4062441347115158E-2</c:v>
                </c:pt>
                <c:pt idx="68">
                  <c:v>8.5020871120975228E-2</c:v>
                </c:pt>
                <c:pt idx="69">
                  <c:v>8.6247316416224962E-2</c:v>
                </c:pt>
                <c:pt idx="70">
                  <c:v>8.7824846371073795E-2</c:v>
                </c:pt>
                <c:pt idx="71">
                  <c:v>8.9584971695758631E-2</c:v>
                </c:pt>
                <c:pt idx="72">
                  <c:v>9.0955612476200765E-2</c:v>
                </c:pt>
                <c:pt idx="73">
                  <c:v>9.2030025575106755E-2</c:v>
                </c:pt>
                <c:pt idx="74">
                  <c:v>9.2903427032970054E-2</c:v>
                </c:pt>
                <c:pt idx="75">
                  <c:v>9.401937470098054E-2</c:v>
                </c:pt>
                <c:pt idx="76">
                  <c:v>9.5370423703543317E-2</c:v>
                </c:pt>
                <c:pt idx="77">
                  <c:v>9.679513779093285E-2</c:v>
                </c:pt>
                <c:pt idx="78">
                  <c:v>9.7819787774025446E-2</c:v>
                </c:pt>
                <c:pt idx="79">
                  <c:v>9.9199048936734702E-2</c:v>
                </c:pt>
                <c:pt idx="80">
                  <c:v>0.10097837420374112</c:v>
                </c:pt>
                <c:pt idx="81">
                  <c:v>0.10291991939158929</c:v>
                </c:pt>
                <c:pt idx="82">
                  <c:v>0.10481601165475674</c:v>
                </c:pt>
                <c:pt idx="83">
                  <c:v>0.10663961433977076</c:v>
                </c:pt>
                <c:pt idx="84">
                  <c:v>0.10819716068118246</c:v>
                </c:pt>
                <c:pt idx="85">
                  <c:v>0.10971826631573878</c:v>
                </c:pt>
                <c:pt idx="86">
                  <c:v>0.1112413311280831</c:v>
                </c:pt>
                <c:pt idx="87">
                  <c:v>0.11244896831656859</c:v>
                </c:pt>
                <c:pt idx="88">
                  <c:v>0.11313977440459611</c:v>
                </c:pt>
                <c:pt idx="89">
                  <c:v>0.11305788077306</c:v>
                </c:pt>
                <c:pt idx="90">
                  <c:v>0.11303476247516242</c:v>
                </c:pt>
                <c:pt idx="91">
                  <c:v>0.11296658308814234</c:v>
                </c:pt>
                <c:pt idx="92">
                  <c:v>0.11278124486940344</c:v>
                </c:pt>
                <c:pt idx="93">
                  <c:v>0.11274402049143228</c:v>
                </c:pt>
                <c:pt idx="94">
                  <c:v>0.11285961198092065</c:v>
                </c:pt>
                <c:pt idx="95">
                  <c:v>0.11301791354618618</c:v>
                </c:pt>
                <c:pt idx="96">
                  <c:v>0.11319972524490685</c:v>
                </c:pt>
                <c:pt idx="97">
                  <c:v>0.11316602738695436</c:v>
                </c:pt>
                <c:pt idx="98">
                  <c:v>0.11332472078777744</c:v>
                </c:pt>
                <c:pt idx="99">
                  <c:v>0.11378904592351913</c:v>
                </c:pt>
                <c:pt idx="100">
                  <c:v>0.11446026023366729</c:v>
                </c:pt>
                <c:pt idx="101">
                  <c:v>0.11571766053796662</c:v>
                </c:pt>
                <c:pt idx="102">
                  <c:v>0.11665375568504421</c:v>
                </c:pt>
                <c:pt idx="103">
                  <c:v>0.11744252066246852</c:v>
                </c:pt>
                <c:pt idx="104">
                  <c:v>0.11848558691676736</c:v>
                </c:pt>
                <c:pt idx="105">
                  <c:v>0.11943539630836031</c:v>
                </c:pt>
                <c:pt idx="106">
                  <c:v>0.12036796493541968</c:v>
                </c:pt>
                <c:pt idx="107">
                  <c:v>0.12114144832609819</c:v>
                </c:pt>
                <c:pt idx="108">
                  <c:v>0.12213396779346808</c:v>
                </c:pt>
                <c:pt idx="109">
                  <c:v>0.12349873104054687</c:v>
                </c:pt>
                <c:pt idx="110">
                  <c:v>0.1250233631951212</c:v>
                </c:pt>
                <c:pt idx="111">
                  <c:v>0.12659736662995158</c:v>
                </c:pt>
                <c:pt idx="112">
                  <c:v>0.12852010371103506</c:v>
                </c:pt>
                <c:pt idx="113">
                  <c:v>0.13084094571862814</c:v>
                </c:pt>
                <c:pt idx="114">
                  <c:v>0.13338474215848883</c:v>
                </c:pt>
                <c:pt idx="115">
                  <c:v>0.13560605793445468</c:v>
                </c:pt>
                <c:pt idx="116">
                  <c:v>0.13766828847403967</c:v>
                </c:pt>
                <c:pt idx="117">
                  <c:v>0.13943311582541518</c:v>
                </c:pt>
                <c:pt idx="118">
                  <c:v>0.14097577241563886</c:v>
                </c:pt>
                <c:pt idx="119">
                  <c:v>0.14260502466408909</c:v>
                </c:pt>
                <c:pt idx="120">
                  <c:v>0.14443489671802467</c:v>
                </c:pt>
                <c:pt idx="121">
                  <c:v>0.14654728220898083</c:v>
                </c:pt>
                <c:pt idx="122">
                  <c:v>0.14848059885011944</c:v>
                </c:pt>
                <c:pt idx="123">
                  <c:v>0.15056359667425645</c:v>
                </c:pt>
                <c:pt idx="124">
                  <c:v>0.15255882333349402</c:v>
                </c:pt>
                <c:pt idx="125">
                  <c:v>0.154528972517046</c:v>
                </c:pt>
                <c:pt idx="126">
                  <c:v>0.15664018250132927</c:v>
                </c:pt>
                <c:pt idx="127">
                  <c:v>0.1588944124641325</c:v>
                </c:pt>
                <c:pt idx="128">
                  <c:v>0.16125404619192651</c:v>
                </c:pt>
                <c:pt idx="129">
                  <c:v>0.16394007893919138</c:v>
                </c:pt>
                <c:pt idx="130">
                  <c:v>0.16669625025126455</c:v>
                </c:pt>
                <c:pt idx="131">
                  <c:v>0.16952530297704915</c:v>
                </c:pt>
                <c:pt idx="132">
                  <c:v>0.17212199721718391</c:v>
                </c:pt>
                <c:pt idx="133">
                  <c:v>0.17432411305082773</c:v>
                </c:pt>
                <c:pt idx="134">
                  <c:v>0.17676211389013941</c:v>
                </c:pt>
              </c:numCache>
            </c:numRef>
          </c:yVal>
          <c:smooth val="0"/>
          <c:extLst>
            <c:ext xmlns:c16="http://schemas.microsoft.com/office/drawing/2014/chart" uri="{C3380CC4-5D6E-409C-BE32-E72D297353CC}">
              <c16:uniqueId val="{00000005-3973-476D-9893-6614DC6DD2D3}"/>
            </c:ext>
          </c:extLst>
        </c:ser>
        <c:ser>
          <c:idx val="3"/>
          <c:order val="3"/>
          <c:tx>
            <c:strRef>
              <c:f>H!$BA$3</c:f>
              <c:strCache>
                <c:ptCount val="1"/>
                <c:pt idx="0">
                  <c:v>Motor Fuel</c:v>
                </c:pt>
              </c:strCache>
            </c:strRef>
          </c:tx>
          <c:spPr>
            <a:ln w="12700" cap="rnd">
              <a:solidFill>
                <a:schemeClr val="bg1">
                  <a:lumMod val="50000"/>
                </a:schemeClr>
              </a:solidFill>
              <a:round/>
            </a:ln>
            <a:effectLst/>
          </c:spPr>
          <c:marker>
            <c:symbol val="none"/>
          </c:marker>
          <c:dLbls>
            <c:dLbl>
              <c:idx val="134"/>
              <c:layout>
                <c:manualLayout>
                  <c:x val="-1.1204481792717087E-2"/>
                  <c:y val="1.822323607684179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3973-476D-9893-6614DC6DD2D3}"/>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H!$A$695:$A$829</c:f>
              <c:numCache>
                <c:formatCode>m/d/yyyy</c:formatCode>
                <c:ptCount val="135"/>
                <c:pt idx="0">
                  <c:v>39309</c:v>
                </c:pt>
                <c:pt idx="1">
                  <c:v>39340</c:v>
                </c:pt>
                <c:pt idx="2">
                  <c:v>39370</c:v>
                </c:pt>
                <c:pt idx="3">
                  <c:v>39401</c:v>
                </c:pt>
                <c:pt idx="4">
                  <c:v>39431</c:v>
                </c:pt>
                <c:pt idx="5">
                  <c:v>39462</c:v>
                </c:pt>
                <c:pt idx="6">
                  <c:v>39493</c:v>
                </c:pt>
                <c:pt idx="7">
                  <c:v>39522</c:v>
                </c:pt>
                <c:pt idx="8">
                  <c:v>39553</c:v>
                </c:pt>
                <c:pt idx="9">
                  <c:v>39583</c:v>
                </c:pt>
                <c:pt idx="10">
                  <c:v>39614</c:v>
                </c:pt>
                <c:pt idx="11">
                  <c:v>39644</c:v>
                </c:pt>
                <c:pt idx="12">
                  <c:v>39675</c:v>
                </c:pt>
                <c:pt idx="13">
                  <c:v>39706</c:v>
                </c:pt>
                <c:pt idx="14">
                  <c:v>39736</c:v>
                </c:pt>
                <c:pt idx="15">
                  <c:v>39767</c:v>
                </c:pt>
                <c:pt idx="16">
                  <c:v>39797</c:v>
                </c:pt>
                <c:pt idx="17">
                  <c:v>39828</c:v>
                </c:pt>
                <c:pt idx="18">
                  <c:v>39859</c:v>
                </c:pt>
                <c:pt idx="19">
                  <c:v>39887</c:v>
                </c:pt>
                <c:pt idx="20">
                  <c:v>39918</c:v>
                </c:pt>
                <c:pt idx="21">
                  <c:v>39948</c:v>
                </c:pt>
                <c:pt idx="22">
                  <c:v>39979</c:v>
                </c:pt>
                <c:pt idx="23">
                  <c:v>40009</c:v>
                </c:pt>
                <c:pt idx="24">
                  <c:v>40040</c:v>
                </c:pt>
                <c:pt idx="25">
                  <c:v>40071</c:v>
                </c:pt>
                <c:pt idx="26">
                  <c:v>40101</c:v>
                </c:pt>
                <c:pt idx="27">
                  <c:v>40132</c:v>
                </c:pt>
                <c:pt idx="28">
                  <c:v>40162</c:v>
                </c:pt>
                <c:pt idx="29">
                  <c:v>40193</c:v>
                </c:pt>
                <c:pt idx="30">
                  <c:v>40224</c:v>
                </c:pt>
                <c:pt idx="31">
                  <c:v>40252</c:v>
                </c:pt>
                <c:pt idx="32">
                  <c:v>40283</c:v>
                </c:pt>
                <c:pt idx="33">
                  <c:v>40313</c:v>
                </c:pt>
                <c:pt idx="34">
                  <c:v>40344</c:v>
                </c:pt>
                <c:pt idx="35">
                  <c:v>40374</c:v>
                </c:pt>
                <c:pt idx="36">
                  <c:v>40405</c:v>
                </c:pt>
                <c:pt idx="37">
                  <c:v>40436</c:v>
                </c:pt>
                <c:pt idx="38">
                  <c:v>40466</c:v>
                </c:pt>
                <c:pt idx="39">
                  <c:v>40497</c:v>
                </c:pt>
                <c:pt idx="40">
                  <c:v>40527</c:v>
                </c:pt>
                <c:pt idx="41">
                  <c:v>40558</c:v>
                </c:pt>
                <c:pt idx="42">
                  <c:v>40589</c:v>
                </c:pt>
                <c:pt idx="43">
                  <c:v>40617</c:v>
                </c:pt>
                <c:pt idx="44">
                  <c:v>40648</c:v>
                </c:pt>
                <c:pt idx="45">
                  <c:v>40678</c:v>
                </c:pt>
                <c:pt idx="46">
                  <c:v>40709</c:v>
                </c:pt>
                <c:pt idx="47">
                  <c:v>40739</c:v>
                </c:pt>
                <c:pt idx="48">
                  <c:v>40770</c:v>
                </c:pt>
                <c:pt idx="49">
                  <c:v>40801</c:v>
                </c:pt>
                <c:pt idx="50">
                  <c:v>40831</c:v>
                </c:pt>
                <c:pt idx="51">
                  <c:v>40862</c:v>
                </c:pt>
                <c:pt idx="52">
                  <c:v>40892</c:v>
                </c:pt>
                <c:pt idx="53">
                  <c:v>40923</c:v>
                </c:pt>
                <c:pt idx="54">
                  <c:v>40954</c:v>
                </c:pt>
                <c:pt idx="55">
                  <c:v>40983</c:v>
                </c:pt>
                <c:pt idx="56">
                  <c:v>41014</c:v>
                </c:pt>
                <c:pt idx="57">
                  <c:v>41044</c:v>
                </c:pt>
                <c:pt idx="58">
                  <c:v>41075</c:v>
                </c:pt>
                <c:pt idx="59">
                  <c:v>41105</c:v>
                </c:pt>
                <c:pt idx="60">
                  <c:v>41136</c:v>
                </c:pt>
                <c:pt idx="61">
                  <c:v>41167</c:v>
                </c:pt>
                <c:pt idx="62">
                  <c:v>41197</c:v>
                </c:pt>
                <c:pt idx="63">
                  <c:v>41228</c:v>
                </c:pt>
                <c:pt idx="64">
                  <c:v>41258</c:v>
                </c:pt>
                <c:pt idx="65">
                  <c:v>41289</c:v>
                </c:pt>
                <c:pt idx="66">
                  <c:v>41320</c:v>
                </c:pt>
                <c:pt idx="67">
                  <c:v>41348</c:v>
                </c:pt>
                <c:pt idx="68">
                  <c:v>41379</c:v>
                </c:pt>
                <c:pt idx="69">
                  <c:v>41409</c:v>
                </c:pt>
                <c:pt idx="70">
                  <c:v>41440</c:v>
                </c:pt>
                <c:pt idx="71">
                  <c:v>41470</c:v>
                </c:pt>
                <c:pt idx="72">
                  <c:v>41501</c:v>
                </c:pt>
                <c:pt idx="73">
                  <c:v>41532</c:v>
                </c:pt>
                <c:pt idx="74">
                  <c:v>41562</c:v>
                </c:pt>
                <c:pt idx="75">
                  <c:v>41593</c:v>
                </c:pt>
                <c:pt idx="76">
                  <c:v>41623</c:v>
                </c:pt>
                <c:pt idx="77">
                  <c:v>41654</c:v>
                </c:pt>
                <c:pt idx="78">
                  <c:v>41685</c:v>
                </c:pt>
                <c:pt idx="79">
                  <c:v>41713</c:v>
                </c:pt>
                <c:pt idx="80">
                  <c:v>41744</c:v>
                </c:pt>
                <c:pt idx="81">
                  <c:v>41774</c:v>
                </c:pt>
                <c:pt idx="82">
                  <c:v>41805</c:v>
                </c:pt>
                <c:pt idx="83">
                  <c:v>41835</c:v>
                </c:pt>
                <c:pt idx="84">
                  <c:v>41866</c:v>
                </c:pt>
                <c:pt idx="85">
                  <c:v>41897</c:v>
                </c:pt>
                <c:pt idx="86">
                  <c:v>41927</c:v>
                </c:pt>
                <c:pt idx="87">
                  <c:v>41958</c:v>
                </c:pt>
                <c:pt idx="88">
                  <c:v>41988</c:v>
                </c:pt>
                <c:pt idx="89">
                  <c:v>42019</c:v>
                </c:pt>
                <c:pt idx="90">
                  <c:v>42050</c:v>
                </c:pt>
                <c:pt idx="91">
                  <c:v>42078</c:v>
                </c:pt>
                <c:pt idx="92">
                  <c:v>42109</c:v>
                </c:pt>
                <c:pt idx="93">
                  <c:v>42139</c:v>
                </c:pt>
                <c:pt idx="94">
                  <c:v>42170</c:v>
                </c:pt>
                <c:pt idx="95">
                  <c:v>42200</c:v>
                </c:pt>
                <c:pt idx="96">
                  <c:v>42231</c:v>
                </c:pt>
                <c:pt idx="97">
                  <c:v>42262</c:v>
                </c:pt>
                <c:pt idx="98">
                  <c:v>42292</c:v>
                </c:pt>
                <c:pt idx="99">
                  <c:v>42323</c:v>
                </c:pt>
                <c:pt idx="100">
                  <c:v>42353</c:v>
                </c:pt>
                <c:pt idx="101">
                  <c:v>42384</c:v>
                </c:pt>
                <c:pt idx="102">
                  <c:v>42415</c:v>
                </c:pt>
                <c:pt idx="103">
                  <c:v>42444</c:v>
                </c:pt>
                <c:pt idx="104">
                  <c:v>42475</c:v>
                </c:pt>
                <c:pt idx="105">
                  <c:v>42505</c:v>
                </c:pt>
                <c:pt idx="106">
                  <c:v>42536</c:v>
                </c:pt>
                <c:pt idx="107">
                  <c:v>42566</c:v>
                </c:pt>
                <c:pt idx="108">
                  <c:v>42597</c:v>
                </c:pt>
                <c:pt idx="109">
                  <c:v>42628</c:v>
                </c:pt>
                <c:pt idx="110">
                  <c:v>42658</c:v>
                </c:pt>
                <c:pt idx="111">
                  <c:v>42689</c:v>
                </c:pt>
                <c:pt idx="112">
                  <c:v>42719</c:v>
                </c:pt>
                <c:pt idx="113">
                  <c:v>42750</c:v>
                </c:pt>
                <c:pt idx="114">
                  <c:v>42781</c:v>
                </c:pt>
                <c:pt idx="115">
                  <c:v>42809</c:v>
                </c:pt>
                <c:pt idx="116">
                  <c:v>42840</c:v>
                </c:pt>
                <c:pt idx="117">
                  <c:v>42870</c:v>
                </c:pt>
                <c:pt idx="118">
                  <c:v>42901</c:v>
                </c:pt>
                <c:pt idx="119">
                  <c:v>42931</c:v>
                </c:pt>
                <c:pt idx="120">
                  <c:v>42962</c:v>
                </c:pt>
                <c:pt idx="121">
                  <c:v>42993</c:v>
                </c:pt>
                <c:pt idx="122">
                  <c:v>43023</c:v>
                </c:pt>
                <c:pt idx="123">
                  <c:v>43054</c:v>
                </c:pt>
                <c:pt idx="124">
                  <c:v>43084</c:v>
                </c:pt>
                <c:pt idx="125">
                  <c:v>43115</c:v>
                </c:pt>
                <c:pt idx="126">
                  <c:v>43146</c:v>
                </c:pt>
                <c:pt idx="127">
                  <c:v>43174</c:v>
                </c:pt>
                <c:pt idx="128">
                  <c:v>43205</c:v>
                </c:pt>
                <c:pt idx="129">
                  <c:v>43235</c:v>
                </c:pt>
                <c:pt idx="130">
                  <c:v>43266</c:v>
                </c:pt>
                <c:pt idx="131">
                  <c:v>43296</c:v>
                </c:pt>
                <c:pt idx="132">
                  <c:v>43327</c:v>
                </c:pt>
                <c:pt idx="133">
                  <c:v>43358</c:v>
                </c:pt>
                <c:pt idx="134">
                  <c:v>43388</c:v>
                </c:pt>
              </c:numCache>
            </c:numRef>
          </c:xVal>
          <c:yVal>
            <c:numRef>
              <c:f>H!$BE$695:$BE$829</c:f>
              <c:numCache>
                <c:formatCode>0.0%</c:formatCode>
                <c:ptCount val="135"/>
                <c:pt idx="0">
                  <c:v>-0.20125040760528767</c:v>
                </c:pt>
                <c:pt idx="1">
                  <c:v>-0.19557558644397399</c:v>
                </c:pt>
                <c:pt idx="2">
                  <c:v>-0.18206399373153848</c:v>
                </c:pt>
                <c:pt idx="3">
                  <c:v>-0.16089778274668043</c:v>
                </c:pt>
                <c:pt idx="4">
                  <c:v>-0.14332984554596429</c:v>
                </c:pt>
                <c:pt idx="5">
                  <c:v>-0.12343542278074593</c:v>
                </c:pt>
                <c:pt idx="6">
                  <c:v>-0.1043645717247943</c:v>
                </c:pt>
                <c:pt idx="7">
                  <c:v>-8.6978190578912873E-2</c:v>
                </c:pt>
                <c:pt idx="8">
                  <c:v>-7.1645363691416941E-2</c:v>
                </c:pt>
                <c:pt idx="9">
                  <c:v>-5.4820671590180114E-2</c:v>
                </c:pt>
                <c:pt idx="10">
                  <c:v>-2.8912204508562467E-2</c:v>
                </c:pt>
                <c:pt idx="11">
                  <c:v>0</c:v>
                </c:pt>
                <c:pt idx="12">
                  <c:v>2.5569542538464329E-2</c:v>
                </c:pt>
                <c:pt idx="13">
                  <c:v>4.8256285482562999E-2</c:v>
                </c:pt>
                <c:pt idx="14">
                  <c:v>5.7062052753978243E-2</c:v>
                </c:pt>
                <c:pt idx="15">
                  <c:v>3.4638386922230424E-2</c:v>
                </c:pt>
                <c:pt idx="16">
                  <c:v>2.0896863021928613E-3</c:v>
                </c:pt>
                <c:pt idx="17">
                  <c:v>-2.8941767089859738E-2</c:v>
                </c:pt>
                <c:pt idx="18">
                  <c:v>-5.6368377235259781E-2</c:v>
                </c:pt>
                <c:pt idx="19">
                  <c:v>-8.9315724784910011E-2</c:v>
                </c:pt>
                <c:pt idx="20">
                  <c:v>-0.12425899449001276</c:v>
                </c:pt>
                <c:pt idx="21">
                  <c:v>-0.16263510696876649</c:v>
                </c:pt>
                <c:pt idx="22">
                  <c:v>-0.19918431164574601</c:v>
                </c:pt>
                <c:pt idx="23">
                  <c:v>-0.23856256576927803</c:v>
                </c:pt>
                <c:pt idx="24">
                  <c:v>-0.26804541768045442</c:v>
                </c:pt>
                <c:pt idx="25">
                  <c:v>-0.29623080074581332</c:v>
                </c:pt>
                <c:pt idx="26">
                  <c:v>-0.31101866085687302</c:v>
                </c:pt>
                <c:pt idx="27">
                  <c:v>-0.29881707869141094</c:v>
                </c:pt>
                <c:pt idx="28">
                  <c:v>-0.27624261383385473</c:v>
                </c:pt>
                <c:pt idx="29">
                  <c:v>-0.25309959185721098</c:v>
                </c:pt>
                <c:pt idx="30">
                  <c:v>-0.23509956319046565</c:v>
                </c:pt>
                <c:pt idx="31">
                  <c:v>-0.21441561047626223</c:v>
                </c:pt>
                <c:pt idx="32">
                  <c:v>-0.19425064530038583</c:v>
                </c:pt>
                <c:pt idx="33">
                  <c:v>-0.1784056989490056</c:v>
                </c:pt>
                <c:pt idx="34">
                  <c:v>-0.17546526725170719</c:v>
                </c:pt>
                <c:pt idx="35">
                  <c:v>-0.17045396180395067</c:v>
                </c:pt>
                <c:pt idx="36">
                  <c:v>-0.16728837670970276</c:v>
                </c:pt>
                <c:pt idx="37">
                  <c:v>-0.16375639477453008</c:v>
                </c:pt>
                <c:pt idx="38">
                  <c:v>-0.15739954395985722</c:v>
                </c:pt>
                <c:pt idx="39">
                  <c:v>-0.15228880073864648</c:v>
                </c:pt>
                <c:pt idx="40">
                  <c:v>-0.14294374031750823</c:v>
                </c:pt>
                <c:pt idx="41">
                  <c:v>-0.13350849909281692</c:v>
                </c:pt>
                <c:pt idx="42">
                  <c:v>-0.12031910865532658</c:v>
                </c:pt>
                <c:pt idx="43">
                  <c:v>-0.10064237398875076</c:v>
                </c:pt>
                <c:pt idx="44">
                  <c:v>-7.6388217012041237E-2</c:v>
                </c:pt>
                <c:pt idx="45">
                  <c:v>-4.9307698096169861E-2</c:v>
                </c:pt>
                <c:pt idx="46">
                  <c:v>-2.4411226853096157E-2</c:v>
                </c:pt>
                <c:pt idx="47">
                  <c:v>-8.6687043944944087E-4</c:v>
                </c:pt>
                <c:pt idx="48">
                  <c:v>2.1908858860473002E-2</c:v>
                </c:pt>
                <c:pt idx="49">
                  <c:v>4.4969762555735926E-2</c:v>
                </c:pt>
                <c:pt idx="50">
                  <c:v>6.188344101279597E-2</c:v>
                </c:pt>
                <c:pt idx="51">
                  <c:v>7.6480786711052184E-2</c:v>
                </c:pt>
                <c:pt idx="52">
                  <c:v>8.4386836230466278E-2</c:v>
                </c:pt>
                <c:pt idx="53">
                  <c:v>9.230990663002081E-2</c:v>
                </c:pt>
                <c:pt idx="54">
                  <c:v>0.10261351135382268</c:v>
                </c:pt>
                <c:pt idx="55">
                  <c:v>0.11075636013554591</c:v>
                </c:pt>
                <c:pt idx="56">
                  <c:v>0.11393627860254374</c:v>
                </c:pt>
                <c:pt idx="57">
                  <c:v>0.11012300422715016</c:v>
                </c:pt>
                <c:pt idx="58">
                  <c:v>0.10607830560422915</c:v>
                </c:pt>
                <c:pt idx="59">
                  <c:v>0.10100608332228433</c:v>
                </c:pt>
                <c:pt idx="60">
                  <c:v>0.10274878255915199</c:v>
                </c:pt>
                <c:pt idx="61">
                  <c:v>0.1090727860612728</c:v>
                </c:pt>
                <c:pt idx="62">
                  <c:v>0.11719114866454738</c:v>
                </c:pt>
                <c:pt idx="63">
                  <c:v>0.11890159781272724</c:v>
                </c:pt>
                <c:pt idx="64">
                  <c:v>0.12036688656449335</c:v>
                </c:pt>
                <c:pt idx="65">
                  <c:v>0.11913421650798406</c:v>
                </c:pt>
                <c:pt idx="66">
                  <c:v>0.12218961379921578</c:v>
                </c:pt>
                <c:pt idx="67">
                  <c:v>0.11917512634270855</c:v>
                </c:pt>
                <c:pt idx="68">
                  <c:v>0.11092597171308882</c:v>
                </c:pt>
                <c:pt idx="69">
                  <c:v>0.10696548165507447</c:v>
                </c:pt>
                <c:pt idx="70">
                  <c:v>0.10946217602098418</c:v>
                </c:pt>
                <c:pt idx="71">
                  <c:v>0.11401750104812769</c:v>
                </c:pt>
                <c:pt idx="72">
                  <c:v>0.11179373798833514</c:v>
                </c:pt>
                <c:pt idx="73">
                  <c:v>0.10451477352673821</c:v>
                </c:pt>
                <c:pt idx="74">
                  <c:v>9.4863934486930868E-2</c:v>
                </c:pt>
                <c:pt idx="75">
                  <c:v>8.9681823013902262E-2</c:v>
                </c:pt>
                <c:pt idx="76">
                  <c:v>8.8797035858515061E-2</c:v>
                </c:pt>
                <c:pt idx="77">
                  <c:v>8.8844813767682052E-2</c:v>
                </c:pt>
                <c:pt idx="78">
                  <c:v>8.1359209848938185E-2</c:v>
                </c:pt>
                <c:pt idx="79">
                  <c:v>7.6975586682863417E-2</c:v>
                </c:pt>
                <c:pt idx="80">
                  <c:v>7.9285051367224968E-2</c:v>
                </c:pt>
                <c:pt idx="81">
                  <c:v>8.1528821426481324E-2</c:v>
                </c:pt>
                <c:pt idx="82">
                  <c:v>8.3509812985319343E-2</c:v>
                </c:pt>
                <c:pt idx="83">
                  <c:v>8.4448648900451229E-2</c:v>
                </c:pt>
                <c:pt idx="84">
                  <c:v>8.1985100459026183E-2</c:v>
                </c:pt>
                <c:pt idx="85">
                  <c:v>7.8750834620350707E-2</c:v>
                </c:pt>
                <c:pt idx="86">
                  <c:v>7.4414392139578123E-2</c:v>
                </c:pt>
                <c:pt idx="87">
                  <c:v>6.5597576226667842E-2</c:v>
                </c:pt>
                <c:pt idx="88">
                  <c:v>4.7895860880283747E-2</c:v>
                </c:pt>
                <c:pt idx="89">
                  <c:v>1.7585256692789208E-2</c:v>
                </c:pt>
                <c:pt idx="90">
                  <c:v>-1.0854543738884281E-2</c:v>
                </c:pt>
                <c:pt idx="91">
                  <c:v>-3.7540894904128042E-2</c:v>
                </c:pt>
                <c:pt idx="92">
                  <c:v>-6.7457928564859326E-2</c:v>
                </c:pt>
                <c:pt idx="93">
                  <c:v>-9.1257000956752821E-2</c:v>
                </c:pt>
                <c:pt idx="94">
                  <c:v>-0.11351702744960346</c:v>
                </c:pt>
                <c:pt idx="95">
                  <c:v>-0.13451452269271535</c:v>
                </c:pt>
                <c:pt idx="96">
                  <c:v>-0.15565505305139615</c:v>
                </c:pt>
                <c:pt idx="97">
                  <c:v>-0.18181196526068233</c:v>
                </c:pt>
                <c:pt idx="98">
                  <c:v>-0.20489287595540884</c:v>
                </c:pt>
                <c:pt idx="99">
                  <c:v>-0.22317300261464612</c:v>
                </c:pt>
                <c:pt idx="100">
                  <c:v>-0.23652483794330426</c:v>
                </c:pt>
                <c:pt idx="101">
                  <c:v>-0.24082037058935235</c:v>
                </c:pt>
                <c:pt idx="102">
                  <c:v>-0.25303688335142915</c:v>
                </c:pt>
                <c:pt idx="103">
                  <c:v>-0.26666583055325621</c:v>
                </c:pt>
                <c:pt idx="104">
                  <c:v>-0.27567405671476697</c:v>
                </c:pt>
                <c:pt idx="105">
                  <c:v>-0.28776007606243148</c:v>
                </c:pt>
                <c:pt idx="106">
                  <c:v>-0.29903506540198543</c:v>
                </c:pt>
                <c:pt idx="107">
                  <c:v>-0.31352700108814191</c:v>
                </c:pt>
                <c:pt idx="108">
                  <c:v>-0.32579875705769323</c:v>
                </c:pt>
                <c:pt idx="109">
                  <c:v>-0.32981837227830157</c:v>
                </c:pt>
                <c:pt idx="110">
                  <c:v>-0.33035109596551393</c:v>
                </c:pt>
                <c:pt idx="111">
                  <c:v>-0.32982792786013515</c:v>
                </c:pt>
                <c:pt idx="112">
                  <c:v>-0.32493696302109276</c:v>
                </c:pt>
                <c:pt idx="113">
                  <c:v>-0.31451480936017018</c:v>
                </c:pt>
                <c:pt idx="114">
                  <c:v>-0.30031551336766171</c:v>
                </c:pt>
                <c:pt idx="115">
                  <c:v>-0.29013135341677743</c:v>
                </c:pt>
                <c:pt idx="116">
                  <c:v>-0.28211063691536253</c:v>
                </c:pt>
                <c:pt idx="117">
                  <c:v>-0.27863300235186772</c:v>
                </c:pt>
                <c:pt idx="118">
                  <c:v>-0.27882082925728058</c:v>
                </c:pt>
                <c:pt idx="119">
                  <c:v>-0.27702975488738169</c:v>
                </c:pt>
                <c:pt idx="120">
                  <c:v>-0.27115546095529541</c:v>
                </c:pt>
                <c:pt idx="121">
                  <c:v>-0.25998259689658587</c:v>
                </c:pt>
                <c:pt idx="122">
                  <c:v>-0.25358394041139165</c:v>
                </c:pt>
                <c:pt idx="123">
                  <c:v>-0.24406120589053848</c:v>
                </c:pt>
                <c:pt idx="124">
                  <c:v>-0.23774825102991259</c:v>
                </c:pt>
                <c:pt idx="125">
                  <c:v>-0.23244788923169524</c:v>
                </c:pt>
                <c:pt idx="126">
                  <c:v>-0.22475743752739741</c:v>
                </c:pt>
                <c:pt idx="127">
                  <c:v>-0.2179153423227469</c:v>
                </c:pt>
                <c:pt idx="128">
                  <c:v>-0.20932487425451529</c:v>
                </c:pt>
                <c:pt idx="129">
                  <c:v>-0.19562993381565141</c:v>
                </c:pt>
                <c:pt idx="130">
                  <c:v>-0.18061542724798052</c:v>
                </c:pt>
                <c:pt idx="131">
                  <c:v>-0.16527483645024466</c:v>
                </c:pt>
                <c:pt idx="132">
                  <c:v>-0.15253455835892438</c:v>
                </c:pt>
                <c:pt idx="133">
                  <c:v>-0.14615740193285554</c:v>
                </c:pt>
                <c:pt idx="134">
                  <c:v>-0.13556085890347325</c:v>
                </c:pt>
              </c:numCache>
            </c:numRef>
          </c:yVal>
          <c:smooth val="0"/>
          <c:extLst>
            <c:ext xmlns:c16="http://schemas.microsoft.com/office/drawing/2014/chart" uri="{C3380CC4-5D6E-409C-BE32-E72D297353CC}">
              <c16:uniqueId val="{00000007-3973-476D-9893-6614DC6DD2D3}"/>
            </c:ext>
          </c:extLst>
        </c:ser>
        <c:ser>
          <c:idx val="4"/>
          <c:order val="4"/>
          <c:tx>
            <c:strRef>
              <c:f>H!$BS$3</c:f>
              <c:strCache>
                <c:ptCount val="1"/>
                <c:pt idx="0">
                  <c:v>Car Insurance</c:v>
                </c:pt>
              </c:strCache>
            </c:strRef>
          </c:tx>
          <c:spPr>
            <a:ln w="38100" cap="rnd" cmpd="dbl">
              <a:solidFill>
                <a:schemeClr val="tx1"/>
              </a:solidFill>
              <a:round/>
            </a:ln>
            <a:effectLst/>
          </c:spPr>
          <c:marker>
            <c:symbol val="none"/>
          </c:marker>
          <c:dLbls>
            <c:dLbl>
              <c:idx val="134"/>
              <c:layout>
                <c:manualLayout>
                  <c:x val="-2.4920330545850102E-2"/>
                  <c:y val="3.8434479088569264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3973-476D-9893-6614DC6DD2D3}"/>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H!$A$695:$A$829</c:f>
              <c:numCache>
                <c:formatCode>m/d/yyyy</c:formatCode>
                <c:ptCount val="135"/>
                <c:pt idx="0">
                  <c:v>39309</c:v>
                </c:pt>
                <c:pt idx="1">
                  <c:v>39340</c:v>
                </c:pt>
                <c:pt idx="2">
                  <c:v>39370</c:v>
                </c:pt>
                <c:pt idx="3">
                  <c:v>39401</c:v>
                </c:pt>
                <c:pt idx="4">
                  <c:v>39431</c:v>
                </c:pt>
                <c:pt idx="5">
                  <c:v>39462</c:v>
                </c:pt>
                <c:pt idx="6">
                  <c:v>39493</c:v>
                </c:pt>
                <c:pt idx="7">
                  <c:v>39522</c:v>
                </c:pt>
                <c:pt idx="8">
                  <c:v>39553</c:v>
                </c:pt>
                <c:pt idx="9">
                  <c:v>39583</c:v>
                </c:pt>
                <c:pt idx="10">
                  <c:v>39614</c:v>
                </c:pt>
                <c:pt idx="11">
                  <c:v>39644</c:v>
                </c:pt>
                <c:pt idx="12">
                  <c:v>39675</c:v>
                </c:pt>
                <c:pt idx="13">
                  <c:v>39706</c:v>
                </c:pt>
                <c:pt idx="14">
                  <c:v>39736</c:v>
                </c:pt>
                <c:pt idx="15">
                  <c:v>39767</c:v>
                </c:pt>
                <c:pt idx="16">
                  <c:v>39797</c:v>
                </c:pt>
                <c:pt idx="17">
                  <c:v>39828</c:v>
                </c:pt>
                <c:pt idx="18">
                  <c:v>39859</c:v>
                </c:pt>
                <c:pt idx="19">
                  <c:v>39887</c:v>
                </c:pt>
                <c:pt idx="20">
                  <c:v>39918</c:v>
                </c:pt>
                <c:pt idx="21">
                  <c:v>39948</c:v>
                </c:pt>
                <c:pt idx="22">
                  <c:v>39979</c:v>
                </c:pt>
                <c:pt idx="23">
                  <c:v>40009</c:v>
                </c:pt>
                <c:pt idx="24">
                  <c:v>40040</c:v>
                </c:pt>
                <c:pt idx="25">
                  <c:v>40071</c:v>
                </c:pt>
                <c:pt idx="26">
                  <c:v>40101</c:v>
                </c:pt>
                <c:pt idx="27">
                  <c:v>40132</c:v>
                </c:pt>
                <c:pt idx="28">
                  <c:v>40162</c:v>
                </c:pt>
                <c:pt idx="29">
                  <c:v>40193</c:v>
                </c:pt>
                <c:pt idx="30">
                  <c:v>40224</c:v>
                </c:pt>
                <c:pt idx="31">
                  <c:v>40252</c:v>
                </c:pt>
                <c:pt idx="32">
                  <c:v>40283</c:v>
                </c:pt>
                <c:pt idx="33">
                  <c:v>40313</c:v>
                </c:pt>
                <c:pt idx="34">
                  <c:v>40344</c:v>
                </c:pt>
                <c:pt idx="35">
                  <c:v>40374</c:v>
                </c:pt>
                <c:pt idx="36">
                  <c:v>40405</c:v>
                </c:pt>
                <c:pt idx="37">
                  <c:v>40436</c:v>
                </c:pt>
                <c:pt idx="38">
                  <c:v>40466</c:v>
                </c:pt>
                <c:pt idx="39">
                  <c:v>40497</c:v>
                </c:pt>
                <c:pt idx="40">
                  <c:v>40527</c:v>
                </c:pt>
                <c:pt idx="41">
                  <c:v>40558</c:v>
                </c:pt>
                <c:pt idx="42">
                  <c:v>40589</c:v>
                </c:pt>
                <c:pt idx="43">
                  <c:v>40617</c:v>
                </c:pt>
                <c:pt idx="44">
                  <c:v>40648</c:v>
                </c:pt>
                <c:pt idx="45">
                  <c:v>40678</c:v>
                </c:pt>
                <c:pt idx="46">
                  <c:v>40709</c:v>
                </c:pt>
                <c:pt idx="47">
                  <c:v>40739</c:v>
                </c:pt>
                <c:pt idx="48">
                  <c:v>40770</c:v>
                </c:pt>
                <c:pt idx="49">
                  <c:v>40801</c:v>
                </c:pt>
                <c:pt idx="50">
                  <c:v>40831</c:v>
                </c:pt>
                <c:pt idx="51">
                  <c:v>40862</c:v>
                </c:pt>
                <c:pt idx="52">
                  <c:v>40892</c:v>
                </c:pt>
                <c:pt idx="53">
                  <c:v>40923</c:v>
                </c:pt>
                <c:pt idx="54">
                  <c:v>40954</c:v>
                </c:pt>
                <c:pt idx="55">
                  <c:v>40983</c:v>
                </c:pt>
                <c:pt idx="56">
                  <c:v>41014</c:v>
                </c:pt>
                <c:pt idx="57">
                  <c:v>41044</c:v>
                </c:pt>
                <c:pt idx="58">
                  <c:v>41075</c:v>
                </c:pt>
                <c:pt idx="59">
                  <c:v>41105</c:v>
                </c:pt>
                <c:pt idx="60">
                  <c:v>41136</c:v>
                </c:pt>
                <c:pt idx="61">
                  <c:v>41167</c:v>
                </c:pt>
                <c:pt idx="62">
                  <c:v>41197</c:v>
                </c:pt>
                <c:pt idx="63">
                  <c:v>41228</c:v>
                </c:pt>
                <c:pt idx="64">
                  <c:v>41258</c:v>
                </c:pt>
                <c:pt idx="65">
                  <c:v>41289</c:v>
                </c:pt>
                <c:pt idx="66">
                  <c:v>41320</c:v>
                </c:pt>
                <c:pt idx="67">
                  <c:v>41348</c:v>
                </c:pt>
                <c:pt idx="68">
                  <c:v>41379</c:v>
                </c:pt>
                <c:pt idx="69">
                  <c:v>41409</c:v>
                </c:pt>
                <c:pt idx="70">
                  <c:v>41440</c:v>
                </c:pt>
                <c:pt idx="71">
                  <c:v>41470</c:v>
                </c:pt>
                <c:pt idx="72">
                  <c:v>41501</c:v>
                </c:pt>
                <c:pt idx="73">
                  <c:v>41532</c:v>
                </c:pt>
                <c:pt idx="74">
                  <c:v>41562</c:v>
                </c:pt>
                <c:pt idx="75">
                  <c:v>41593</c:v>
                </c:pt>
                <c:pt idx="76">
                  <c:v>41623</c:v>
                </c:pt>
                <c:pt idx="77">
                  <c:v>41654</c:v>
                </c:pt>
                <c:pt idx="78">
                  <c:v>41685</c:v>
                </c:pt>
                <c:pt idx="79">
                  <c:v>41713</c:v>
                </c:pt>
                <c:pt idx="80">
                  <c:v>41744</c:v>
                </c:pt>
                <c:pt idx="81">
                  <c:v>41774</c:v>
                </c:pt>
                <c:pt idx="82">
                  <c:v>41805</c:v>
                </c:pt>
                <c:pt idx="83">
                  <c:v>41835</c:v>
                </c:pt>
                <c:pt idx="84">
                  <c:v>41866</c:v>
                </c:pt>
                <c:pt idx="85">
                  <c:v>41897</c:v>
                </c:pt>
                <c:pt idx="86">
                  <c:v>41927</c:v>
                </c:pt>
                <c:pt idx="87">
                  <c:v>41958</c:v>
                </c:pt>
                <c:pt idx="88">
                  <c:v>41988</c:v>
                </c:pt>
                <c:pt idx="89">
                  <c:v>42019</c:v>
                </c:pt>
                <c:pt idx="90">
                  <c:v>42050</c:v>
                </c:pt>
                <c:pt idx="91">
                  <c:v>42078</c:v>
                </c:pt>
                <c:pt idx="92">
                  <c:v>42109</c:v>
                </c:pt>
                <c:pt idx="93">
                  <c:v>42139</c:v>
                </c:pt>
                <c:pt idx="94">
                  <c:v>42170</c:v>
                </c:pt>
                <c:pt idx="95">
                  <c:v>42200</c:v>
                </c:pt>
                <c:pt idx="96">
                  <c:v>42231</c:v>
                </c:pt>
                <c:pt idx="97">
                  <c:v>42262</c:v>
                </c:pt>
                <c:pt idx="98">
                  <c:v>42292</c:v>
                </c:pt>
                <c:pt idx="99">
                  <c:v>42323</c:v>
                </c:pt>
                <c:pt idx="100">
                  <c:v>42353</c:v>
                </c:pt>
                <c:pt idx="101">
                  <c:v>42384</c:v>
                </c:pt>
                <c:pt idx="102">
                  <c:v>42415</c:v>
                </c:pt>
                <c:pt idx="103">
                  <c:v>42444</c:v>
                </c:pt>
                <c:pt idx="104">
                  <c:v>42475</c:v>
                </c:pt>
                <c:pt idx="105">
                  <c:v>42505</c:v>
                </c:pt>
                <c:pt idx="106">
                  <c:v>42536</c:v>
                </c:pt>
                <c:pt idx="107">
                  <c:v>42566</c:v>
                </c:pt>
                <c:pt idx="108">
                  <c:v>42597</c:v>
                </c:pt>
                <c:pt idx="109">
                  <c:v>42628</c:v>
                </c:pt>
                <c:pt idx="110">
                  <c:v>42658</c:v>
                </c:pt>
                <c:pt idx="111">
                  <c:v>42689</c:v>
                </c:pt>
                <c:pt idx="112">
                  <c:v>42719</c:v>
                </c:pt>
                <c:pt idx="113">
                  <c:v>42750</c:v>
                </c:pt>
                <c:pt idx="114">
                  <c:v>42781</c:v>
                </c:pt>
                <c:pt idx="115">
                  <c:v>42809</c:v>
                </c:pt>
                <c:pt idx="116">
                  <c:v>42840</c:v>
                </c:pt>
                <c:pt idx="117">
                  <c:v>42870</c:v>
                </c:pt>
                <c:pt idx="118">
                  <c:v>42901</c:v>
                </c:pt>
                <c:pt idx="119">
                  <c:v>42931</c:v>
                </c:pt>
                <c:pt idx="120">
                  <c:v>42962</c:v>
                </c:pt>
                <c:pt idx="121">
                  <c:v>42993</c:v>
                </c:pt>
                <c:pt idx="122">
                  <c:v>43023</c:v>
                </c:pt>
                <c:pt idx="123">
                  <c:v>43054</c:v>
                </c:pt>
                <c:pt idx="124">
                  <c:v>43084</c:v>
                </c:pt>
                <c:pt idx="125">
                  <c:v>43115</c:v>
                </c:pt>
                <c:pt idx="126">
                  <c:v>43146</c:v>
                </c:pt>
                <c:pt idx="127">
                  <c:v>43174</c:v>
                </c:pt>
                <c:pt idx="128">
                  <c:v>43205</c:v>
                </c:pt>
                <c:pt idx="129">
                  <c:v>43235</c:v>
                </c:pt>
                <c:pt idx="130">
                  <c:v>43266</c:v>
                </c:pt>
                <c:pt idx="131">
                  <c:v>43296</c:v>
                </c:pt>
                <c:pt idx="132">
                  <c:v>43327</c:v>
                </c:pt>
                <c:pt idx="133">
                  <c:v>43358</c:v>
                </c:pt>
                <c:pt idx="134">
                  <c:v>43388</c:v>
                </c:pt>
              </c:numCache>
            </c:numRef>
          </c:xVal>
          <c:yVal>
            <c:numRef>
              <c:f>H!$BW$695:$BW$829</c:f>
              <c:numCache>
                <c:formatCode>0.0%</c:formatCode>
                <c:ptCount val="135"/>
                <c:pt idx="0">
                  <c:v>-1.173560718198674E-2</c:v>
                </c:pt>
                <c:pt idx="1">
                  <c:v>-1.1314136062163027E-2</c:v>
                </c:pt>
                <c:pt idx="2">
                  <c:v>-1.1236425004250594E-2</c:v>
                </c:pt>
                <c:pt idx="3">
                  <c:v>-1.1039672485013918E-2</c:v>
                </c:pt>
                <c:pt idx="4">
                  <c:v>-1.0615231515843315E-2</c:v>
                </c:pt>
                <c:pt idx="5">
                  <c:v>-9.8329237003630388E-3</c:v>
                </c:pt>
                <c:pt idx="6">
                  <c:v>-8.9058357292181034E-3</c:v>
                </c:pt>
                <c:pt idx="7">
                  <c:v>-7.8104562950782608E-3</c:v>
                </c:pt>
                <c:pt idx="8">
                  <c:v>-6.3888884076632735E-3</c:v>
                </c:pt>
                <c:pt idx="9">
                  <c:v>-4.2981144673981397E-3</c:v>
                </c:pt>
                <c:pt idx="10">
                  <c:v>-2.175167159207736E-3</c:v>
                </c:pt>
                <c:pt idx="11">
                  <c:v>0</c:v>
                </c:pt>
                <c:pt idx="12">
                  <c:v>2.4815566168367997E-3</c:v>
                </c:pt>
                <c:pt idx="13">
                  <c:v>5.0121157478983935E-3</c:v>
                </c:pt>
                <c:pt idx="14">
                  <c:v>7.7899148370950133E-3</c:v>
                </c:pt>
                <c:pt idx="15">
                  <c:v>1.0946617205475739E-2</c:v>
                </c:pt>
                <c:pt idx="16">
                  <c:v>1.4261216564136703E-2</c:v>
                </c:pt>
                <c:pt idx="17">
                  <c:v>1.762110612533907E-2</c:v>
                </c:pt>
                <c:pt idx="18">
                  <c:v>2.1224523332992629E-2</c:v>
                </c:pt>
                <c:pt idx="19">
                  <c:v>2.4860608883462865E-2</c:v>
                </c:pt>
                <c:pt idx="20">
                  <c:v>2.8757546201575002E-2</c:v>
                </c:pt>
                <c:pt idx="21">
                  <c:v>3.2620825227088313E-2</c:v>
                </c:pt>
                <c:pt idx="22">
                  <c:v>3.659473114077616E-2</c:v>
                </c:pt>
                <c:pt idx="23">
                  <c:v>4.0497608157582077E-2</c:v>
                </c:pt>
                <c:pt idx="24">
                  <c:v>4.4436618341443079E-2</c:v>
                </c:pt>
                <c:pt idx="25">
                  <c:v>4.8275396109843882E-2</c:v>
                </c:pt>
                <c:pt idx="26">
                  <c:v>5.2226285691092444E-2</c:v>
                </c:pt>
                <c:pt idx="27">
                  <c:v>5.6147476778871441E-2</c:v>
                </c:pt>
                <c:pt idx="28">
                  <c:v>6.0228792243941287E-2</c:v>
                </c:pt>
                <c:pt idx="29">
                  <c:v>6.4277686853640104E-2</c:v>
                </c:pt>
                <c:pt idx="30">
                  <c:v>6.8537935741864509E-2</c:v>
                </c:pt>
                <c:pt idx="31">
                  <c:v>7.3181047708402058E-2</c:v>
                </c:pt>
                <c:pt idx="32">
                  <c:v>7.7820942338147292E-2</c:v>
                </c:pt>
                <c:pt idx="33">
                  <c:v>8.2434850786106795E-2</c:v>
                </c:pt>
                <c:pt idx="34">
                  <c:v>8.6886159982319411E-2</c:v>
                </c:pt>
                <c:pt idx="35">
                  <c:v>9.1572087276942549E-2</c:v>
                </c:pt>
                <c:pt idx="36">
                  <c:v>9.6056807278308787E-2</c:v>
                </c:pt>
                <c:pt idx="37">
                  <c:v>0.10060463657829799</c:v>
                </c:pt>
                <c:pt idx="38">
                  <c:v>0.10546182518526281</c:v>
                </c:pt>
                <c:pt idx="39">
                  <c:v>0.11021135675339999</c:v>
                </c:pt>
                <c:pt idx="40">
                  <c:v>0.11422684055794541</c:v>
                </c:pt>
                <c:pt idx="41">
                  <c:v>0.11828340727845732</c:v>
                </c:pt>
                <c:pt idx="42">
                  <c:v>0.12211451293604481</c:v>
                </c:pt>
                <c:pt idx="43">
                  <c:v>0.1257614879341209</c:v>
                </c:pt>
                <c:pt idx="44">
                  <c:v>0.12922779709692267</c:v>
                </c:pt>
                <c:pt idx="45">
                  <c:v>0.13272726957743219</c:v>
                </c:pt>
                <c:pt idx="46">
                  <c:v>0.1361373990900876</c:v>
                </c:pt>
                <c:pt idx="47">
                  <c:v>0.13917110019801493</c:v>
                </c:pt>
                <c:pt idx="48">
                  <c:v>0.14231864553090867</c:v>
                </c:pt>
                <c:pt idx="49">
                  <c:v>0.14540110166561515</c:v>
                </c:pt>
                <c:pt idx="50">
                  <c:v>0.14816429899552275</c:v>
                </c:pt>
                <c:pt idx="51">
                  <c:v>0.15098714079981512</c:v>
                </c:pt>
                <c:pt idx="52">
                  <c:v>0.15424630297066644</c:v>
                </c:pt>
                <c:pt idx="53">
                  <c:v>0.15721813221719794</c:v>
                </c:pt>
                <c:pt idx="54">
                  <c:v>0.15976329310754878</c:v>
                </c:pt>
                <c:pt idx="55">
                  <c:v>0.16246437108861556</c:v>
                </c:pt>
                <c:pt idx="56">
                  <c:v>0.16523375560466236</c:v>
                </c:pt>
                <c:pt idx="57">
                  <c:v>0.16808580092753345</c:v>
                </c:pt>
                <c:pt idx="58">
                  <c:v>0.17111578972377695</c:v>
                </c:pt>
                <c:pt idx="59">
                  <c:v>0.17441999460972357</c:v>
                </c:pt>
                <c:pt idx="60">
                  <c:v>0.1780399934762309</c:v>
                </c:pt>
                <c:pt idx="61">
                  <c:v>0.18189931270261472</c:v>
                </c:pt>
                <c:pt idx="62">
                  <c:v>0.18638823999055587</c:v>
                </c:pt>
                <c:pt idx="63">
                  <c:v>0.19069427405621275</c:v>
                </c:pt>
                <c:pt idx="64">
                  <c:v>0.19529259079510042</c:v>
                </c:pt>
                <c:pt idx="65">
                  <c:v>0.20012750553196312</c:v>
                </c:pt>
                <c:pt idx="66">
                  <c:v>0.20523341902173642</c:v>
                </c:pt>
                <c:pt idx="67">
                  <c:v>0.20993271063842101</c:v>
                </c:pt>
                <c:pt idx="68">
                  <c:v>0.21425087158891154</c:v>
                </c:pt>
                <c:pt idx="69">
                  <c:v>0.21832797976740648</c:v>
                </c:pt>
                <c:pt idx="70">
                  <c:v>0.22219472361715753</c:v>
                </c:pt>
                <c:pt idx="71">
                  <c:v>0.2269870705133803</c:v>
                </c:pt>
                <c:pt idx="72">
                  <c:v>0.23118940733933879</c:v>
                </c:pt>
                <c:pt idx="73">
                  <c:v>0.23511381576391077</c:v>
                </c:pt>
                <c:pt idx="74">
                  <c:v>0.23871970784602015</c:v>
                </c:pt>
                <c:pt idx="75">
                  <c:v>0.24212266022275353</c:v>
                </c:pt>
                <c:pt idx="76">
                  <c:v>0.24555456863061975</c:v>
                </c:pt>
                <c:pt idx="77">
                  <c:v>0.24903795442716703</c:v>
                </c:pt>
                <c:pt idx="78">
                  <c:v>0.25254311911892491</c:v>
                </c:pt>
                <c:pt idx="79">
                  <c:v>0.25620147853949726</c:v>
                </c:pt>
                <c:pt idx="80">
                  <c:v>0.26069535557635004</c:v>
                </c:pt>
                <c:pt idx="81">
                  <c:v>0.26564064971394186</c:v>
                </c:pt>
                <c:pt idx="82">
                  <c:v>0.27066489234667346</c:v>
                </c:pt>
                <c:pt idx="83">
                  <c:v>0.27469126559882406</c:v>
                </c:pt>
                <c:pt idx="84">
                  <c:v>0.27893765519009617</c:v>
                </c:pt>
                <c:pt idx="85">
                  <c:v>0.28343573951352385</c:v>
                </c:pt>
                <c:pt idx="86">
                  <c:v>0.28834638540873403</c:v>
                </c:pt>
                <c:pt idx="87">
                  <c:v>0.29345229889850755</c:v>
                </c:pt>
                <c:pt idx="88">
                  <c:v>0.29847456163167485</c:v>
                </c:pt>
                <c:pt idx="89">
                  <c:v>0.30377623769090234</c:v>
                </c:pt>
                <c:pt idx="90">
                  <c:v>0.30972212357097639</c:v>
                </c:pt>
                <c:pt idx="91">
                  <c:v>0.3159612820740636</c:v>
                </c:pt>
                <c:pt idx="92">
                  <c:v>0.32176511016037423</c:v>
                </c:pt>
                <c:pt idx="93">
                  <c:v>0.32722493069732805</c:v>
                </c:pt>
                <c:pt idx="94">
                  <c:v>0.3326993529935709</c:v>
                </c:pt>
                <c:pt idx="95">
                  <c:v>0.33856455796638585</c:v>
                </c:pt>
                <c:pt idx="96">
                  <c:v>0.34442060590371404</c:v>
                </c:pt>
                <c:pt idx="97">
                  <c:v>0.35035312746172664</c:v>
                </c:pt>
                <c:pt idx="98">
                  <c:v>0.35553996934620469</c:v>
                </c:pt>
                <c:pt idx="99">
                  <c:v>0.36164350472911377</c:v>
                </c:pt>
                <c:pt idx="100">
                  <c:v>0.36794428760615028</c:v>
                </c:pt>
                <c:pt idx="101">
                  <c:v>0.37399510816315051</c:v>
                </c:pt>
                <c:pt idx="102">
                  <c:v>0.3796779148885725</c:v>
                </c:pt>
                <c:pt idx="103">
                  <c:v>0.38543719523467868</c:v>
                </c:pt>
                <c:pt idx="104">
                  <c:v>0.39218345551376044</c:v>
                </c:pt>
                <c:pt idx="105">
                  <c:v>0.39961451355476352</c:v>
                </c:pt>
                <c:pt idx="106">
                  <c:v>0.40700374621746382</c:v>
                </c:pt>
                <c:pt idx="107">
                  <c:v>0.41418657435054995</c:v>
                </c:pt>
                <c:pt idx="108">
                  <c:v>0.4216114452054136</c:v>
                </c:pt>
                <c:pt idx="109">
                  <c:v>0.42894994294176958</c:v>
                </c:pt>
                <c:pt idx="110">
                  <c:v>0.43668565802828208</c:v>
                </c:pt>
                <c:pt idx="111">
                  <c:v>0.44448324497619041</c:v>
                </c:pt>
                <c:pt idx="112">
                  <c:v>0.45269908570712958</c:v>
                </c:pt>
                <c:pt idx="113">
                  <c:v>0.46147573298975453</c:v>
                </c:pt>
                <c:pt idx="114">
                  <c:v>0.47042784887129629</c:v>
                </c:pt>
                <c:pt idx="115">
                  <c:v>0.48007367206280049</c:v>
                </c:pt>
                <c:pt idx="116">
                  <c:v>0.4880873155507004</c:v>
                </c:pt>
                <c:pt idx="117">
                  <c:v>0.4965335670934754</c:v>
                </c:pt>
                <c:pt idx="118">
                  <c:v>0.50588017796327245</c:v>
                </c:pt>
                <c:pt idx="119">
                  <c:v>0.51511888430679642</c:v>
                </c:pt>
                <c:pt idx="120">
                  <c:v>0.52498398137508495</c:v>
                </c:pt>
                <c:pt idx="121">
                  <c:v>0.53496663498002417</c:v>
                </c:pt>
                <c:pt idx="122">
                  <c:v>0.54500571572255563</c:v>
                </c:pt>
                <c:pt idx="123">
                  <c:v>0.5549480288738653</c:v>
                </c:pt>
                <c:pt idx="124">
                  <c:v>0.56484678423475265</c:v>
                </c:pt>
                <c:pt idx="125">
                  <c:v>0.57554987379377698</c:v>
                </c:pt>
                <c:pt idx="126">
                  <c:v>0.58789850737846705</c:v>
                </c:pt>
                <c:pt idx="127">
                  <c:v>0.59931832057989265</c:v>
                </c:pt>
                <c:pt idx="128">
                  <c:v>0.61083787122188737</c:v>
                </c:pt>
                <c:pt idx="129">
                  <c:v>0.62155308766574535</c:v>
                </c:pt>
                <c:pt idx="130">
                  <c:v>0.63142461940761874</c:v>
                </c:pt>
                <c:pt idx="131">
                  <c:v>0.6411144953644361</c:v>
                </c:pt>
                <c:pt idx="132">
                  <c:v>0.64957980344052069</c:v>
                </c:pt>
                <c:pt idx="133">
                  <c:v>0.65833665172749911</c:v>
                </c:pt>
                <c:pt idx="134">
                  <c:v>0.66720363192776122</c:v>
                </c:pt>
              </c:numCache>
            </c:numRef>
          </c:yVal>
          <c:smooth val="0"/>
          <c:extLst>
            <c:ext xmlns:c16="http://schemas.microsoft.com/office/drawing/2014/chart" uri="{C3380CC4-5D6E-409C-BE32-E72D297353CC}">
              <c16:uniqueId val="{00000009-3973-476D-9893-6614DC6DD2D3}"/>
            </c:ext>
          </c:extLst>
        </c:ser>
        <c:ser>
          <c:idx val="5"/>
          <c:order val="5"/>
          <c:tx>
            <c:strRef>
              <c:f>H!$CE$3</c:f>
              <c:strCache>
                <c:ptCount val="1"/>
                <c:pt idx="0">
                  <c:v>Education</c:v>
                </c:pt>
              </c:strCache>
            </c:strRef>
          </c:tx>
          <c:spPr>
            <a:ln w="12700" cap="rnd">
              <a:solidFill>
                <a:schemeClr val="tx1"/>
              </a:solidFill>
              <a:round/>
            </a:ln>
            <a:effectLst/>
          </c:spPr>
          <c:marker>
            <c:symbol val="none"/>
          </c:marker>
          <c:dLbls>
            <c:dLbl>
              <c:idx val="134"/>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3973-476D-9893-6614DC6DD2D3}"/>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H!$A$695:$A$829</c:f>
              <c:numCache>
                <c:formatCode>m/d/yyyy</c:formatCode>
                <c:ptCount val="135"/>
                <c:pt idx="0">
                  <c:v>39309</c:v>
                </c:pt>
                <c:pt idx="1">
                  <c:v>39340</c:v>
                </c:pt>
                <c:pt idx="2">
                  <c:v>39370</c:v>
                </c:pt>
                <c:pt idx="3">
                  <c:v>39401</c:v>
                </c:pt>
                <c:pt idx="4">
                  <c:v>39431</c:v>
                </c:pt>
                <c:pt idx="5">
                  <c:v>39462</c:v>
                </c:pt>
                <c:pt idx="6">
                  <c:v>39493</c:v>
                </c:pt>
                <c:pt idx="7">
                  <c:v>39522</c:v>
                </c:pt>
                <c:pt idx="8">
                  <c:v>39553</c:v>
                </c:pt>
                <c:pt idx="9">
                  <c:v>39583</c:v>
                </c:pt>
                <c:pt idx="10">
                  <c:v>39614</c:v>
                </c:pt>
                <c:pt idx="11">
                  <c:v>39644</c:v>
                </c:pt>
                <c:pt idx="12">
                  <c:v>39675</c:v>
                </c:pt>
                <c:pt idx="13">
                  <c:v>39706</c:v>
                </c:pt>
                <c:pt idx="14">
                  <c:v>39736</c:v>
                </c:pt>
                <c:pt idx="15">
                  <c:v>39767</c:v>
                </c:pt>
                <c:pt idx="16">
                  <c:v>39797</c:v>
                </c:pt>
                <c:pt idx="17">
                  <c:v>39828</c:v>
                </c:pt>
                <c:pt idx="18">
                  <c:v>39859</c:v>
                </c:pt>
                <c:pt idx="19">
                  <c:v>39887</c:v>
                </c:pt>
                <c:pt idx="20">
                  <c:v>39918</c:v>
                </c:pt>
                <c:pt idx="21">
                  <c:v>39948</c:v>
                </c:pt>
                <c:pt idx="22">
                  <c:v>39979</c:v>
                </c:pt>
                <c:pt idx="23">
                  <c:v>40009</c:v>
                </c:pt>
                <c:pt idx="24">
                  <c:v>40040</c:v>
                </c:pt>
                <c:pt idx="25">
                  <c:v>40071</c:v>
                </c:pt>
                <c:pt idx="26">
                  <c:v>40101</c:v>
                </c:pt>
                <c:pt idx="27">
                  <c:v>40132</c:v>
                </c:pt>
                <c:pt idx="28">
                  <c:v>40162</c:v>
                </c:pt>
                <c:pt idx="29">
                  <c:v>40193</c:v>
                </c:pt>
                <c:pt idx="30">
                  <c:v>40224</c:v>
                </c:pt>
                <c:pt idx="31">
                  <c:v>40252</c:v>
                </c:pt>
                <c:pt idx="32">
                  <c:v>40283</c:v>
                </c:pt>
                <c:pt idx="33">
                  <c:v>40313</c:v>
                </c:pt>
                <c:pt idx="34">
                  <c:v>40344</c:v>
                </c:pt>
                <c:pt idx="35">
                  <c:v>40374</c:v>
                </c:pt>
                <c:pt idx="36">
                  <c:v>40405</c:v>
                </c:pt>
                <c:pt idx="37">
                  <c:v>40436</c:v>
                </c:pt>
                <c:pt idx="38">
                  <c:v>40466</c:v>
                </c:pt>
                <c:pt idx="39">
                  <c:v>40497</c:v>
                </c:pt>
                <c:pt idx="40">
                  <c:v>40527</c:v>
                </c:pt>
                <c:pt idx="41">
                  <c:v>40558</c:v>
                </c:pt>
                <c:pt idx="42">
                  <c:v>40589</c:v>
                </c:pt>
                <c:pt idx="43">
                  <c:v>40617</c:v>
                </c:pt>
                <c:pt idx="44">
                  <c:v>40648</c:v>
                </c:pt>
                <c:pt idx="45">
                  <c:v>40678</c:v>
                </c:pt>
                <c:pt idx="46">
                  <c:v>40709</c:v>
                </c:pt>
                <c:pt idx="47">
                  <c:v>40739</c:v>
                </c:pt>
                <c:pt idx="48">
                  <c:v>40770</c:v>
                </c:pt>
                <c:pt idx="49">
                  <c:v>40801</c:v>
                </c:pt>
                <c:pt idx="50">
                  <c:v>40831</c:v>
                </c:pt>
                <c:pt idx="51">
                  <c:v>40862</c:v>
                </c:pt>
                <c:pt idx="52">
                  <c:v>40892</c:v>
                </c:pt>
                <c:pt idx="53">
                  <c:v>40923</c:v>
                </c:pt>
                <c:pt idx="54">
                  <c:v>40954</c:v>
                </c:pt>
                <c:pt idx="55">
                  <c:v>40983</c:v>
                </c:pt>
                <c:pt idx="56">
                  <c:v>41014</c:v>
                </c:pt>
                <c:pt idx="57">
                  <c:v>41044</c:v>
                </c:pt>
                <c:pt idx="58">
                  <c:v>41075</c:v>
                </c:pt>
                <c:pt idx="59">
                  <c:v>41105</c:v>
                </c:pt>
                <c:pt idx="60">
                  <c:v>41136</c:v>
                </c:pt>
                <c:pt idx="61">
                  <c:v>41167</c:v>
                </c:pt>
                <c:pt idx="62">
                  <c:v>41197</c:v>
                </c:pt>
                <c:pt idx="63">
                  <c:v>41228</c:v>
                </c:pt>
                <c:pt idx="64">
                  <c:v>41258</c:v>
                </c:pt>
                <c:pt idx="65">
                  <c:v>41289</c:v>
                </c:pt>
                <c:pt idx="66">
                  <c:v>41320</c:v>
                </c:pt>
                <c:pt idx="67">
                  <c:v>41348</c:v>
                </c:pt>
                <c:pt idx="68">
                  <c:v>41379</c:v>
                </c:pt>
                <c:pt idx="69">
                  <c:v>41409</c:v>
                </c:pt>
                <c:pt idx="70">
                  <c:v>41440</c:v>
                </c:pt>
                <c:pt idx="71">
                  <c:v>41470</c:v>
                </c:pt>
                <c:pt idx="72">
                  <c:v>41501</c:v>
                </c:pt>
                <c:pt idx="73">
                  <c:v>41532</c:v>
                </c:pt>
                <c:pt idx="74">
                  <c:v>41562</c:v>
                </c:pt>
                <c:pt idx="75">
                  <c:v>41593</c:v>
                </c:pt>
                <c:pt idx="76">
                  <c:v>41623</c:v>
                </c:pt>
                <c:pt idx="77">
                  <c:v>41654</c:v>
                </c:pt>
                <c:pt idx="78">
                  <c:v>41685</c:v>
                </c:pt>
                <c:pt idx="79">
                  <c:v>41713</c:v>
                </c:pt>
                <c:pt idx="80">
                  <c:v>41744</c:v>
                </c:pt>
                <c:pt idx="81">
                  <c:v>41774</c:v>
                </c:pt>
                <c:pt idx="82">
                  <c:v>41805</c:v>
                </c:pt>
                <c:pt idx="83">
                  <c:v>41835</c:v>
                </c:pt>
                <c:pt idx="84">
                  <c:v>41866</c:v>
                </c:pt>
                <c:pt idx="85">
                  <c:v>41897</c:v>
                </c:pt>
                <c:pt idx="86">
                  <c:v>41927</c:v>
                </c:pt>
                <c:pt idx="87">
                  <c:v>41958</c:v>
                </c:pt>
                <c:pt idx="88">
                  <c:v>41988</c:v>
                </c:pt>
                <c:pt idx="89">
                  <c:v>42019</c:v>
                </c:pt>
                <c:pt idx="90">
                  <c:v>42050</c:v>
                </c:pt>
                <c:pt idx="91">
                  <c:v>42078</c:v>
                </c:pt>
                <c:pt idx="92">
                  <c:v>42109</c:v>
                </c:pt>
                <c:pt idx="93">
                  <c:v>42139</c:v>
                </c:pt>
                <c:pt idx="94">
                  <c:v>42170</c:v>
                </c:pt>
                <c:pt idx="95">
                  <c:v>42200</c:v>
                </c:pt>
                <c:pt idx="96">
                  <c:v>42231</c:v>
                </c:pt>
                <c:pt idx="97">
                  <c:v>42262</c:v>
                </c:pt>
                <c:pt idx="98">
                  <c:v>42292</c:v>
                </c:pt>
                <c:pt idx="99">
                  <c:v>42323</c:v>
                </c:pt>
                <c:pt idx="100">
                  <c:v>42353</c:v>
                </c:pt>
                <c:pt idx="101">
                  <c:v>42384</c:v>
                </c:pt>
                <c:pt idx="102">
                  <c:v>42415</c:v>
                </c:pt>
                <c:pt idx="103">
                  <c:v>42444</c:v>
                </c:pt>
                <c:pt idx="104">
                  <c:v>42475</c:v>
                </c:pt>
                <c:pt idx="105">
                  <c:v>42505</c:v>
                </c:pt>
                <c:pt idx="106">
                  <c:v>42536</c:v>
                </c:pt>
                <c:pt idx="107">
                  <c:v>42566</c:v>
                </c:pt>
                <c:pt idx="108">
                  <c:v>42597</c:v>
                </c:pt>
                <c:pt idx="109">
                  <c:v>42628</c:v>
                </c:pt>
                <c:pt idx="110">
                  <c:v>42658</c:v>
                </c:pt>
                <c:pt idx="111">
                  <c:v>42689</c:v>
                </c:pt>
                <c:pt idx="112">
                  <c:v>42719</c:v>
                </c:pt>
                <c:pt idx="113">
                  <c:v>42750</c:v>
                </c:pt>
                <c:pt idx="114">
                  <c:v>42781</c:v>
                </c:pt>
                <c:pt idx="115">
                  <c:v>42809</c:v>
                </c:pt>
                <c:pt idx="116">
                  <c:v>42840</c:v>
                </c:pt>
                <c:pt idx="117">
                  <c:v>42870</c:v>
                </c:pt>
                <c:pt idx="118">
                  <c:v>42901</c:v>
                </c:pt>
                <c:pt idx="119">
                  <c:v>42931</c:v>
                </c:pt>
                <c:pt idx="120">
                  <c:v>42962</c:v>
                </c:pt>
                <c:pt idx="121">
                  <c:v>42993</c:v>
                </c:pt>
                <c:pt idx="122">
                  <c:v>43023</c:v>
                </c:pt>
                <c:pt idx="123">
                  <c:v>43054</c:v>
                </c:pt>
                <c:pt idx="124">
                  <c:v>43084</c:v>
                </c:pt>
                <c:pt idx="125">
                  <c:v>43115</c:v>
                </c:pt>
                <c:pt idx="126">
                  <c:v>43146</c:v>
                </c:pt>
                <c:pt idx="127">
                  <c:v>43174</c:v>
                </c:pt>
                <c:pt idx="128">
                  <c:v>43205</c:v>
                </c:pt>
                <c:pt idx="129">
                  <c:v>43235</c:v>
                </c:pt>
                <c:pt idx="130">
                  <c:v>43266</c:v>
                </c:pt>
                <c:pt idx="131">
                  <c:v>43296</c:v>
                </c:pt>
                <c:pt idx="132">
                  <c:v>43327</c:v>
                </c:pt>
                <c:pt idx="133">
                  <c:v>43358</c:v>
                </c:pt>
                <c:pt idx="134">
                  <c:v>43388</c:v>
                </c:pt>
              </c:numCache>
            </c:numRef>
          </c:xVal>
          <c:yVal>
            <c:numRef>
              <c:f>H!$CI$695:$CI$829</c:f>
              <c:numCache>
                <c:formatCode>0.0%</c:formatCode>
                <c:ptCount val="135"/>
                <c:pt idx="0">
                  <c:v>-4.9023757409918822E-2</c:v>
                </c:pt>
                <c:pt idx="1">
                  <c:v>-4.4840163257157895E-2</c:v>
                </c:pt>
                <c:pt idx="2">
                  <c:v>-4.0490374108231864E-2</c:v>
                </c:pt>
                <c:pt idx="3">
                  <c:v>-3.6103861985648633E-2</c:v>
                </c:pt>
                <c:pt idx="4">
                  <c:v>-3.1712641789519602E-2</c:v>
                </c:pt>
                <c:pt idx="5">
                  <c:v>-2.7091196797003336E-2</c:v>
                </c:pt>
                <c:pt idx="6">
                  <c:v>-2.260299028583157E-2</c:v>
                </c:pt>
                <c:pt idx="7">
                  <c:v>-1.8227777539758239E-2</c:v>
                </c:pt>
                <c:pt idx="8">
                  <c:v>-1.3707085321120971E-2</c:v>
                </c:pt>
                <c:pt idx="9">
                  <c:v>-9.1915719833840503E-3</c:v>
                </c:pt>
                <c:pt idx="10">
                  <c:v>-4.5851928262139463E-3</c:v>
                </c:pt>
                <c:pt idx="11">
                  <c:v>0</c:v>
                </c:pt>
                <c:pt idx="12">
                  <c:v>4.8544946330320027E-3</c:v>
                </c:pt>
                <c:pt idx="13">
                  <c:v>9.874242647519349E-3</c:v>
                </c:pt>
                <c:pt idx="14">
                  <c:v>1.4737682620288073E-2</c:v>
                </c:pt>
                <c:pt idx="15">
                  <c:v>1.9453289083719572E-2</c:v>
                </c:pt>
                <c:pt idx="16">
                  <c:v>2.4156183748577753E-2</c:v>
                </c:pt>
                <c:pt idx="17">
                  <c:v>2.8739493345373734E-2</c:v>
                </c:pt>
                <c:pt idx="18">
                  <c:v>3.3351522190798732E-2</c:v>
                </c:pt>
                <c:pt idx="19">
                  <c:v>3.8008277734908447E-2</c:v>
                </c:pt>
                <c:pt idx="20">
                  <c:v>4.2557218394820406E-2</c:v>
                </c:pt>
                <c:pt idx="21">
                  <c:v>4.7198908103583292E-2</c:v>
                </c:pt>
                <c:pt idx="22">
                  <c:v>5.1809995334299419E-2</c:v>
                </c:pt>
                <c:pt idx="23">
                  <c:v>5.6496882549101901E-2</c:v>
                </c:pt>
                <c:pt idx="24">
                  <c:v>6.11941275257053E-2</c:v>
                </c:pt>
                <c:pt idx="25">
                  <c:v>6.5641844604383159E-2</c:v>
                </c:pt>
                <c:pt idx="26">
                  <c:v>6.99638561193896E-2</c:v>
                </c:pt>
                <c:pt idx="27">
                  <c:v>7.4161574492787707E-2</c:v>
                </c:pt>
                <c:pt idx="28">
                  <c:v>7.8283963689453895E-2</c:v>
                </c:pt>
                <c:pt idx="29">
                  <c:v>8.2368217490399243E-2</c:v>
                </c:pt>
                <c:pt idx="30">
                  <c:v>8.6549457606387437E-2</c:v>
                </c:pt>
                <c:pt idx="31">
                  <c:v>9.0867702662557059E-2</c:v>
                </c:pt>
                <c:pt idx="32">
                  <c:v>9.5284817263187493E-2</c:v>
                </c:pt>
                <c:pt idx="33">
                  <c:v>9.9552215125063181E-2</c:v>
                </c:pt>
                <c:pt idx="34">
                  <c:v>0.10383891608847606</c:v>
                </c:pt>
                <c:pt idx="35">
                  <c:v>0.10808654004145968</c:v>
                </c:pt>
                <c:pt idx="36">
                  <c:v>0.11200130319475776</c:v>
                </c:pt>
                <c:pt idx="37">
                  <c:v>0.11565382665155699</c:v>
                </c:pt>
                <c:pt idx="38">
                  <c:v>0.11905399736630384</c:v>
                </c:pt>
                <c:pt idx="39">
                  <c:v>0.12258034445207699</c:v>
                </c:pt>
                <c:pt idx="40">
                  <c:v>0.12619190766902832</c:v>
                </c:pt>
                <c:pt idx="41">
                  <c:v>0.13005582362803225</c:v>
                </c:pt>
                <c:pt idx="42">
                  <c:v>0.13382981538231209</c:v>
                </c:pt>
                <c:pt idx="43">
                  <c:v>0.13749316740826711</c:v>
                </c:pt>
                <c:pt idx="44">
                  <c:v>0.14103269709996824</c:v>
                </c:pt>
                <c:pt idx="45">
                  <c:v>0.14468192490528553</c:v>
                </c:pt>
                <c:pt idx="46">
                  <c:v>0.14823039993672382</c:v>
                </c:pt>
                <c:pt idx="47">
                  <c:v>0.15197426002031067</c:v>
                </c:pt>
                <c:pt idx="48">
                  <c:v>0.15611265666703256</c:v>
                </c:pt>
                <c:pt idx="49">
                  <c:v>0.16034756882144219</c:v>
                </c:pt>
                <c:pt idx="50">
                  <c:v>0.1648715566915615</c:v>
                </c:pt>
                <c:pt idx="51">
                  <c:v>0.16939695698374457</c:v>
                </c:pt>
                <c:pt idx="52">
                  <c:v>0.17382348773146683</c:v>
                </c:pt>
                <c:pt idx="53">
                  <c:v>0.17806546199619544</c:v>
                </c:pt>
                <c:pt idx="54">
                  <c:v>0.18224905614895603</c:v>
                </c:pt>
                <c:pt idx="55">
                  <c:v>0.18643029626494445</c:v>
                </c:pt>
                <c:pt idx="56">
                  <c:v>0.19057999228817568</c:v>
                </c:pt>
                <c:pt idx="57">
                  <c:v>0.19473769203643498</c:v>
                </c:pt>
                <c:pt idx="58">
                  <c:v>0.1988709098022563</c:v>
                </c:pt>
                <c:pt idx="59">
                  <c:v>0.20310723437872968</c:v>
                </c:pt>
                <c:pt idx="60">
                  <c:v>0.20688310936242815</c:v>
                </c:pt>
                <c:pt idx="61">
                  <c:v>0.21073243029344058</c:v>
                </c:pt>
                <c:pt idx="62">
                  <c:v>0.21456951023323345</c:v>
                </c:pt>
                <c:pt idx="63">
                  <c:v>0.2183854038420705</c:v>
                </c:pt>
                <c:pt idx="64">
                  <c:v>0.22218623161556161</c:v>
                </c:pt>
                <c:pt idx="65">
                  <c:v>0.22630815000487314</c:v>
                </c:pt>
                <c:pt idx="66">
                  <c:v>0.23040558641174691</c:v>
                </c:pt>
                <c:pt idx="67">
                  <c:v>0.23451526380983956</c:v>
                </c:pt>
                <c:pt idx="68">
                  <c:v>0.23863576977708734</c:v>
                </c:pt>
                <c:pt idx="69">
                  <c:v>0.24266540992490171</c:v>
                </c:pt>
                <c:pt idx="70">
                  <c:v>0.24669457926536187</c:v>
                </c:pt>
                <c:pt idx="71">
                  <c:v>0.25054766665521067</c:v>
                </c:pt>
                <c:pt idx="72">
                  <c:v>0.25428493543583386</c:v>
                </c:pt>
                <c:pt idx="73">
                  <c:v>0.25772606639042883</c:v>
                </c:pt>
                <c:pt idx="74">
                  <c:v>0.26121569050254489</c:v>
                </c:pt>
                <c:pt idx="75">
                  <c:v>0.26482113322388678</c:v>
                </c:pt>
                <c:pt idx="76">
                  <c:v>0.26847459829539511</c:v>
                </c:pt>
                <c:pt idx="77">
                  <c:v>0.27155885727522144</c:v>
                </c:pt>
                <c:pt idx="78">
                  <c:v>0.2748982938412281</c:v>
                </c:pt>
                <c:pt idx="79">
                  <c:v>0.27828810679417448</c:v>
                </c:pt>
                <c:pt idx="80">
                  <c:v>0.28175089488707972</c:v>
                </c:pt>
                <c:pt idx="81">
                  <c:v>0.28529042457878107</c:v>
                </c:pt>
                <c:pt idx="82">
                  <c:v>0.28897449212833681</c:v>
                </c:pt>
                <c:pt idx="83">
                  <c:v>0.29249001064495461</c:v>
                </c:pt>
                <c:pt idx="84">
                  <c:v>0.29597869314236158</c:v>
                </c:pt>
                <c:pt idx="85">
                  <c:v>0.29953093463263625</c:v>
                </c:pt>
                <c:pt idx="86">
                  <c:v>0.30314579350106974</c:v>
                </c:pt>
                <c:pt idx="87">
                  <c:v>0.30671639647817295</c:v>
                </c:pt>
                <c:pt idx="88">
                  <c:v>0.31024180194923678</c:v>
                </c:pt>
                <c:pt idx="89">
                  <c:v>0.31421871167333904</c:v>
                </c:pt>
                <c:pt idx="90">
                  <c:v>0.31797528355549964</c:v>
                </c:pt>
                <c:pt idx="91">
                  <c:v>0.32192347403097288</c:v>
                </c:pt>
                <c:pt idx="92">
                  <c:v>0.32605057130118476</c:v>
                </c:pt>
                <c:pt idx="93">
                  <c:v>0.33011975926678394</c:v>
                </c:pt>
                <c:pt idx="94">
                  <c:v>0.33420919194862964</c:v>
                </c:pt>
                <c:pt idx="95">
                  <c:v>0.33838666560578101</c:v>
                </c:pt>
                <c:pt idx="96">
                  <c:v>0.3423612212931102</c:v>
                </c:pt>
                <c:pt idx="97">
                  <c:v>0.34658577568571936</c:v>
                </c:pt>
                <c:pt idx="98">
                  <c:v>0.35071946425889533</c:v>
                </c:pt>
                <c:pt idx="99">
                  <c:v>0.35484703233646187</c:v>
                </c:pt>
                <c:pt idx="100">
                  <c:v>0.35894823520217223</c:v>
                </c:pt>
                <c:pt idx="101">
                  <c:v>0.3626629052297754</c:v>
                </c:pt>
                <c:pt idx="102">
                  <c:v>0.36645290443411116</c:v>
                </c:pt>
                <c:pt idx="103">
                  <c:v>0.36995053227125529</c:v>
                </c:pt>
                <c:pt idx="104">
                  <c:v>0.37334175764626498</c:v>
                </c:pt>
                <c:pt idx="105">
                  <c:v>0.37673157059921114</c:v>
                </c:pt>
                <c:pt idx="106">
                  <c:v>0.38014115746104937</c:v>
                </c:pt>
                <c:pt idx="107">
                  <c:v>0.38334170585745597</c:v>
                </c:pt>
                <c:pt idx="108">
                  <c:v>0.38640383689161717</c:v>
                </c:pt>
                <c:pt idx="109">
                  <c:v>0.38928423628691222</c:v>
                </c:pt>
                <c:pt idx="110">
                  <c:v>0.39233177229308192</c:v>
                </c:pt>
                <c:pt idx="111">
                  <c:v>0.39529315055336411</c:v>
                </c:pt>
                <c:pt idx="112">
                  <c:v>0.39844238094812146</c:v>
                </c:pt>
                <c:pt idx="113">
                  <c:v>0.40146119770566191</c:v>
                </c:pt>
                <c:pt idx="114">
                  <c:v>0.40451767905156832</c:v>
                </c:pt>
                <c:pt idx="115">
                  <c:v>0.40745410452205788</c:v>
                </c:pt>
                <c:pt idx="116">
                  <c:v>0.4101824331418249</c:v>
                </c:pt>
                <c:pt idx="117">
                  <c:v>0.41279070588617506</c:v>
                </c:pt>
                <c:pt idx="118">
                  <c:v>0.4154964357529225</c:v>
                </c:pt>
                <c:pt idx="119">
                  <c:v>0.41815037681066647</c:v>
                </c:pt>
                <c:pt idx="120">
                  <c:v>0.42061034523832497</c:v>
                </c:pt>
                <c:pt idx="121">
                  <c:v>0.42311221552054135</c:v>
                </c:pt>
                <c:pt idx="122">
                  <c:v>0.4255896038203193</c:v>
                </c:pt>
                <c:pt idx="123">
                  <c:v>0.42821011755588856</c:v>
                </c:pt>
                <c:pt idx="124">
                  <c:v>0.43056556675083146</c:v>
                </c:pt>
                <c:pt idx="125">
                  <c:v>0.43293278612963904</c:v>
                </c:pt>
                <c:pt idx="126">
                  <c:v>0.43525622042447099</c:v>
                </c:pt>
                <c:pt idx="127">
                  <c:v>0.43737297029064393</c:v>
                </c:pt>
                <c:pt idx="128">
                  <c:v>0.43952126424957316</c:v>
                </c:pt>
                <c:pt idx="129">
                  <c:v>0.44193697678590205</c:v>
                </c:pt>
                <c:pt idx="130">
                  <c:v>0.44430090051322768</c:v>
                </c:pt>
                <c:pt idx="131">
                  <c:v>0.44682536954846297</c:v>
                </c:pt>
                <c:pt idx="132">
                  <c:v>0.45003062601841548</c:v>
                </c:pt>
                <c:pt idx="133">
                  <c:v>0.45311582661295091</c:v>
                </c:pt>
                <c:pt idx="134">
                  <c:v>0.45618172410594893</c:v>
                </c:pt>
              </c:numCache>
            </c:numRef>
          </c:yVal>
          <c:smooth val="0"/>
          <c:extLst>
            <c:ext xmlns:c16="http://schemas.microsoft.com/office/drawing/2014/chart" uri="{C3380CC4-5D6E-409C-BE32-E72D297353CC}">
              <c16:uniqueId val="{0000000B-3973-476D-9893-6614DC6DD2D3}"/>
            </c:ext>
          </c:extLst>
        </c:ser>
        <c:ser>
          <c:idx val="6"/>
          <c:order val="6"/>
          <c:tx>
            <c:strRef>
              <c:f>H!$CQ$3</c:f>
              <c:strCache>
                <c:ptCount val="1"/>
                <c:pt idx="0">
                  <c:v>Medical Care</c:v>
                </c:pt>
              </c:strCache>
            </c:strRef>
          </c:tx>
          <c:spPr>
            <a:ln w="25400" cap="rnd">
              <a:solidFill>
                <a:schemeClr val="bg1">
                  <a:lumMod val="50000"/>
                </a:schemeClr>
              </a:solidFill>
              <a:prstDash val="dash"/>
              <a:round/>
            </a:ln>
            <a:effectLst/>
          </c:spPr>
          <c:marker>
            <c:symbol val="none"/>
          </c:marker>
          <c:dLbls>
            <c:dLbl>
              <c:idx val="133"/>
              <c:layout>
                <c:manualLayout>
                  <c:x val="-1.90567233585912E-2"/>
                  <c:y val="2.2251540524961148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3973-476D-9893-6614DC6DD2D3}"/>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H!$A$695:$A$829</c:f>
              <c:numCache>
                <c:formatCode>m/d/yyyy</c:formatCode>
                <c:ptCount val="135"/>
                <c:pt idx="0">
                  <c:v>39309</c:v>
                </c:pt>
                <c:pt idx="1">
                  <c:v>39340</c:v>
                </c:pt>
                <c:pt idx="2">
                  <c:v>39370</c:v>
                </c:pt>
                <c:pt idx="3">
                  <c:v>39401</c:v>
                </c:pt>
                <c:pt idx="4">
                  <c:v>39431</c:v>
                </c:pt>
                <c:pt idx="5">
                  <c:v>39462</c:v>
                </c:pt>
                <c:pt idx="6">
                  <c:v>39493</c:v>
                </c:pt>
                <c:pt idx="7">
                  <c:v>39522</c:v>
                </c:pt>
                <c:pt idx="8">
                  <c:v>39553</c:v>
                </c:pt>
                <c:pt idx="9">
                  <c:v>39583</c:v>
                </c:pt>
                <c:pt idx="10">
                  <c:v>39614</c:v>
                </c:pt>
                <c:pt idx="11">
                  <c:v>39644</c:v>
                </c:pt>
                <c:pt idx="12">
                  <c:v>39675</c:v>
                </c:pt>
                <c:pt idx="13">
                  <c:v>39706</c:v>
                </c:pt>
                <c:pt idx="14">
                  <c:v>39736</c:v>
                </c:pt>
                <c:pt idx="15">
                  <c:v>39767</c:v>
                </c:pt>
                <c:pt idx="16">
                  <c:v>39797</c:v>
                </c:pt>
                <c:pt idx="17">
                  <c:v>39828</c:v>
                </c:pt>
                <c:pt idx="18">
                  <c:v>39859</c:v>
                </c:pt>
                <c:pt idx="19">
                  <c:v>39887</c:v>
                </c:pt>
                <c:pt idx="20">
                  <c:v>39918</c:v>
                </c:pt>
                <c:pt idx="21">
                  <c:v>39948</c:v>
                </c:pt>
                <c:pt idx="22">
                  <c:v>39979</c:v>
                </c:pt>
                <c:pt idx="23">
                  <c:v>40009</c:v>
                </c:pt>
                <c:pt idx="24">
                  <c:v>40040</c:v>
                </c:pt>
                <c:pt idx="25">
                  <c:v>40071</c:v>
                </c:pt>
                <c:pt idx="26">
                  <c:v>40101</c:v>
                </c:pt>
                <c:pt idx="27">
                  <c:v>40132</c:v>
                </c:pt>
                <c:pt idx="28">
                  <c:v>40162</c:v>
                </c:pt>
                <c:pt idx="29">
                  <c:v>40193</c:v>
                </c:pt>
                <c:pt idx="30">
                  <c:v>40224</c:v>
                </c:pt>
                <c:pt idx="31">
                  <c:v>40252</c:v>
                </c:pt>
                <c:pt idx="32">
                  <c:v>40283</c:v>
                </c:pt>
                <c:pt idx="33">
                  <c:v>40313</c:v>
                </c:pt>
                <c:pt idx="34">
                  <c:v>40344</c:v>
                </c:pt>
                <c:pt idx="35">
                  <c:v>40374</c:v>
                </c:pt>
                <c:pt idx="36">
                  <c:v>40405</c:v>
                </c:pt>
                <c:pt idx="37">
                  <c:v>40436</c:v>
                </c:pt>
                <c:pt idx="38">
                  <c:v>40466</c:v>
                </c:pt>
                <c:pt idx="39">
                  <c:v>40497</c:v>
                </c:pt>
                <c:pt idx="40">
                  <c:v>40527</c:v>
                </c:pt>
                <c:pt idx="41">
                  <c:v>40558</c:v>
                </c:pt>
                <c:pt idx="42">
                  <c:v>40589</c:v>
                </c:pt>
                <c:pt idx="43">
                  <c:v>40617</c:v>
                </c:pt>
                <c:pt idx="44">
                  <c:v>40648</c:v>
                </c:pt>
                <c:pt idx="45">
                  <c:v>40678</c:v>
                </c:pt>
                <c:pt idx="46">
                  <c:v>40709</c:v>
                </c:pt>
                <c:pt idx="47">
                  <c:v>40739</c:v>
                </c:pt>
                <c:pt idx="48">
                  <c:v>40770</c:v>
                </c:pt>
                <c:pt idx="49">
                  <c:v>40801</c:v>
                </c:pt>
                <c:pt idx="50">
                  <c:v>40831</c:v>
                </c:pt>
                <c:pt idx="51">
                  <c:v>40862</c:v>
                </c:pt>
                <c:pt idx="52">
                  <c:v>40892</c:v>
                </c:pt>
                <c:pt idx="53">
                  <c:v>40923</c:v>
                </c:pt>
                <c:pt idx="54">
                  <c:v>40954</c:v>
                </c:pt>
                <c:pt idx="55">
                  <c:v>40983</c:v>
                </c:pt>
                <c:pt idx="56">
                  <c:v>41014</c:v>
                </c:pt>
                <c:pt idx="57">
                  <c:v>41044</c:v>
                </c:pt>
                <c:pt idx="58">
                  <c:v>41075</c:v>
                </c:pt>
                <c:pt idx="59">
                  <c:v>41105</c:v>
                </c:pt>
                <c:pt idx="60">
                  <c:v>41136</c:v>
                </c:pt>
                <c:pt idx="61">
                  <c:v>41167</c:v>
                </c:pt>
                <c:pt idx="62">
                  <c:v>41197</c:v>
                </c:pt>
                <c:pt idx="63">
                  <c:v>41228</c:v>
                </c:pt>
                <c:pt idx="64">
                  <c:v>41258</c:v>
                </c:pt>
                <c:pt idx="65">
                  <c:v>41289</c:v>
                </c:pt>
                <c:pt idx="66">
                  <c:v>41320</c:v>
                </c:pt>
                <c:pt idx="67">
                  <c:v>41348</c:v>
                </c:pt>
                <c:pt idx="68">
                  <c:v>41379</c:v>
                </c:pt>
                <c:pt idx="69">
                  <c:v>41409</c:v>
                </c:pt>
                <c:pt idx="70">
                  <c:v>41440</c:v>
                </c:pt>
                <c:pt idx="71">
                  <c:v>41470</c:v>
                </c:pt>
                <c:pt idx="72">
                  <c:v>41501</c:v>
                </c:pt>
                <c:pt idx="73">
                  <c:v>41532</c:v>
                </c:pt>
                <c:pt idx="74">
                  <c:v>41562</c:v>
                </c:pt>
                <c:pt idx="75">
                  <c:v>41593</c:v>
                </c:pt>
                <c:pt idx="76">
                  <c:v>41623</c:v>
                </c:pt>
                <c:pt idx="77">
                  <c:v>41654</c:v>
                </c:pt>
                <c:pt idx="78">
                  <c:v>41685</c:v>
                </c:pt>
                <c:pt idx="79">
                  <c:v>41713</c:v>
                </c:pt>
                <c:pt idx="80">
                  <c:v>41744</c:v>
                </c:pt>
                <c:pt idx="81">
                  <c:v>41774</c:v>
                </c:pt>
                <c:pt idx="82">
                  <c:v>41805</c:v>
                </c:pt>
                <c:pt idx="83">
                  <c:v>41835</c:v>
                </c:pt>
                <c:pt idx="84">
                  <c:v>41866</c:v>
                </c:pt>
                <c:pt idx="85">
                  <c:v>41897</c:v>
                </c:pt>
                <c:pt idx="86">
                  <c:v>41927</c:v>
                </c:pt>
                <c:pt idx="87">
                  <c:v>41958</c:v>
                </c:pt>
                <c:pt idx="88">
                  <c:v>41988</c:v>
                </c:pt>
                <c:pt idx="89">
                  <c:v>42019</c:v>
                </c:pt>
                <c:pt idx="90">
                  <c:v>42050</c:v>
                </c:pt>
                <c:pt idx="91">
                  <c:v>42078</c:v>
                </c:pt>
                <c:pt idx="92">
                  <c:v>42109</c:v>
                </c:pt>
                <c:pt idx="93">
                  <c:v>42139</c:v>
                </c:pt>
                <c:pt idx="94">
                  <c:v>42170</c:v>
                </c:pt>
                <c:pt idx="95">
                  <c:v>42200</c:v>
                </c:pt>
                <c:pt idx="96">
                  <c:v>42231</c:v>
                </c:pt>
                <c:pt idx="97">
                  <c:v>42262</c:v>
                </c:pt>
                <c:pt idx="98">
                  <c:v>42292</c:v>
                </c:pt>
                <c:pt idx="99">
                  <c:v>42323</c:v>
                </c:pt>
                <c:pt idx="100">
                  <c:v>42353</c:v>
                </c:pt>
                <c:pt idx="101">
                  <c:v>42384</c:v>
                </c:pt>
                <c:pt idx="102">
                  <c:v>42415</c:v>
                </c:pt>
                <c:pt idx="103">
                  <c:v>42444</c:v>
                </c:pt>
                <c:pt idx="104">
                  <c:v>42475</c:v>
                </c:pt>
                <c:pt idx="105">
                  <c:v>42505</c:v>
                </c:pt>
                <c:pt idx="106">
                  <c:v>42536</c:v>
                </c:pt>
                <c:pt idx="107">
                  <c:v>42566</c:v>
                </c:pt>
                <c:pt idx="108">
                  <c:v>42597</c:v>
                </c:pt>
                <c:pt idx="109">
                  <c:v>42628</c:v>
                </c:pt>
                <c:pt idx="110">
                  <c:v>42658</c:v>
                </c:pt>
                <c:pt idx="111">
                  <c:v>42689</c:v>
                </c:pt>
                <c:pt idx="112">
                  <c:v>42719</c:v>
                </c:pt>
                <c:pt idx="113">
                  <c:v>42750</c:v>
                </c:pt>
                <c:pt idx="114">
                  <c:v>42781</c:v>
                </c:pt>
                <c:pt idx="115">
                  <c:v>42809</c:v>
                </c:pt>
                <c:pt idx="116">
                  <c:v>42840</c:v>
                </c:pt>
                <c:pt idx="117">
                  <c:v>42870</c:v>
                </c:pt>
                <c:pt idx="118">
                  <c:v>42901</c:v>
                </c:pt>
                <c:pt idx="119">
                  <c:v>42931</c:v>
                </c:pt>
                <c:pt idx="120">
                  <c:v>42962</c:v>
                </c:pt>
                <c:pt idx="121">
                  <c:v>42993</c:v>
                </c:pt>
                <c:pt idx="122">
                  <c:v>43023</c:v>
                </c:pt>
                <c:pt idx="123">
                  <c:v>43054</c:v>
                </c:pt>
                <c:pt idx="124">
                  <c:v>43084</c:v>
                </c:pt>
                <c:pt idx="125">
                  <c:v>43115</c:v>
                </c:pt>
                <c:pt idx="126">
                  <c:v>43146</c:v>
                </c:pt>
                <c:pt idx="127">
                  <c:v>43174</c:v>
                </c:pt>
                <c:pt idx="128">
                  <c:v>43205</c:v>
                </c:pt>
                <c:pt idx="129">
                  <c:v>43235</c:v>
                </c:pt>
                <c:pt idx="130">
                  <c:v>43266</c:v>
                </c:pt>
                <c:pt idx="131">
                  <c:v>43296</c:v>
                </c:pt>
                <c:pt idx="132">
                  <c:v>43327</c:v>
                </c:pt>
                <c:pt idx="133">
                  <c:v>43358</c:v>
                </c:pt>
                <c:pt idx="134">
                  <c:v>43388</c:v>
                </c:pt>
              </c:numCache>
            </c:numRef>
          </c:xVal>
          <c:yVal>
            <c:numRef>
              <c:f>H!$CU$695:$CU$829</c:f>
              <c:numCache>
                <c:formatCode>0.0%</c:formatCode>
                <c:ptCount val="135"/>
                <c:pt idx="0">
                  <c:v>-3.9484462144749433E-2</c:v>
                </c:pt>
                <c:pt idx="1">
                  <c:v>-3.5911686679892529E-2</c:v>
                </c:pt>
                <c:pt idx="2">
                  <c:v>-3.2123474452906531E-2</c:v>
                </c:pt>
                <c:pt idx="3">
                  <c:v>-2.8199050595671182E-2</c:v>
                </c:pt>
                <c:pt idx="4">
                  <c:v>-2.4131002230349585E-2</c:v>
                </c:pt>
                <c:pt idx="5">
                  <c:v>-2.0204725153655012E-2</c:v>
                </c:pt>
                <c:pt idx="6">
                  <c:v>-1.6568245269889204E-2</c:v>
                </c:pt>
                <c:pt idx="7">
                  <c:v>-1.2901650569911327E-2</c:v>
                </c:pt>
                <c:pt idx="8">
                  <c:v>-9.4363618336865684E-3</c:v>
                </c:pt>
                <c:pt idx="9">
                  <c:v>-6.1216471785199289E-3</c:v>
                </c:pt>
                <c:pt idx="10">
                  <c:v>-2.8539579671295057E-3</c:v>
                </c:pt>
                <c:pt idx="11">
                  <c:v>0</c:v>
                </c:pt>
                <c:pt idx="12">
                  <c:v>2.6677094114821998E-3</c:v>
                </c:pt>
                <c:pt idx="13">
                  <c:v>5.2883933791882942E-3</c:v>
                </c:pt>
                <c:pt idx="14">
                  <c:v>7.6264613793697311E-3</c:v>
                </c:pt>
                <c:pt idx="15">
                  <c:v>9.8438384622725472E-3</c:v>
                </c:pt>
                <c:pt idx="16">
                  <c:v>1.2038050301935721E-2</c:v>
                </c:pt>
                <c:pt idx="17">
                  <c:v>1.4208865245926683E-2</c:v>
                </c:pt>
                <c:pt idx="18">
                  <c:v>1.658330267799446E-2</c:v>
                </c:pt>
                <c:pt idx="19">
                  <c:v>1.8943609311686371E-2</c:v>
                </c:pt>
                <c:pt idx="20">
                  <c:v>2.1488542933997934E-2</c:v>
                </c:pt>
                <c:pt idx="21">
                  <c:v>2.4182660722773974E-2</c:v>
                </c:pt>
                <c:pt idx="22">
                  <c:v>2.6841335689393064E-2</c:v>
                </c:pt>
                <c:pt idx="23">
                  <c:v>2.956927473329829E-2</c:v>
                </c:pt>
                <c:pt idx="24">
                  <c:v>3.2363003068004659E-2</c:v>
                </c:pt>
                <c:pt idx="25">
                  <c:v>3.5302904087553211E-2</c:v>
                </c:pt>
                <c:pt idx="26">
                  <c:v>3.8269445136827507E-2</c:v>
                </c:pt>
                <c:pt idx="27">
                  <c:v>4.1272123965555796E-2</c:v>
                </c:pt>
                <c:pt idx="28">
                  <c:v>4.4140676035926196E-2</c:v>
                </c:pt>
                <c:pt idx="29">
                  <c:v>4.7119263011685231E-2</c:v>
                </c:pt>
                <c:pt idx="30">
                  <c:v>5.0247034153907855E-2</c:v>
                </c:pt>
                <c:pt idx="31">
                  <c:v>5.3479280543141217E-2</c:v>
                </c:pt>
                <c:pt idx="32">
                  <c:v>5.661423291076817E-2</c:v>
                </c:pt>
                <c:pt idx="33">
                  <c:v>5.9564558289774805E-2</c:v>
                </c:pt>
                <c:pt idx="34">
                  <c:v>6.2600595068768028E-2</c:v>
                </c:pt>
                <c:pt idx="35">
                  <c:v>6.5417256994281914E-2</c:v>
                </c:pt>
                <c:pt idx="36">
                  <c:v>6.8180870512776437E-2</c:v>
                </c:pt>
                <c:pt idx="37">
                  <c:v>7.11666387139398E-2</c:v>
                </c:pt>
                <c:pt idx="38">
                  <c:v>7.4105844776191088E-2</c:v>
                </c:pt>
                <c:pt idx="39">
                  <c:v>7.6905364421707256E-2</c:v>
                </c:pt>
                <c:pt idx="40">
                  <c:v>7.9784804156400435E-2</c:v>
                </c:pt>
                <c:pt idx="41">
                  <c:v>8.2372361826273499E-2</c:v>
                </c:pt>
                <c:pt idx="42">
                  <c:v>8.4957139666957726E-2</c:v>
                </c:pt>
                <c:pt idx="43">
                  <c:v>8.7408949011446024E-2</c:v>
                </c:pt>
                <c:pt idx="44">
                  <c:v>8.9982607535375569E-2</c:v>
                </c:pt>
                <c:pt idx="45">
                  <c:v>9.2672787232800369E-2</c:v>
                </c:pt>
                <c:pt idx="46">
                  <c:v>9.5302737297802143E-2</c:v>
                </c:pt>
                <c:pt idx="47">
                  <c:v>9.8176849026550217E-2</c:v>
                </c:pt>
                <c:pt idx="48">
                  <c:v>0.10105096075529785</c:v>
                </c:pt>
                <c:pt idx="49">
                  <c:v>0.10359658933490734</c:v>
                </c:pt>
                <c:pt idx="50">
                  <c:v>0.10642043248582533</c:v>
                </c:pt>
                <c:pt idx="51">
                  <c:v>0.10947778128859897</c:v>
                </c:pt>
                <c:pt idx="52">
                  <c:v>0.11264748152108539</c:v>
                </c:pt>
                <c:pt idx="53">
                  <c:v>0.1159364827562559</c:v>
                </c:pt>
                <c:pt idx="54">
                  <c:v>0.11904085700280675</c:v>
                </c:pt>
                <c:pt idx="55">
                  <c:v>0.12223117430177632</c:v>
                </c:pt>
                <c:pt idx="56">
                  <c:v>0.12539716809534451</c:v>
                </c:pt>
                <c:pt idx="57">
                  <c:v>0.12870516482997174</c:v>
                </c:pt>
                <c:pt idx="58">
                  <c:v>0.13236365169481523</c:v>
                </c:pt>
                <c:pt idx="59">
                  <c:v>0.13617526081747355</c:v>
                </c:pt>
                <c:pt idx="60">
                  <c:v>0.13993938119148996</c:v>
                </c:pt>
                <c:pt idx="61">
                  <c:v>0.14374635726550022</c:v>
                </c:pt>
                <c:pt idx="62">
                  <c:v>0.14720469642875322</c:v>
                </c:pt>
                <c:pt idx="63">
                  <c:v>0.15040034173366834</c:v>
                </c:pt>
                <c:pt idx="64">
                  <c:v>0.15341761466563764</c:v>
                </c:pt>
                <c:pt idx="65">
                  <c:v>0.156343616539242</c:v>
                </c:pt>
                <c:pt idx="66">
                  <c:v>0.15929834331446435</c:v>
                </c:pt>
                <c:pt idx="67">
                  <c:v>0.16223013649887941</c:v>
                </c:pt>
                <c:pt idx="68">
                  <c:v>0.16485591682009737</c:v>
                </c:pt>
                <c:pt idx="69">
                  <c:v>0.16698225449706849</c:v>
                </c:pt>
                <c:pt idx="70">
                  <c:v>0.16904836254161615</c:v>
                </c:pt>
                <c:pt idx="71">
                  <c:v>0.17091941923808585</c:v>
                </c:pt>
                <c:pt idx="72">
                  <c:v>0.17317640888692831</c:v>
                </c:pt>
                <c:pt idx="73">
                  <c:v>0.17548992172927602</c:v>
                </c:pt>
                <c:pt idx="74">
                  <c:v>0.17774227832947087</c:v>
                </c:pt>
                <c:pt idx="75">
                  <c:v>0.17984730398266113</c:v>
                </c:pt>
                <c:pt idx="76">
                  <c:v>0.18180129224992858</c:v>
                </c:pt>
                <c:pt idx="77">
                  <c:v>0.18387087508096234</c:v>
                </c:pt>
                <c:pt idx="78">
                  <c:v>0.18608269250548792</c:v>
                </c:pt>
                <c:pt idx="79">
                  <c:v>0.18821736967002467</c:v>
                </c:pt>
                <c:pt idx="80">
                  <c:v>0.1905892589253364</c:v>
                </c:pt>
                <c:pt idx="81">
                  <c:v>0.19337835421139471</c:v>
                </c:pt>
                <c:pt idx="82">
                  <c:v>0.19594691638181128</c:v>
                </c:pt>
                <c:pt idx="83">
                  <c:v>0.19851547855222784</c:v>
                </c:pt>
                <c:pt idx="84">
                  <c:v>0.20057973337731649</c:v>
                </c:pt>
                <c:pt idx="85">
                  <c:v>0.20256013002187734</c:v>
                </c:pt>
                <c:pt idx="86">
                  <c:v>0.20463226102966692</c:v>
                </c:pt>
                <c:pt idx="87">
                  <c:v>0.20711210031847549</c:v>
                </c:pt>
                <c:pt idx="88">
                  <c:v>0.2100381021920803</c:v>
                </c:pt>
                <c:pt idx="89">
                  <c:v>0.21266689399492034</c:v>
                </c:pt>
                <c:pt idx="90">
                  <c:v>0.21498666145294254</c:v>
                </c:pt>
                <c:pt idx="91">
                  <c:v>0.21745399151040168</c:v>
                </c:pt>
                <c:pt idx="92">
                  <c:v>0.22037489703049395</c:v>
                </c:pt>
                <c:pt idx="93">
                  <c:v>0.2232332563938384</c:v>
                </c:pt>
                <c:pt idx="94">
                  <c:v>0.22576266930318001</c:v>
                </c:pt>
                <c:pt idx="95">
                  <c:v>0.22827586654225374</c:v>
                </c:pt>
                <c:pt idx="96">
                  <c:v>0.23076821506241152</c:v>
                </c:pt>
                <c:pt idx="97">
                  <c:v>0.23325013922311166</c:v>
                </c:pt>
                <c:pt idx="98">
                  <c:v>0.23627042363670192</c:v>
                </c:pt>
                <c:pt idx="99">
                  <c:v>0.23926476297786414</c:v>
                </c:pt>
                <c:pt idx="100">
                  <c:v>0.24189448139043335</c:v>
                </c:pt>
                <c:pt idx="101">
                  <c:v>0.24495368341266643</c:v>
                </c:pt>
                <c:pt idx="102">
                  <c:v>0.24854707594400671</c:v>
                </c:pt>
                <c:pt idx="103">
                  <c:v>0.25192920145700093</c:v>
                </c:pt>
                <c:pt idx="104">
                  <c:v>0.25501736003328368</c:v>
                </c:pt>
                <c:pt idx="105">
                  <c:v>0.25826443217819084</c:v>
                </c:pt>
                <c:pt idx="106">
                  <c:v>0.26192546721979082</c:v>
                </c:pt>
                <c:pt idx="107">
                  <c:v>0.26595413467160478</c:v>
                </c:pt>
                <c:pt idx="108">
                  <c:v>0.27101411875244952</c:v>
                </c:pt>
                <c:pt idx="109">
                  <c:v>0.27607919918680679</c:v>
                </c:pt>
                <c:pt idx="110">
                  <c:v>0.28051881805369328</c:v>
                </c:pt>
                <c:pt idx="111">
                  <c:v>0.28467975904440546</c:v>
                </c:pt>
                <c:pt idx="112">
                  <c:v>0.28893637248969783</c:v>
                </c:pt>
                <c:pt idx="113">
                  <c:v>0.29299608136745325</c:v>
                </c:pt>
                <c:pt idx="114">
                  <c:v>0.29676066504633503</c:v>
                </c:pt>
                <c:pt idx="115">
                  <c:v>0.30045343647117351</c:v>
                </c:pt>
                <c:pt idx="116">
                  <c:v>0.30360112972258224</c:v>
                </c:pt>
                <c:pt idx="117">
                  <c:v>0.30644628489728065</c:v>
                </c:pt>
                <c:pt idx="118">
                  <c:v>0.30929213502927588</c:v>
                </c:pt>
                <c:pt idx="119">
                  <c:v>0.3120631614256073</c:v>
                </c:pt>
                <c:pt idx="120">
                  <c:v>0.31402989057665676</c:v>
                </c:pt>
                <c:pt idx="121">
                  <c:v>0.3157281345585583</c:v>
                </c:pt>
                <c:pt idx="122">
                  <c:v>0.31755610390260203</c:v>
                </c:pt>
                <c:pt idx="123">
                  <c:v>0.31937805028340316</c:v>
                </c:pt>
                <c:pt idx="124">
                  <c:v>0.32131350635607947</c:v>
                </c:pt>
                <c:pt idx="125">
                  <c:v>0.32348177312331416</c:v>
                </c:pt>
                <c:pt idx="126">
                  <c:v>0.3254163025862602</c:v>
                </c:pt>
                <c:pt idx="127">
                  <c:v>0.32759916345673612</c:v>
                </c:pt>
                <c:pt idx="128">
                  <c:v>0.3300203946801481</c:v>
                </c:pt>
                <c:pt idx="129">
                  <c:v>0.33264756491596126</c:v>
                </c:pt>
                <c:pt idx="130">
                  <c:v>0.33534840062527604</c:v>
                </c:pt>
                <c:pt idx="131">
                  <c:v>0.33744879322981847</c:v>
                </c:pt>
                <c:pt idx="132">
                  <c:v>0.33914055094361317</c:v>
                </c:pt>
                <c:pt idx="133">
                  <c:v>0.3410454288952125</c:v>
                </c:pt>
                <c:pt idx="134">
                  <c:v>0.34293293291438176</c:v>
                </c:pt>
              </c:numCache>
            </c:numRef>
          </c:yVal>
          <c:smooth val="0"/>
          <c:extLst>
            <c:ext xmlns:c16="http://schemas.microsoft.com/office/drawing/2014/chart" uri="{C3380CC4-5D6E-409C-BE32-E72D297353CC}">
              <c16:uniqueId val="{0000000D-3973-476D-9893-6614DC6DD2D3}"/>
            </c:ext>
          </c:extLst>
        </c:ser>
        <c:ser>
          <c:idx val="7"/>
          <c:order val="7"/>
          <c:tx>
            <c:strRef>
              <c:f>H!$AI$3</c:f>
              <c:strCache>
                <c:ptCount val="1"/>
                <c:pt idx="0">
                  <c:v>Food</c:v>
                </c:pt>
              </c:strCache>
            </c:strRef>
          </c:tx>
          <c:spPr>
            <a:ln w="25400" cap="rnd">
              <a:solidFill>
                <a:schemeClr val="tx1"/>
              </a:solidFill>
              <a:prstDash val="lgDashDot"/>
              <a:round/>
            </a:ln>
            <a:effectLst/>
          </c:spPr>
          <c:marker>
            <c:symbol val="none"/>
          </c:marker>
          <c:dLbls>
            <c:dLbl>
              <c:idx val="133"/>
              <c:layout>
                <c:manualLayout>
                  <c:x val="9.0592731043149487E-3"/>
                  <c:y val="-2.32478425005061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3973-476D-9893-6614DC6DD2D3}"/>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H!$A$695:$A$829</c:f>
              <c:numCache>
                <c:formatCode>m/d/yyyy</c:formatCode>
                <c:ptCount val="135"/>
                <c:pt idx="0">
                  <c:v>39309</c:v>
                </c:pt>
                <c:pt idx="1">
                  <c:v>39340</c:v>
                </c:pt>
                <c:pt idx="2">
                  <c:v>39370</c:v>
                </c:pt>
                <c:pt idx="3">
                  <c:v>39401</c:v>
                </c:pt>
                <c:pt idx="4">
                  <c:v>39431</c:v>
                </c:pt>
                <c:pt idx="5">
                  <c:v>39462</c:v>
                </c:pt>
                <c:pt idx="6">
                  <c:v>39493</c:v>
                </c:pt>
                <c:pt idx="7">
                  <c:v>39522</c:v>
                </c:pt>
                <c:pt idx="8">
                  <c:v>39553</c:v>
                </c:pt>
                <c:pt idx="9">
                  <c:v>39583</c:v>
                </c:pt>
                <c:pt idx="10">
                  <c:v>39614</c:v>
                </c:pt>
                <c:pt idx="11">
                  <c:v>39644</c:v>
                </c:pt>
                <c:pt idx="12">
                  <c:v>39675</c:v>
                </c:pt>
                <c:pt idx="13">
                  <c:v>39706</c:v>
                </c:pt>
                <c:pt idx="14">
                  <c:v>39736</c:v>
                </c:pt>
                <c:pt idx="15">
                  <c:v>39767</c:v>
                </c:pt>
                <c:pt idx="16">
                  <c:v>39797</c:v>
                </c:pt>
                <c:pt idx="17">
                  <c:v>39828</c:v>
                </c:pt>
                <c:pt idx="18">
                  <c:v>39859</c:v>
                </c:pt>
                <c:pt idx="19">
                  <c:v>39887</c:v>
                </c:pt>
                <c:pt idx="20">
                  <c:v>39918</c:v>
                </c:pt>
                <c:pt idx="21">
                  <c:v>39948</c:v>
                </c:pt>
                <c:pt idx="22">
                  <c:v>39979</c:v>
                </c:pt>
                <c:pt idx="23">
                  <c:v>40009</c:v>
                </c:pt>
                <c:pt idx="24">
                  <c:v>40040</c:v>
                </c:pt>
                <c:pt idx="25">
                  <c:v>40071</c:v>
                </c:pt>
                <c:pt idx="26">
                  <c:v>40101</c:v>
                </c:pt>
                <c:pt idx="27">
                  <c:v>40132</c:v>
                </c:pt>
                <c:pt idx="28">
                  <c:v>40162</c:v>
                </c:pt>
                <c:pt idx="29">
                  <c:v>40193</c:v>
                </c:pt>
                <c:pt idx="30">
                  <c:v>40224</c:v>
                </c:pt>
                <c:pt idx="31">
                  <c:v>40252</c:v>
                </c:pt>
                <c:pt idx="32">
                  <c:v>40283</c:v>
                </c:pt>
                <c:pt idx="33">
                  <c:v>40313</c:v>
                </c:pt>
                <c:pt idx="34">
                  <c:v>40344</c:v>
                </c:pt>
                <c:pt idx="35">
                  <c:v>40374</c:v>
                </c:pt>
                <c:pt idx="36">
                  <c:v>40405</c:v>
                </c:pt>
                <c:pt idx="37">
                  <c:v>40436</c:v>
                </c:pt>
                <c:pt idx="38">
                  <c:v>40466</c:v>
                </c:pt>
                <c:pt idx="39">
                  <c:v>40497</c:v>
                </c:pt>
                <c:pt idx="40">
                  <c:v>40527</c:v>
                </c:pt>
                <c:pt idx="41">
                  <c:v>40558</c:v>
                </c:pt>
                <c:pt idx="42">
                  <c:v>40589</c:v>
                </c:pt>
                <c:pt idx="43">
                  <c:v>40617</c:v>
                </c:pt>
                <c:pt idx="44">
                  <c:v>40648</c:v>
                </c:pt>
                <c:pt idx="45">
                  <c:v>40678</c:v>
                </c:pt>
                <c:pt idx="46">
                  <c:v>40709</c:v>
                </c:pt>
                <c:pt idx="47">
                  <c:v>40739</c:v>
                </c:pt>
                <c:pt idx="48">
                  <c:v>40770</c:v>
                </c:pt>
                <c:pt idx="49">
                  <c:v>40801</c:v>
                </c:pt>
                <c:pt idx="50">
                  <c:v>40831</c:v>
                </c:pt>
                <c:pt idx="51">
                  <c:v>40862</c:v>
                </c:pt>
                <c:pt idx="52">
                  <c:v>40892</c:v>
                </c:pt>
                <c:pt idx="53">
                  <c:v>40923</c:v>
                </c:pt>
                <c:pt idx="54">
                  <c:v>40954</c:v>
                </c:pt>
                <c:pt idx="55">
                  <c:v>40983</c:v>
                </c:pt>
                <c:pt idx="56">
                  <c:v>41014</c:v>
                </c:pt>
                <c:pt idx="57">
                  <c:v>41044</c:v>
                </c:pt>
                <c:pt idx="58">
                  <c:v>41075</c:v>
                </c:pt>
                <c:pt idx="59">
                  <c:v>41105</c:v>
                </c:pt>
                <c:pt idx="60">
                  <c:v>41136</c:v>
                </c:pt>
                <c:pt idx="61">
                  <c:v>41167</c:v>
                </c:pt>
                <c:pt idx="62">
                  <c:v>41197</c:v>
                </c:pt>
                <c:pt idx="63">
                  <c:v>41228</c:v>
                </c:pt>
                <c:pt idx="64">
                  <c:v>41258</c:v>
                </c:pt>
                <c:pt idx="65">
                  <c:v>41289</c:v>
                </c:pt>
                <c:pt idx="66">
                  <c:v>41320</c:v>
                </c:pt>
                <c:pt idx="67">
                  <c:v>41348</c:v>
                </c:pt>
                <c:pt idx="68">
                  <c:v>41379</c:v>
                </c:pt>
                <c:pt idx="69">
                  <c:v>41409</c:v>
                </c:pt>
                <c:pt idx="70">
                  <c:v>41440</c:v>
                </c:pt>
                <c:pt idx="71">
                  <c:v>41470</c:v>
                </c:pt>
                <c:pt idx="72">
                  <c:v>41501</c:v>
                </c:pt>
                <c:pt idx="73">
                  <c:v>41532</c:v>
                </c:pt>
                <c:pt idx="74">
                  <c:v>41562</c:v>
                </c:pt>
                <c:pt idx="75">
                  <c:v>41593</c:v>
                </c:pt>
                <c:pt idx="76">
                  <c:v>41623</c:v>
                </c:pt>
                <c:pt idx="77">
                  <c:v>41654</c:v>
                </c:pt>
                <c:pt idx="78">
                  <c:v>41685</c:v>
                </c:pt>
                <c:pt idx="79">
                  <c:v>41713</c:v>
                </c:pt>
                <c:pt idx="80">
                  <c:v>41744</c:v>
                </c:pt>
                <c:pt idx="81">
                  <c:v>41774</c:v>
                </c:pt>
                <c:pt idx="82">
                  <c:v>41805</c:v>
                </c:pt>
                <c:pt idx="83">
                  <c:v>41835</c:v>
                </c:pt>
                <c:pt idx="84">
                  <c:v>41866</c:v>
                </c:pt>
                <c:pt idx="85">
                  <c:v>41897</c:v>
                </c:pt>
                <c:pt idx="86">
                  <c:v>41927</c:v>
                </c:pt>
                <c:pt idx="87">
                  <c:v>41958</c:v>
                </c:pt>
                <c:pt idx="88">
                  <c:v>41988</c:v>
                </c:pt>
                <c:pt idx="89">
                  <c:v>42019</c:v>
                </c:pt>
                <c:pt idx="90">
                  <c:v>42050</c:v>
                </c:pt>
                <c:pt idx="91">
                  <c:v>42078</c:v>
                </c:pt>
                <c:pt idx="92">
                  <c:v>42109</c:v>
                </c:pt>
                <c:pt idx="93">
                  <c:v>42139</c:v>
                </c:pt>
                <c:pt idx="94">
                  <c:v>42170</c:v>
                </c:pt>
                <c:pt idx="95">
                  <c:v>42200</c:v>
                </c:pt>
                <c:pt idx="96">
                  <c:v>42231</c:v>
                </c:pt>
                <c:pt idx="97">
                  <c:v>42262</c:v>
                </c:pt>
                <c:pt idx="98">
                  <c:v>42292</c:v>
                </c:pt>
                <c:pt idx="99">
                  <c:v>42323</c:v>
                </c:pt>
                <c:pt idx="100">
                  <c:v>42353</c:v>
                </c:pt>
                <c:pt idx="101">
                  <c:v>42384</c:v>
                </c:pt>
                <c:pt idx="102">
                  <c:v>42415</c:v>
                </c:pt>
                <c:pt idx="103">
                  <c:v>42444</c:v>
                </c:pt>
                <c:pt idx="104">
                  <c:v>42475</c:v>
                </c:pt>
                <c:pt idx="105">
                  <c:v>42505</c:v>
                </c:pt>
                <c:pt idx="106">
                  <c:v>42536</c:v>
                </c:pt>
                <c:pt idx="107">
                  <c:v>42566</c:v>
                </c:pt>
                <c:pt idx="108">
                  <c:v>42597</c:v>
                </c:pt>
                <c:pt idx="109">
                  <c:v>42628</c:v>
                </c:pt>
                <c:pt idx="110">
                  <c:v>42658</c:v>
                </c:pt>
                <c:pt idx="111">
                  <c:v>42689</c:v>
                </c:pt>
                <c:pt idx="112">
                  <c:v>42719</c:v>
                </c:pt>
                <c:pt idx="113">
                  <c:v>42750</c:v>
                </c:pt>
                <c:pt idx="114">
                  <c:v>42781</c:v>
                </c:pt>
                <c:pt idx="115">
                  <c:v>42809</c:v>
                </c:pt>
                <c:pt idx="116">
                  <c:v>42840</c:v>
                </c:pt>
                <c:pt idx="117">
                  <c:v>42870</c:v>
                </c:pt>
                <c:pt idx="118">
                  <c:v>42901</c:v>
                </c:pt>
                <c:pt idx="119">
                  <c:v>42931</c:v>
                </c:pt>
                <c:pt idx="120">
                  <c:v>42962</c:v>
                </c:pt>
                <c:pt idx="121">
                  <c:v>42993</c:v>
                </c:pt>
                <c:pt idx="122">
                  <c:v>43023</c:v>
                </c:pt>
                <c:pt idx="123">
                  <c:v>43054</c:v>
                </c:pt>
                <c:pt idx="124">
                  <c:v>43084</c:v>
                </c:pt>
                <c:pt idx="125">
                  <c:v>43115</c:v>
                </c:pt>
                <c:pt idx="126">
                  <c:v>43146</c:v>
                </c:pt>
                <c:pt idx="127">
                  <c:v>43174</c:v>
                </c:pt>
                <c:pt idx="128">
                  <c:v>43205</c:v>
                </c:pt>
                <c:pt idx="129">
                  <c:v>43235</c:v>
                </c:pt>
                <c:pt idx="130">
                  <c:v>43266</c:v>
                </c:pt>
                <c:pt idx="131">
                  <c:v>43296</c:v>
                </c:pt>
                <c:pt idx="132">
                  <c:v>43327</c:v>
                </c:pt>
                <c:pt idx="133">
                  <c:v>43358</c:v>
                </c:pt>
                <c:pt idx="134">
                  <c:v>43388</c:v>
                </c:pt>
              </c:numCache>
            </c:numRef>
          </c:xVal>
          <c:yVal>
            <c:numRef>
              <c:f>H!$AM$695:$AM$829</c:f>
              <c:numCache>
                <c:formatCode>0.0%</c:formatCode>
                <c:ptCount val="135"/>
                <c:pt idx="0">
                  <c:v>-4.2244950900715006E-2</c:v>
                </c:pt>
                <c:pt idx="1">
                  <c:v>-3.8826351151839966E-2</c:v>
                </c:pt>
                <c:pt idx="2">
                  <c:v>-3.5389819594047855E-2</c:v>
                </c:pt>
                <c:pt idx="3">
                  <c:v>-3.1658807885373674E-2</c:v>
                </c:pt>
                <c:pt idx="4">
                  <c:v>-2.7858858333529191E-2</c:v>
                </c:pt>
                <c:pt idx="5">
                  <c:v>-2.4017864863497107E-2</c:v>
                </c:pt>
                <c:pt idx="6">
                  <c:v>-2.0407594001531248E-2</c:v>
                </c:pt>
                <c:pt idx="7">
                  <c:v>-1.6891763999861364E-2</c:v>
                </c:pt>
                <c:pt idx="8">
                  <c:v>-1.2877828194940433E-2</c:v>
                </c:pt>
                <c:pt idx="9">
                  <c:v>-8.8826211682213607E-3</c:v>
                </c:pt>
                <c:pt idx="10">
                  <c:v>-4.6993293901950173E-3</c:v>
                </c:pt>
                <c:pt idx="11">
                  <c:v>0</c:v>
                </c:pt>
                <c:pt idx="12">
                  <c:v>4.8336187147512977E-3</c:v>
                </c:pt>
                <c:pt idx="13">
                  <c:v>9.7720388905071509E-3</c:v>
                </c:pt>
                <c:pt idx="14">
                  <c:v>1.4785374179071775E-2</c:v>
                </c:pt>
                <c:pt idx="15">
                  <c:v>1.9642503487736773E-2</c:v>
                </c:pt>
                <c:pt idx="16">
                  <c:v>2.4385666188617927E-2</c:v>
                </c:pt>
                <c:pt idx="17">
                  <c:v>2.8725960915829241E-2</c:v>
                </c:pt>
                <c:pt idx="18">
                  <c:v>3.2659402822944772E-2</c:v>
                </c:pt>
                <c:pt idx="19">
                  <c:v>3.6286410039900074E-2</c:v>
                </c:pt>
                <c:pt idx="20">
                  <c:v>3.9075404053465324E-2</c:v>
                </c:pt>
                <c:pt idx="21">
                  <c:v>4.1396577096617149E-2</c:v>
                </c:pt>
                <c:pt idx="22">
                  <c:v>4.3248335230784418E-2</c:v>
                </c:pt>
                <c:pt idx="23">
                  <c:v>4.4157677185200139E-2</c:v>
                </c:pt>
                <c:pt idx="24">
                  <c:v>4.4668534497015022E-2</c:v>
                </c:pt>
                <c:pt idx="25">
                  <c:v>4.4646617841672009E-2</c:v>
                </c:pt>
                <c:pt idx="26">
                  <c:v>4.4348551329006058E-2</c:v>
                </c:pt>
                <c:pt idx="27">
                  <c:v>4.3942495478195509E-2</c:v>
                </c:pt>
                <c:pt idx="28">
                  <c:v>4.3627692610540558E-2</c:v>
                </c:pt>
                <c:pt idx="29">
                  <c:v>4.3426059381384441E-2</c:v>
                </c:pt>
                <c:pt idx="30">
                  <c:v>4.3349151845362366E-2</c:v>
                </c:pt>
                <c:pt idx="31">
                  <c:v>4.3581866876641673E-2</c:v>
                </c:pt>
                <c:pt idx="32">
                  <c:v>4.4048890877770086E-2</c:v>
                </c:pt>
                <c:pt idx="33">
                  <c:v>4.4693240544856128E-2</c:v>
                </c:pt>
                <c:pt idx="34">
                  <c:v>4.5303719017320665E-2</c:v>
                </c:pt>
                <c:pt idx="35">
                  <c:v>4.6073192862183587E-2</c:v>
                </c:pt>
                <c:pt idx="36">
                  <c:v>4.6940295444483526E-2</c:v>
                </c:pt>
                <c:pt idx="37">
                  <c:v>4.8123396348366043E-2</c:v>
                </c:pt>
                <c:pt idx="38">
                  <c:v>4.9337977539015032E-2</c:v>
                </c:pt>
                <c:pt idx="39">
                  <c:v>5.063624050460902E-2</c:v>
                </c:pt>
                <c:pt idx="40">
                  <c:v>5.1922947415568022E-2</c:v>
                </c:pt>
                <c:pt idx="41">
                  <c:v>5.3491781453488318E-2</c:v>
                </c:pt>
                <c:pt idx="42">
                  <c:v>5.5443957717591363E-2</c:v>
                </c:pt>
                <c:pt idx="43">
                  <c:v>5.7875112522101091E-2</c:v>
                </c:pt>
                <c:pt idx="44">
                  <c:v>6.0549741443239657E-2</c:v>
                </c:pt>
                <c:pt idx="45">
                  <c:v>6.34941444674193E-2</c:v>
                </c:pt>
                <c:pt idx="46">
                  <c:v>6.6637789812899584E-2</c:v>
                </c:pt>
                <c:pt idx="47">
                  <c:v>7.0138078913507762E-2</c:v>
                </c:pt>
                <c:pt idx="48">
                  <c:v>7.3968711782832042E-2</c:v>
                </c:pt>
                <c:pt idx="49">
                  <c:v>7.789856732816447E-2</c:v>
                </c:pt>
                <c:pt idx="50">
                  <c:v>8.1835595597063326E-2</c:v>
                </c:pt>
                <c:pt idx="51">
                  <c:v>8.5686949667803214E-2</c:v>
                </c:pt>
                <c:pt idx="52">
                  <c:v>8.9612820366709478E-2</c:v>
                </c:pt>
                <c:pt idx="53">
                  <c:v>9.3358177522517405E-2</c:v>
                </c:pt>
                <c:pt idx="54">
                  <c:v>9.6711027305363517E-2</c:v>
                </c:pt>
                <c:pt idx="55">
                  <c:v>9.9591672786726759E-2</c:v>
                </c:pt>
                <c:pt idx="56">
                  <c:v>0.10232846531211126</c:v>
                </c:pt>
                <c:pt idx="57">
                  <c:v>0.10478910798017305</c:v>
                </c:pt>
                <c:pt idx="58">
                  <c:v>0.10720312794505049</c:v>
                </c:pt>
                <c:pt idx="59">
                  <c:v>0.10928879656442492</c:v>
                </c:pt>
                <c:pt idx="60">
                  <c:v>0.11109273654147978</c:v>
                </c:pt>
                <c:pt idx="61">
                  <c:v>0.11257669335052656</c:v>
                </c:pt>
                <c:pt idx="62">
                  <c:v>0.11410408498561653</c:v>
                </c:pt>
                <c:pt idx="63">
                  <c:v>0.11573229323528489</c:v>
                </c:pt>
                <c:pt idx="64">
                  <c:v>0.11736608026994944</c:v>
                </c:pt>
                <c:pt idx="65">
                  <c:v>0.11881018861473591</c:v>
                </c:pt>
                <c:pt idx="66">
                  <c:v>0.12031526510984047</c:v>
                </c:pt>
                <c:pt idx="67">
                  <c:v>0.12173347195285777</c:v>
                </c:pt>
                <c:pt idx="68">
                  <c:v>0.12318594847513875</c:v>
                </c:pt>
                <c:pt idx="69">
                  <c:v>0.12446787357038636</c:v>
                </c:pt>
                <c:pt idx="70">
                  <c:v>0.1257497986656344</c:v>
                </c:pt>
                <c:pt idx="71">
                  <c:v>0.12710464645047814</c:v>
                </c:pt>
                <c:pt idx="72">
                  <c:v>0.12843199879498246</c:v>
                </c:pt>
                <c:pt idx="73">
                  <c:v>0.12973584054557308</c:v>
                </c:pt>
                <c:pt idx="74">
                  <c:v>0.13096157930621399</c:v>
                </c:pt>
                <c:pt idx="75">
                  <c:v>0.13209447114512929</c:v>
                </c:pt>
                <c:pt idx="76">
                  <c:v>0.13312654636946619</c:v>
                </c:pt>
                <c:pt idx="77">
                  <c:v>0.13416619280201236</c:v>
                </c:pt>
                <c:pt idx="78">
                  <c:v>0.13545967395189562</c:v>
                </c:pt>
                <c:pt idx="79">
                  <c:v>0.1370372746519537</c:v>
                </c:pt>
                <c:pt idx="80">
                  <c:v>0.13876749497012786</c:v>
                </c:pt>
                <c:pt idx="81">
                  <c:v>0.14099542260691056</c:v>
                </c:pt>
                <c:pt idx="82">
                  <c:v>0.14310778969733895</c:v>
                </c:pt>
                <c:pt idx="83">
                  <c:v>0.14538592639908954</c:v>
                </c:pt>
                <c:pt idx="84">
                  <c:v>0.14783620846644374</c:v>
                </c:pt>
                <c:pt idx="85">
                  <c:v>0.15055227979041308</c:v>
                </c:pt>
                <c:pt idx="86">
                  <c:v>0.15333410108041123</c:v>
                </c:pt>
                <c:pt idx="87">
                  <c:v>0.15624981321032361</c:v>
                </c:pt>
                <c:pt idx="88">
                  <c:v>0.15934404646012146</c:v>
                </c:pt>
                <c:pt idx="89">
                  <c:v>0.16225617222825051</c:v>
                </c:pt>
                <c:pt idx="90">
                  <c:v>0.16496307840543989</c:v>
                </c:pt>
                <c:pt idx="91">
                  <c:v>0.16714000000796947</c:v>
                </c:pt>
                <c:pt idx="92">
                  <c:v>0.16899016420356694</c:v>
                </c:pt>
                <c:pt idx="93">
                  <c:v>0.17049683463724152</c:v>
                </c:pt>
                <c:pt idx="94">
                  <c:v>0.17217764285973303</c:v>
                </c:pt>
                <c:pt idx="95">
                  <c:v>0.17372535721159577</c:v>
                </c:pt>
                <c:pt idx="96">
                  <c:v>0.17519935190457714</c:v>
                </c:pt>
                <c:pt idx="97">
                  <c:v>0.1767255480857397</c:v>
                </c:pt>
                <c:pt idx="98">
                  <c:v>0.17823978972762378</c:v>
                </c:pt>
                <c:pt idx="99">
                  <c:v>0.1794224921468639</c:v>
                </c:pt>
                <c:pt idx="100">
                  <c:v>0.18017283872888168</c:v>
                </c:pt>
                <c:pt idx="101">
                  <c:v>0.18102599434869071</c:v>
                </c:pt>
                <c:pt idx="102">
                  <c:v>0.18189867571598684</c:v>
                </c:pt>
                <c:pt idx="103">
                  <c:v>0.182690863185478</c:v>
                </c:pt>
                <c:pt idx="104">
                  <c:v>0.18362690361094836</c:v>
                </c:pt>
                <c:pt idx="105">
                  <c:v>0.18431787598121852</c:v>
                </c:pt>
                <c:pt idx="106">
                  <c:v>0.18470121820740104</c:v>
                </c:pt>
                <c:pt idx="107">
                  <c:v>0.18498374381900473</c:v>
                </c:pt>
                <c:pt idx="108">
                  <c:v>0.18507300437894747</c:v>
                </c:pt>
                <c:pt idx="109">
                  <c:v>0.18489567871299029</c:v>
                </c:pt>
                <c:pt idx="110">
                  <c:v>0.18461116067817285</c:v>
                </c:pt>
                <c:pt idx="111">
                  <c:v>0.18436250626118977</c:v>
                </c:pt>
                <c:pt idx="112">
                  <c:v>0.18422941239056123</c:v>
                </c:pt>
                <c:pt idx="113">
                  <c:v>0.18416286545524696</c:v>
                </c:pt>
                <c:pt idx="114">
                  <c:v>0.18421705936664057</c:v>
                </c:pt>
                <c:pt idx="115">
                  <c:v>0.18473110455559616</c:v>
                </c:pt>
                <c:pt idx="116">
                  <c:v>0.18530611789486939</c:v>
                </c:pt>
                <c:pt idx="117">
                  <c:v>0.18617043108467124</c:v>
                </c:pt>
                <c:pt idx="118">
                  <c:v>0.18704351093661042</c:v>
                </c:pt>
                <c:pt idx="119">
                  <c:v>0.18810467553985699</c:v>
                </c:pt>
                <c:pt idx="120">
                  <c:v>0.1892172446619993</c:v>
                </c:pt>
                <c:pt idx="121">
                  <c:v>0.19044856220763684</c:v>
                </c:pt>
                <c:pt idx="122">
                  <c:v>0.19175120850429983</c:v>
                </c:pt>
                <c:pt idx="123">
                  <c:v>0.19312518355198849</c:v>
                </c:pt>
                <c:pt idx="124">
                  <c:v>0.1946752888117067</c:v>
                </c:pt>
                <c:pt idx="125">
                  <c:v>0.1962831743446023</c:v>
                </c:pt>
                <c:pt idx="126">
                  <c:v>0.19767029938549663</c:v>
                </c:pt>
                <c:pt idx="127">
                  <c:v>0.19895142751145922</c:v>
                </c:pt>
                <c:pt idx="128">
                  <c:v>0.20033058285950167</c:v>
                </c:pt>
                <c:pt idx="129">
                  <c:v>0.20156548676692254</c:v>
                </c:pt>
                <c:pt idx="130">
                  <c:v>0.2030095951117088</c:v>
                </c:pt>
                <c:pt idx="131">
                  <c:v>0.20442262165437275</c:v>
                </c:pt>
                <c:pt idx="132">
                  <c:v>0.20584401637453098</c:v>
                </c:pt>
                <c:pt idx="133">
                  <c:v>0.20721599899900656</c:v>
                </c:pt>
                <c:pt idx="134">
                  <c:v>0.20844054230571962</c:v>
                </c:pt>
              </c:numCache>
            </c:numRef>
          </c:yVal>
          <c:smooth val="0"/>
          <c:extLst>
            <c:ext xmlns:c16="http://schemas.microsoft.com/office/drawing/2014/chart" uri="{C3380CC4-5D6E-409C-BE32-E72D297353CC}">
              <c16:uniqueId val="{0000000F-3973-476D-9893-6614DC6DD2D3}"/>
            </c:ext>
          </c:extLst>
        </c:ser>
        <c:ser>
          <c:idx val="8"/>
          <c:order val="8"/>
          <c:tx>
            <c:strRef>
              <c:f>H!$CW$3</c:f>
              <c:strCache>
                <c:ptCount val="1"/>
                <c:pt idx="0">
                  <c:v>Clothing</c:v>
                </c:pt>
              </c:strCache>
            </c:strRef>
          </c:tx>
          <c:spPr>
            <a:ln w="19050" cap="rnd">
              <a:solidFill>
                <a:schemeClr val="bg1">
                  <a:lumMod val="65000"/>
                </a:schemeClr>
              </a:solidFill>
              <a:round/>
            </a:ln>
            <a:effectLst/>
          </c:spPr>
          <c:marker>
            <c:symbol val="none"/>
          </c:marker>
          <c:dLbls>
            <c:dLbl>
              <c:idx val="134"/>
              <c:layout>
                <c:manualLayout>
                  <c:x val="-2.931803593629506E-3"/>
                  <c:y val="-1.618293856360818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3973-476D-9893-6614DC6DD2D3}"/>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H!$A$695:$A$829</c:f>
              <c:numCache>
                <c:formatCode>m/d/yyyy</c:formatCode>
                <c:ptCount val="135"/>
                <c:pt idx="0">
                  <c:v>39309</c:v>
                </c:pt>
                <c:pt idx="1">
                  <c:v>39340</c:v>
                </c:pt>
                <c:pt idx="2">
                  <c:v>39370</c:v>
                </c:pt>
                <c:pt idx="3">
                  <c:v>39401</c:v>
                </c:pt>
                <c:pt idx="4">
                  <c:v>39431</c:v>
                </c:pt>
                <c:pt idx="5">
                  <c:v>39462</c:v>
                </c:pt>
                <c:pt idx="6">
                  <c:v>39493</c:v>
                </c:pt>
                <c:pt idx="7">
                  <c:v>39522</c:v>
                </c:pt>
                <c:pt idx="8">
                  <c:v>39553</c:v>
                </c:pt>
                <c:pt idx="9">
                  <c:v>39583</c:v>
                </c:pt>
                <c:pt idx="10">
                  <c:v>39614</c:v>
                </c:pt>
                <c:pt idx="11">
                  <c:v>39644</c:v>
                </c:pt>
                <c:pt idx="12">
                  <c:v>39675</c:v>
                </c:pt>
                <c:pt idx="13">
                  <c:v>39706</c:v>
                </c:pt>
                <c:pt idx="14">
                  <c:v>39736</c:v>
                </c:pt>
                <c:pt idx="15">
                  <c:v>39767</c:v>
                </c:pt>
                <c:pt idx="16">
                  <c:v>39797</c:v>
                </c:pt>
                <c:pt idx="17">
                  <c:v>39828</c:v>
                </c:pt>
                <c:pt idx="18">
                  <c:v>39859</c:v>
                </c:pt>
                <c:pt idx="19">
                  <c:v>39887</c:v>
                </c:pt>
                <c:pt idx="20">
                  <c:v>39918</c:v>
                </c:pt>
                <c:pt idx="21">
                  <c:v>39948</c:v>
                </c:pt>
                <c:pt idx="22">
                  <c:v>39979</c:v>
                </c:pt>
                <c:pt idx="23">
                  <c:v>40009</c:v>
                </c:pt>
                <c:pt idx="24">
                  <c:v>40040</c:v>
                </c:pt>
                <c:pt idx="25">
                  <c:v>40071</c:v>
                </c:pt>
                <c:pt idx="26">
                  <c:v>40101</c:v>
                </c:pt>
                <c:pt idx="27">
                  <c:v>40132</c:v>
                </c:pt>
                <c:pt idx="28">
                  <c:v>40162</c:v>
                </c:pt>
                <c:pt idx="29">
                  <c:v>40193</c:v>
                </c:pt>
                <c:pt idx="30">
                  <c:v>40224</c:v>
                </c:pt>
                <c:pt idx="31">
                  <c:v>40252</c:v>
                </c:pt>
                <c:pt idx="32">
                  <c:v>40283</c:v>
                </c:pt>
                <c:pt idx="33">
                  <c:v>40313</c:v>
                </c:pt>
                <c:pt idx="34">
                  <c:v>40344</c:v>
                </c:pt>
                <c:pt idx="35">
                  <c:v>40374</c:v>
                </c:pt>
                <c:pt idx="36">
                  <c:v>40405</c:v>
                </c:pt>
                <c:pt idx="37">
                  <c:v>40436</c:v>
                </c:pt>
                <c:pt idx="38">
                  <c:v>40466</c:v>
                </c:pt>
                <c:pt idx="39">
                  <c:v>40497</c:v>
                </c:pt>
                <c:pt idx="40">
                  <c:v>40527</c:v>
                </c:pt>
                <c:pt idx="41">
                  <c:v>40558</c:v>
                </c:pt>
                <c:pt idx="42">
                  <c:v>40589</c:v>
                </c:pt>
                <c:pt idx="43">
                  <c:v>40617</c:v>
                </c:pt>
                <c:pt idx="44">
                  <c:v>40648</c:v>
                </c:pt>
                <c:pt idx="45">
                  <c:v>40678</c:v>
                </c:pt>
                <c:pt idx="46">
                  <c:v>40709</c:v>
                </c:pt>
                <c:pt idx="47">
                  <c:v>40739</c:v>
                </c:pt>
                <c:pt idx="48">
                  <c:v>40770</c:v>
                </c:pt>
                <c:pt idx="49">
                  <c:v>40801</c:v>
                </c:pt>
                <c:pt idx="50">
                  <c:v>40831</c:v>
                </c:pt>
                <c:pt idx="51">
                  <c:v>40862</c:v>
                </c:pt>
                <c:pt idx="52">
                  <c:v>40892</c:v>
                </c:pt>
                <c:pt idx="53">
                  <c:v>40923</c:v>
                </c:pt>
                <c:pt idx="54">
                  <c:v>40954</c:v>
                </c:pt>
                <c:pt idx="55">
                  <c:v>40983</c:v>
                </c:pt>
                <c:pt idx="56">
                  <c:v>41014</c:v>
                </c:pt>
                <c:pt idx="57">
                  <c:v>41044</c:v>
                </c:pt>
                <c:pt idx="58">
                  <c:v>41075</c:v>
                </c:pt>
                <c:pt idx="59">
                  <c:v>41105</c:v>
                </c:pt>
                <c:pt idx="60">
                  <c:v>41136</c:v>
                </c:pt>
                <c:pt idx="61">
                  <c:v>41167</c:v>
                </c:pt>
                <c:pt idx="62">
                  <c:v>41197</c:v>
                </c:pt>
                <c:pt idx="63">
                  <c:v>41228</c:v>
                </c:pt>
                <c:pt idx="64">
                  <c:v>41258</c:v>
                </c:pt>
                <c:pt idx="65">
                  <c:v>41289</c:v>
                </c:pt>
                <c:pt idx="66">
                  <c:v>41320</c:v>
                </c:pt>
                <c:pt idx="67">
                  <c:v>41348</c:v>
                </c:pt>
                <c:pt idx="68">
                  <c:v>41379</c:v>
                </c:pt>
                <c:pt idx="69">
                  <c:v>41409</c:v>
                </c:pt>
                <c:pt idx="70">
                  <c:v>41440</c:v>
                </c:pt>
                <c:pt idx="71">
                  <c:v>41470</c:v>
                </c:pt>
                <c:pt idx="72">
                  <c:v>41501</c:v>
                </c:pt>
                <c:pt idx="73">
                  <c:v>41532</c:v>
                </c:pt>
                <c:pt idx="74">
                  <c:v>41562</c:v>
                </c:pt>
                <c:pt idx="75">
                  <c:v>41593</c:v>
                </c:pt>
                <c:pt idx="76">
                  <c:v>41623</c:v>
                </c:pt>
                <c:pt idx="77">
                  <c:v>41654</c:v>
                </c:pt>
                <c:pt idx="78">
                  <c:v>41685</c:v>
                </c:pt>
                <c:pt idx="79">
                  <c:v>41713</c:v>
                </c:pt>
                <c:pt idx="80">
                  <c:v>41744</c:v>
                </c:pt>
                <c:pt idx="81">
                  <c:v>41774</c:v>
                </c:pt>
                <c:pt idx="82">
                  <c:v>41805</c:v>
                </c:pt>
                <c:pt idx="83">
                  <c:v>41835</c:v>
                </c:pt>
                <c:pt idx="84">
                  <c:v>41866</c:v>
                </c:pt>
                <c:pt idx="85">
                  <c:v>41897</c:v>
                </c:pt>
                <c:pt idx="86">
                  <c:v>41927</c:v>
                </c:pt>
                <c:pt idx="87">
                  <c:v>41958</c:v>
                </c:pt>
                <c:pt idx="88">
                  <c:v>41988</c:v>
                </c:pt>
                <c:pt idx="89">
                  <c:v>42019</c:v>
                </c:pt>
                <c:pt idx="90">
                  <c:v>42050</c:v>
                </c:pt>
                <c:pt idx="91">
                  <c:v>42078</c:v>
                </c:pt>
                <c:pt idx="92">
                  <c:v>42109</c:v>
                </c:pt>
                <c:pt idx="93">
                  <c:v>42139</c:v>
                </c:pt>
                <c:pt idx="94">
                  <c:v>42170</c:v>
                </c:pt>
                <c:pt idx="95">
                  <c:v>42200</c:v>
                </c:pt>
                <c:pt idx="96">
                  <c:v>42231</c:v>
                </c:pt>
                <c:pt idx="97">
                  <c:v>42262</c:v>
                </c:pt>
                <c:pt idx="98">
                  <c:v>42292</c:v>
                </c:pt>
                <c:pt idx="99">
                  <c:v>42323</c:v>
                </c:pt>
                <c:pt idx="100">
                  <c:v>42353</c:v>
                </c:pt>
                <c:pt idx="101">
                  <c:v>42384</c:v>
                </c:pt>
                <c:pt idx="102">
                  <c:v>42415</c:v>
                </c:pt>
                <c:pt idx="103">
                  <c:v>42444</c:v>
                </c:pt>
                <c:pt idx="104">
                  <c:v>42475</c:v>
                </c:pt>
                <c:pt idx="105">
                  <c:v>42505</c:v>
                </c:pt>
                <c:pt idx="106">
                  <c:v>42536</c:v>
                </c:pt>
                <c:pt idx="107">
                  <c:v>42566</c:v>
                </c:pt>
                <c:pt idx="108">
                  <c:v>42597</c:v>
                </c:pt>
                <c:pt idx="109">
                  <c:v>42628</c:v>
                </c:pt>
                <c:pt idx="110">
                  <c:v>42658</c:v>
                </c:pt>
                <c:pt idx="111">
                  <c:v>42689</c:v>
                </c:pt>
                <c:pt idx="112">
                  <c:v>42719</c:v>
                </c:pt>
                <c:pt idx="113">
                  <c:v>42750</c:v>
                </c:pt>
                <c:pt idx="114">
                  <c:v>42781</c:v>
                </c:pt>
                <c:pt idx="115">
                  <c:v>42809</c:v>
                </c:pt>
                <c:pt idx="116">
                  <c:v>42840</c:v>
                </c:pt>
                <c:pt idx="117">
                  <c:v>42870</c:v>
                </c:pt>
                <c:pt idx="118">
                  <c:v>42901</c:v>
                </c:pt>
                <c:pt idx="119">
                  <c:v>42931</c:v>
                </c:pt>
                <c:pt idx="120">
                  <c:v>42962</c:v>
                </c:pt>
                <c:pt idx="121">
                  <c:v>42993</c:v>
                </c:pt>
                <c:pt idx="122">
                  <c:v>43023</c:v>
                </c:pt>
                <c:pt idx="123">
                  <c:v>43054</c:v>
                </c:pt>
                <c:pt idx="124">
                  <c:v>43084</c:v>
                </c:pt>
                <c:pt idx="125">
                  <c:v>43115</c:v>
                </c:pt>
                <c:pt idx="126">
                  <c:v>43146</c:v>
                </c:pt>
                <c:pt idx="127">
                  <c:v>43174</c:v>
                </c:pt>
                <c:pt idx="128">
                  <c:v>43205</c:v>
                </c:pt>
                <c:pt idx="129">
                  <c:v>43235</c:v>
                </c:pt>
                <c:pt idx="130">
                  <c:v>43266</c:v>
                </c:pt>
                <c:pt idx="131">
                  <c:v>43296</c:v>
                </c:pt>
                <c:pt idx="132">
                  <c:v>43327</c:v>
                </c:pt>
                <c:pt idx="133">
                  <c:v>43358</c:v>
                </c:pt>
                <c:pt idx="134">
                  <c:v>43388</c:v>
                </c:pt>
              </c:numCache>
            </c:numRef>
          </c:xVal>
          <c:yVal>
            <c:numRef>
              <c:f>H!$DA$695:$DA$829</c:f>
              <c:numCache>
                <c:formatCode>0.0%</c:formatCode>
                <c:ptCount val="135"/>
                <c:pt idx="0">
                  <c:v>5.8987231371097071E-3</c:v>
                </c:pt>
                <c:pt idx="1">
                  <c:v>4.3783974714144414E-3</c:v>
                </c:pt>
                <c:pt idx="2">
                  <c:v>3.3573565855384846E-3</c:v>
                </c:pt>
                <c:pt idx="3">
                  <c:v>3.009051028870946E-3</c:v>
                </c:pt>
                <c:pt idx="4">
                  <c:v>2.7681865007722628E-3</c:v>
                </c:pt>
                <c:pt idx="5">
                  <c:v>2.6326563144076776E-3</c:v>
                </c:pt>
                <c:pt idx="6">
                  <c:v>1.8054306173225232E-3</c:v>
                </c:pt>
                <c:pt idx="7">
                  <c:v>6.1093918205790132E-4</c:v>
                </c:pt>
                <c:pt idx="8">
                  <c:v>3.4409218300002209E-5</c:v>
                </c:pt>
                <c:pt idx="9">
                  <c:v>-4.5715104312582522E-4</c:v>
                </c:pt>
                <c:pt idx="10">
                  <c:v>-6.0181020577387834E-4</c:v>
                </c:pt>
                <c:pt idx="11">
                  <c:v>0</c:v>
                </c:pt>
                <c:pt idx="12">
                  <c:v>1.3602174662596944E-3</c:v>
                </c:pt>
                <c:pt idx="13">
                  <c:v>2.5069573332716644E-3</c:v>
                </c:pt>
                <c:pt idx="14">
                  <c:v>2.7857422243946495E-3</c:v>
                </c:pt>
                <c:pt idx="15">
                  <c:v>2.8264715031982579E-3</c:v>
                </c:pt>
                <c:pt idx="16">
                  <c:v>1.9985435771683324E-3</c:v>
                </c:pt>
                <c:pt idx="17">
                  <c:v>1.2745455349825185E-3</c:v>
                </c:pt>
                <c:pt idx="18">
                  <c:v>1.9669432746480808E-3</c:v>
                </c:pt>
                <c:pt idx="19">
                  <c:v>3.1354522389517303E-3</c:v>
                </c:pt>
                <c:pt idx="20">
                  <c:v>3.9043929336106675E-3</c:v>
                </c:pt>
                <c:pt idx="21">
                  <c:v>4.6059196495598087E-3</c:v>
                </c:pt>
                <c:pt idx="22">
                  <c:v>5.8558871714711191E-3</c:v>
                </c:pt>
                <c:pt idx="23">
                  <c:v>6.7428023288722549E-3</c:v>
                </c:pt>
                <c:pt idx="24">
                  <c:v>7.2722829533222733E-3</c:v>
                </c:pt>
                <c:pt idx="25">
                  <c:v>8.1907984132436606E-3</c:v>
                </c:pt>
                <c:pt idx="26">
                  <c:v>9.4232102115325844E-3</c:v>
                </c:pt>
                <c:pt idx="27">
                  <c:v>1.0267991632239903E-2</c:v>
                </c:pt>
                <c:pt idx="28">
                  <c:v>1.186837139765351E-2</c:v>
                </c:pt>
                <c:pt idx="29">
                  <c:v>1.321243759818036E-2</c:v>
                </c:pt>
                <c:pt idx="30">
                  <c:v>1.324333567175584E-2</c:v>
                </c:pt>
                <c:pt idx="31">
                  <c:v>1.2911883609765917E-2</c:v>
                </c:pt>
                <c:pt idx="32">
                  <c:v>1.2164009783453889E-2</c:v>
                </c:pt>
                <c:pt idx="33">
                  <c:v>1.1640849219507921E-2</c:v>
                </c:pt>
                <c:pt idx="34">
                  <c:v>1.1303779325958718E-2</c:v>
                </c:pt>
                <c:pt idx="35">
                  <c:v>1.104255015845812E-2</c:v>
                </c:pt>
                <c:pt idx="36">
                  <c:v>1.0717418156972247E-2</c:v>
                </c:pt>
                <c:pt idx="37">
                  <c:v>9.6886527527024757E-3</c:v>
                </c:pt>
                <c:pt idx="38">
                  <c:v>8.6044112617860158E-3</c:v>
                </c:pt>
                <c:pt idx="39">
                  <c:v>7.9253558720737693E-3</c:v>
                </c:pt>
                <c:pt idx="40">
                  <c:v>7.0222894489400112E-3</c:v>
                </c:pt>
                <c:pt idx="41">
                  <c:v>7.0124582437114391E-3</c:v>
                </c:pt>
                <c:pt idx="42">
                  <c:v>6.6613437712643719E-3</c:v>
                </c:pt>
                <c:pt idx="43">
                  <c:v>6.1086895916329098E-3</c:v>
                </c:pt>
                <c:pt idx="44">
                  <c:v>6.166974594059127E-3</c:v>
                </c:pt>
                <c:pt idx="45">
                  <c:v>7.055294209350027E-3</c:v>
                </c:pt>
                <c:pt idx="46">
                  <c:v>8.6416293958655466E-3</c:v>
                </c:pt>
                <c:pt idx="47">
                  <c:v>1.1114879739782202E-2</c:v>
                </c:pt>
                <c:pt idx="48">
                  <c:v>1.4541756990865018E-2</c:v>
                </c:pt>
                <c:pt idx="49">
                  <c:v>1.7533954525058126E-2</c:v>
                </c:pt>
                <c:pt idx="50">
                  <c:v>2.1140602386033658E-2</c:v>
                </c:pt>
                <c:pt idx="51">
                  <c:v>2.5204401290135126E-2</c:v>
                </c:pt>
                <c:pt idx="52">
                  <c:v>2.8995735363617881E-2</c:v>
                </c:pt>
                <c:pt idx="53">
                  <c:v>3.281656305278613E-2</c:v>
                </c:pt>
                <c:pt idx="54">
                  <c:v>3.6287680727397076E-2</c:v>
                </c:pt>
                <c:pt idx="55">
                  <c:v>4.048139198630385E-2</c:v>
                </c:pt>
                <c:pt idx="56">
                  <c:v>4.487664295239524E-2</c:v>
                </c:pt>
                <c:pt idx="57">
                  <c:v>4.8680617146886096E-2</c:v>
                </c:pt>
                <c:pt idx="58">
                  <c:v>5.1955110716926933E-2</c:v>
                </c:pt>
                <c:pt idx="59">
                  <c:v>5.4433978892402646E-2</c:v>
                </c:pt>
                <c:pt idx="60">
                  <c:v>5.5853183590033328E-2</c:v>
                </c:pt>
                <c:pt idx="61">
                  <c:v>5.8211268386987536E-2</c:v>
                </c:pt>
                <c:pt idx="62">
                  <c:v>6.0857969280292856E-2</c:v>
                </c:pt>
                <c:pt idx="63">
                  <c:v>6.2464669106210069E-2</c:v>
                </c:pt>
                <c:pt idx="64">
                  <c:v>6.3999741579748415E-2</c:v>
                </c:pt>
                <c:pt idx="65">
                  <c:v>6.5812896715464531E-2</c:v>
                </c:pt>
                <c:pt idx="66">
                  <c:v>6.7913263489642661E-2</c:v>
                </c:pt>
                <c:pt idx="67">
                  <c:v>6.863023924237921E-2</c:v>
                </c:pt>
                <c:pt idx="68">
                  <c:v>6.8894277325659115E-2</c:v>
                </c:pt>
                <c:pt idx="69">
                  <c:v>6.9079665767111553E-2</c:v>
                </c:pt>
                <c:pt idx="70">
                  <c:v>6.9756614469989264E-2</c:v>
                </c:pt>
                <c:pt idx="71">
                  <c:v>7.110138289946133E-2</c:v>
                </c:pt>
                <c:pt idx="72">
                  <c:v>7.2645584349283254E-2</c:v>
                </c:pt>
                <c:pt idx="73">
                  <c:v>7.3397671549264798E-2</c:v>
                </c:pt>
                <c:pt idx="74">
                  <c:v>7.3194727384190417E-2</c:v>
                </c:pt>
                <c:pt idx="75">
                  <c:v>7.3097819789794904E-2</c:v>
                </c:pt>
                <c:pt idx="76">
                  <c:v>7.3663114090434689E-2</c:v>
                </c:pt>
                <c:pt idx="77">
                  <c:v>7.3373795765138361E-2</c:v>
                </c:pt>
                <c:pt idx="78">
                  <c:v>7.2804990319774276E-2</c:v>
                </c:pt>
                <c:pt idx="79">
                  <c:v>7.3232647747214497E-2</c:v>
                </c:pt>
                <c:pt idx="80">
                  <c:v>7.3771959576892865E-2</c:v>
                </c:pt>
                <c:pt idx="81">
                  <c:v>7.4481913040180814E-2</c:v>
                </c:pt>
                <c:pt idx="82">
                  <c:v>7.5252258192729515E-2</c:v>
                </c:pt>
                <c:pt idx="83">
                  <c:v>7.5554216639033944E-2</c:v>
                </c:pt>
                <c:pt idx="84">
                  <c:v>7.5525425252293221E-2</c:v>
                </c:pt>
                <c:pt idx="85">
                  <c:v>7.5962913884962235E-2</c:v>
                </c:pt>
                <c:pt idx="86">
                  <c:v>7.6588599874862995E-2</c:v>
                </c:pt>
                <c:pt idx="87">
                  <c:v>7.6299281549566667E-2</c:v>
                </c:pt>
                <c:pt idx="88">
                  <c:v>7.4530366837378681E-2</c:v>
                </c:pt>
                <c:pt idx="89">
                  <c:v>7.3302870641704043E-2</c:v>
                </c:pt>
                <c:pt idx="90">
                  <c:v>7.257536145479393E-2</c:v>
                </c:pt>
                <c:pt idx="91">
                  <c:v>7.2123828243226829E-2</c:v>
                </c:pt>
                <c:pt idx="92">
                  <c:v>7.1396319056316715E-2</c:v>
                </c:pt>
                <c:pt idx="93">
                  <c:v>7.0076128639916302E-2</c:v>
                </c:pt>
                <c:pt idx="94">
                  <c:v>6.842729507730505E-2</c:v>
                </c:pt>
                <c:pt idx="95">
                  <c:v>6.6996152487611038E-2</c:v>
                </c:pt>
                <c:pt idx="96">
                  <c:v>6.6168224561581113E-2</c:v>
                </c:pt>
                <c:pt idx="97">
                  <c:v>6.4915448123890274E-2</c:v>
                </c:pt>
                <c:pt idx="98">
                  <c:v>6.3149342327481595E-2</c:v>
                </c:pt>
                <c:pt idx="99">
                  <c:v>6.1756120100812106E-2</c:v>
                </c:pt>
                <c:pt idx="100">
                  <c:v>6.0948556814183874E-2</c:v>
                </c:pt>
                <c:pt idx="101">
                  <c:v>6.0492810228947702E-2</c:v>
                </c:pt>
                <c:pt idx="102">
                  <c:v>6.1272284357780205E-2</c:v>
                </c:pt>
                <c:pt idx="103">
                  <c:v>6.0697861080856841E-2</c:v>
                </c:pt>
                <c:pt idx="104">
                  <c:v>6.0119926659209177E-2</c:v>
                </c:pt>
                <c:pt idx="105">
                  <c:v>6.0593931197012507E-2</c:v>
                </c:pt>
                <c:pt idx="106">
                  <c:v>6.0957685790467897E-2</c:v>
                </c:pt>
                <c:pt idx="107">
                  <c:v>6.1254728634157818E-2</c:v>
                </c:pt>
                <c:pt idx="108">
                  <c:v>6.1482250812303629E-2</c:v>
                </c:pt>
                <c:pt idx="109">
                  <c:v>6.140430339942049E-2</c:v>
                </c:pt>
                <c:pt idx="110">
                  <c:v>6.2023669328816755E-2</c:v>
                </c:pt>
                <c:pt idx="111">
                  <c:v>6.2261022712190917E-2</c:v>
                </c:pt>
                <c:pt idx="112">
                  <c:v>6.2152177225732297E-2</c:v>
                </c:pt>
                <c:pt idx="113">
                  <c:v>6.3001874249054124E-2</c:v>
                </c:pt>
                <c:pt idx="114">
                  <c:v>6.3376162276682413E-2</c:v>
                </c:pt>
                <c:pt idx="115">
                  <c:v>6.3954096698330076E-2</c:v>
                </c:pt>
                <c:pt idx="116">
                  <c:v>6.4360687257423832E-2</c:v>
                </c:pt>
                <c:pt idx="117">
                  <c:v>6.352152366827557E-2</c:v>
                </c:pt>
                <c:pt idx="118">
                  <c:v>6.2930246896675035E-2</c:v>
                </c:pt>
                <c:pt idx="119">
                  <c:v>6.2547532121707938E-2</c:v>
                </c:pt>
                <c:pt idx="120">
                  <c:v>6.2039118365604606E-2</c:v>
                </c:pt>
                <c:pt idx="121">
                  <c:v>6.1843196489979047E-2</c:v>
                </c:pt>
                <c:pt idx="122">
                  <c:v>6.1310906949749278E-2</c:v>
                </c:pt>
                <c:pt idx="123">
                  <c:v>5.9921195867804089E-2</c:v>
                </c:pt>
                <c:pt idx="124">
                  <c:v>5.8500586712283642E-2</c:v>
                </c:pt>
                <c:pt idx="125">
                  <c:v>5.792335451958075E-2</c:v>
                </c:pt>
                <c:pt idx="126">
                  <c:v>5.8265340015744238E-2</c:v>
                </c:pt>
                <c:pt idx="127">
                  <c:v>5.8513929062236736E-2</c:v>
                </c:pt>
                <c:pt idx="128">
                  <c:v>5.9227393670248984E-2</c:v>
                </c:pt>
                <c:pt idx="129">
                  <c:v>6.0490703542113167E-2</c:v>
                </c:pt>
                <c:pt idx="130">
                  <c:v>6.1018779708673643E-2</c:v>
                </c:pt>
                <c:pt idx="131">
                  <c:v>6.1261750923606861E-2</c:v>
                </c:pt>
                <c:pt idx="132">
                  <c:v>6.0067961717287011E-2</c:v>
                </c:pt>
                <c:pt idx="133">
                  <c:v>5.9569379166412251E-2</c:v>
                </c:pt>
                <c:pt idx="134">
                  <c:v>5.9244949393871149E-2</c:v>
                </c:pt>
              </c:numCache>
            </c:numRef>
          </c:yVal>
          <c:smooth val="0"/>
          <c:extLst>
            <c:ext xmlns:c16="http://schemas.microsoft.com/office/drawing/2014/chart" uri="{C3380CC4-5D6E-409C-BE32-E72D297353CC}">
              <c16:uniqueId val="{00000011-3973-476D-9893-6614DC6DD2D3}"/>
            </c:ext>
          </c:extLst>
        </c:ser>
        <c:ser>
          <c:idx val="9"/>
          <c:order val="9"/>
          <c:tx>
            <c:strRef>
              <c:f>H!$DC$3</c:f>
              <c:strCache>
                <c:ptCount val="1"/>
                <c:pt idx="0">
                  <c:v>Recreation</c:v>
                </c:pt>
              </c:strCache>
            </c:strRef>
          </c:tx>
          <c:spPr>
            <a:ln w="19050" cap="rnd">
              <a:solidFill>
                <a:schemeClr val="tx1"/>
              </a:solidFill>
              <a:prstDash val="sysDash"/>
              <a:round/>
            </a:ln>
            <a:effectLst/>
          </c:spPr>
          <c:marker>
            <c:symbol val="none"/>
          </c:marker>
          <c:dLbls>
            <c:dLbl>
              <c:idx val="103"/>
              <c:layout>
                <c:manualLayout>
                  <c:x val="2.4449267662791992E-2"/>
                  <c:y val="1.513640340411994E-2"/>
                </c:manualLayout>
              </c:layout>
              <c:tx>
                <c:rich>
                  <a:bodyPr/>
                  <a:lstStyle/>
                  <a:p>
                    <a:fld id="{7768B097-F719-4A23-B8A0-715B1F69281B}" type="SERIESNAME">
                      <a:rPr lang="en-US">
                        <a:solidFill>
                          <a:schemeClr val="tx1"/>
                        </a:solidFill>
                      </a:rPr>
                      <a:pPr/>
                      <a:t>[SERIES NAME]</a:t>
                    </a:fld>
                    <a:endParaRPr lang="en-US"/>
                  </a:p>
                </c:rich>
              </c:tx>
              <c:dLblPos val="r"/>
              <c:showLegendKey val="0"/>
              <c:showVal val="0"/>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3973-476D-9893-6614DC6DD2D3}"/>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H!$A$695:$A$829</c:f>
              <c:numCache>
                <c:formatCode>m/d/yyyy</c:formatCode>
                <c:ptCount val="135"/>
                <c:pt idx="0">
                  <c:v>39309</c:v>
                </c:pt>
                <c:pt idx="1">
                  <c:v>39340</c:v>
                </c:pt>
                <c:pt idx="2">
                  <c:v>39370</c:v>
                </c:pt>
                <c:pt idx="3">
                  <c:v>39401</c:v>
                </c:pt>
                <c:pt idx="4">
                  <c:v>39431</c:v>
                </c:pt>
                <c:pt idx="5">
                  <c:v>39462</c:v>
                </c:pt>
                <c:pt idx="6">
                  <c:v>39493</c:v>
                </c:pt>
                <c:pt idx="7">
                  <c:v>39522</c:v>
                </c:pt>
                <c:pt idx="8">
                  <c:v>39553</c:v>
                </c:pt>
                <c:pt idx="9">
                  <c:v>39583</c:v>
                </c:pt>
                <c:pt idx="10">
                  <c:v>39614</c:v>
                </c:pt>
                <c:pt idx="11">
                  <c:v>39644</c:v>
                </c:pt>
                <c:pt idx="12">
                  <c:v>39675</c:v>
                </c:pt>
                <c:pt idx="13">
                  <c:v>39706</c:v>
                </c:pt>
                <c:pt idx="14">
                  <c:v>39736</c:v>
                </c:pt>
                <c:pt idx="15">
                  <c:v>39767</c:v>
                </c:pt>
                <c:pt idx="16">
                  <c:v>39797</c:v>
                </c:pt>
                <c:pt idx="17">
                  <c:v>39828</c:v>
                </c:pt>
                <c:pt idx="18">
                  <c:v>39859</c:v>
                </c:pt>
                <c:pt idx="19">
                  <c:v>39887</c:v>
                </c:pt>
                <c:pt idx="20">
                  <c:v>39918</c:v>
                </c:pt>
                <c:pt idx="21">
                  <c:v>39948</c:v>
                </c:pt>
                <c:pt idx="22">
                  <c:v>39979</c:v>
                </c:pt>
                <c:pt idx="23">
                  <c:v>40009</c:v>
                </c:pt>
                <c:pt idx="24">
                  <c:v>40040</c:v>
                </c:pt>
                <c:pt idx="25">
                  <c:v>40071</c:v>
                </c:pt>
                <c:pt idx="26">
                  <c:v>40101</c:v>
                </c:pt>
                <c:pt idx="27">
                  <c:v>40132</c:v>
                </c:pt>
                <c:pt idx="28">
                  <c:v>40162</c:v>
                </c:pt>
                <c:pt idx="29">
                  <c:v>40193</c:v>
                </c:pt>
                <c:pt idx="30">
                  <c:v>40224</c:v>
                </c:pt>
                <c:pt idx="31">
                  <c:v>40252</c:v>
                </c:pt>
                <c:pt idx="32">
                  <c:v>40283</c:v>
                </c:pt>
                <c:pt idx="33">
                  <c:v>40313</c:v>
                </c:pt>
                <c:pt idx="34">
                  <c:v>40344</c:v>
                </c:pt>
                <c:pt idx="35">
                  <c:v>40374</c:v>
                </c:pt>
                <c:pt idx="36">
                  <c:v>40405</c:v>
                </c:pt>
                <c:pt idx="37">
                  <c:v>40436</c:v>
                </c:pt>
                <c:pt idx="38">
                  <c:v>40466</c:v>
                </c:pt>
                <c:pt idx="39">
                  <c:v>40497</c:v>
                </c:pt>
                <c:pt idx="40">
                  <c:v>40527</c:v>
                </c:pt>
                <c:pt idx="41">
                  <c:v>40558</c:v>
                </c:pt>
                <c:pt idx="42">
                  <c:v>40589</c:v>
                </c:pt>
                <c:pt idx="43">
                  <c:v>40617</c:v>
                </c:pt>
                <c:pt idx="44">
                  <c:v>40648</c:v>
                </c:pt>
                <c:pt idx="45">
                  <c:v>40678</c:v>
                </c:pt>
                <c:pt idx="46">
                  <c:v>40709</c:v>
                </c:pt>
                <c:pt idx="47">
                  <c:v>40739</c:v>
                </c:pt>
                <c:pt idx="48">
                  <c:v>40770</c:v>
                </c:pt>
                <c:pt idx="49">
                  <c:v>40801</c:v>
                </c:pt>
                <c:pt idx="50">
                  <c:v>40831</c:v>
                </c:pt>
                <c:pt idx="51">
                  <c:v>40862</c:v>
                </c:pt>
                <c:pt idx="52">
                  <c:v>40892</c:v>
                </c:pt>
                <c:pt idx="53">
                  <c:v>40923</c:v>
                </c:pt>
                <c:pt idx="54">
                  <c:v>40954</c:v>
                </c:pt>
                <c:pt idx="55">
                  <c:v>40983</c:v>
                </c:pt>
                <c:pt idx="56">
                  <c:v>41014</c:v>
                </c:pt>
                <c:pt idx="57">
                  <c:v>41044</c:v>
                </c:pt>
                <c:pt idx="58">
                  <c:v>41075</c:v>
                </c:pt>
                <c:pt idx="59">
                  <c:v>41105</c:v>
                </c:pt>
                <c:pt idx="60">
                  <c:v>41136</c:v>
                </c:pt>
                <c:pt idx="61">
                  <c:v>41167</c:v>
                </c:pt>
                <c:pt idx="62">
                  <c:v>41197</c:v>
                </c:pt>
                <c:pt idx="63">
                  <c:v>41228</c:v>
                </c:pt>
                <c:pt idx="64">
                  <c:v>41258</c:v>
                </c:pt>
                <c:pt idx="65">
                  <c:v>41289</c:v>
                </c:pt>
                <c:pt idx="66">
                  <c:v>41320</c:v>
                </c:pt>
                <c:pt idx="67">
                  <c:v>41348</c:v>
                </c:pt>
                <c:pt idx="68">
                  <c:v>41379</c:v>
                </c:pt>
                <c:pt idx="69">
                  <c:v>41409</c:v>
                </c:pt>
                <c:pt idx="70">
                  <c:v>41440</c:v>
                </c:pt>
                <c:pt idx="71">
                  <c:v>41470</c:v>
                </c:pt>
                <c:pt idx="72">
                  <c:v>41501</c:v>
                </c:pt>
                <c:pt idx="73">
                  <c:v>41532</c:v>
                </c:pt>
                <c:pt idx="74">
                  <c:v>41562</c:v>
                </c:pt>
                <c:pt idx="75">
                  <c:v>41593</c:v>
                </c:pt>
                <c:pt idx="76">
                  <c:v>41623</c:v>
                </c:pt>
                <c:pt idx="77">
                  <c:v>41654</c:v>
                </c:pt>
                <c:pt idx="78">
                  <c:v>41685</c:v>
                </c:pt>
                <c:pt idx="79">
                  <c:v>41713</c:v>
                </c:pt>
                <c:pt idx="80">
                  <c:v>41744</c:v>
                </c:pt>
                <c:pt idx="81">
                  <c:v>41774</c:v>
                </c:pt>
                <c:pt idx="82">
                  <c:v>41805</c:v>
                </c:pt>
                <c:pt idx="83">
                  <c:v>41835</c:v>
                </c:pt>
                <c:pt idx="84">
                  <c:v>41866</c:v>
                </c:pt>
                <c:pt idx="85">
                  <c:v>41897</c:v>
                </c:pt>
                <c:pt idx="86">
                  <c:v>41927</c:v>
                </c:pt>
                <c:pt idx="87">
                  <c:v>41958</c:v>
                </c:pt>
                <c:pt idx="88">
                  <c:v>41988</c:v>
                </c:pt>
                <c:pt idx="89">
                  <c:v>42019</c:v>
                </c:pt>
                <c:pt idx="90">
                  <c:v>42050</c:v>
                </c:pt>
                <c:pt idx="91">
                  <c:v>42078</c:v>
                </c:pt>
                <c:pt idx="92">
                  <c:v>42109</c:v>
                </c:pt>
                <c:pt idx="93">
                  <c:v>42139</c:v>
                </c:pt>
                <c:pt idx="94">
                  <c:v>42170</c:v>
                </c:pt>
                <c:pt idx="95">
                  <c:v>42200</c:v>
                </c:pt>
                <c:pt idx="96">
                  <c:v>42231</c:v>
                </c:pt>
                <c:pt idx="97">
                  <c:v>42262</c:v>
                </c:pt>
                <c:pt idx="98">
                  <c:v>42292</c:v>
                </c:pt>
                <c:pt idx="99">
                  <c:v>42323</c:v>
                </c:pt>
                <c:pt idx="100">
                  <c:v>42353</c:v>
                </c:pt>
                <c:pt idx="101">
                  <c:v>42384</c:v>
                </c:pt>
                <c:pt idx="102">
                  <c:v>42415</c:v>
                </c:pt>
                <c:pt idx="103">
                  <c:v>42444</c:v>
                </c:pt>
                <c:pt idx="104">
                  <c:v>42475</c:v>
                </c:pt>
                <c:pt idx="105">
                  <c:v>42505</c:v>
                </c:pt>
                <c:pt idx="106">
                  <c:v>42536</c:v>
                </c:pt>
                <c:pt idx="107">
                  <c:v>42566</c:v>
                </c:pt>
                <c:pt idx="108">
                  <c:v>42597</c:v>
                </c:pt>
                <c:pt idx="109">
                  <c:v>42628</c:v>
                </c:pt>
                <c:pt idx="110">
                  <c:v>42658</c:v>
                </c:pt>
                <c:pt idx="111">
                  <c:v>42689</c:v>
                </c:pt>
                <c:pt idx="112">
                  <c:v>42719</c:v>
                </c:pt>
                <c:pt idx="113">
                  <c:v>42750</c:v>
                </c:pt>
                <c:pt idx="114">
                  <c:v>42781</c:v>
                </c:pt>
                <c:pt idx="115">
                  <c:v>42809</c:v>
                </c:pt>
                <c:pt idx="116">
                  <c:v>42840</c:v>
                </c:pt>
                <c:pt idx="117">
                  <c:v>42870</c:v>
                </c:pt>
                <c:pt idx="118">
                  <c:v>42901</c:v>
                </c:pt>
                <c:pt idx="119">
                  <c:v>42931</c:v>
                </c:pt>
                <c:pt idx="120">
                  <c:v>42962</c:v>
                </c:pt>
                <c:pt idx="121">
                  <c:v>42993</c:v>
                </c:pt>
                <c:pt idx="122">
                  <c:v>43023</c:v>
                </c:pt>
                <c:pt idx="123">
                  <c:v>43054</c:v>
                </c:pt>
                <c:pt idx="124">
                  <c:v>43084</c:v>
                </c:pt>
                <c:pt idx="125">
                  <c:v>43115</c:v>
                </c:pt>
                <c:pt idx="126">
                  <c:v>43146</c:v>
                </c:pt>
                <c:pt idx="127">
                  <c:v>43174</c:v>
                </c:pt>
                <c:pt idx="128">
                  <c:v>43205</c:v>
                </c:pt>
                <c:pt idx="129">
                  <c:v>43235</c:v>
                </c:pt>
                <c:pt idx="130">
                  <c:v>43266</c:v>
                </c:pt>
                <c:pt idx="131">
                  <c:v>43296</c:v>
                </c:pt>
                <c:pt idx="132">
                  <c:v>43327</c:v>
                </c:pt>
                <c:pt idx="133">
                  <c:v>43358</c:v>
                </c:pt>
                <c:pt idx="134">
                  <c:v>43388</c:v>
                </c:pt>
              </c:numCache>
            </c:numRef>
          </c:xVal>
          <c:yVal>
            <c:numRef>
              <c:f>H!$DG$695:$DG$829</c:f>
              <c:numCache>
                <c:formatCode>0.0%</c:formatCode>
                <c:ptCount val="135"/>
                <c:pt idx="0">
                  <c:v>-9.0769604208004173E-3</c:v>
                </c:pt>
                <c:pt idx="1">
                  <c:v>-8.8542675743625843E-3</c:v>
                </c:pt>
                <c:pt idx="2">
                  <c:v>-8.4437704274292757E-3</c:v>
                </c:pt>
                <c:pt idx="3">
                  <c:v>-7.9672077360525284E-3</c:v>
                </c:pt>
                <c:pt idx="4">
                  <c:v>-7.2954176492988632E-3</c:v>
                </c:pt>
                <c:pt idx="5">
                  <c:v>-6.5004041875160734E-3</c:v>
                </c:pt>
                <c:pt idx="6">
                  <c:v>-5.6163135871585279E-3</c:v>
                </c:pt>
                <c:pt idx="7">
                  <c:v>-4.5124993783157707E-3</c:v>
                </c:pt>
                <c:pt idx="8">
                  <c:v>-3.4784622613567295E-3</c:v>
                </c:pt>
                <c:pt idx="9">
                  <c:v>-2.4926752611258429E-3</c:v>
                </c:pt>
                <c:pt idx="10">
                  <c:v>-1.4326573120823083E-3</c:v>
                </c:pt>
                <c:pt idx="11">
                  <c:v>0</c:v>
                </c:pt>
                <c:pt idx="12">
                  <c:v>1.9648932150686527E-3</c:v>
                </c:pt>
                <c:pt idx="13">
                  <c:v>3.9186517878151417E-3</c:v>
                </c:pt>
                <c:pt idx="14">
                  <c:v>5.7120715111269593E-3</c:v>
                </c:pt>
                <c:pt idx="15">
                  <c:v>7.3718755265759217E-3</c:v>
                </c:pt>
                <c:pt idx="16">
                  <c:v>8.8334829086953448E-3</c:v>
                </c:pt>
                <c:pt idx="17">
                  <c:v>1.0124359108545811E-2</c:v>
                </c:pt>
                <c:pt idx="18">
                  <c:v>1.1680239795657021E-2</c:v>
                </c:pt>
                <c:pt idx="19">
                  <c:v>1.3086173966167181E-2</c:v>
                </c:pt>
                <c:pt idx="20">
                  <c:v>1.4115757226197179E-2</c:v>
                </c:pt>
                <c:pt idx="21">
                  <c:v>1.5063686442533752E-2</c:v>
                </c:pt>
                <c:pt idx="22">
                  <c:v>1.6289981716917312E-2</c:v>
                </c:pt>
                <c:pt idx="23">
                  <c:v>1.728616104998193E-2</c:v>
                </c:pt>
                <c:pt idx="24">
                  <c:v>1.8005458943975539E-2</c:v>
                </c:pt>
                <c:pt idx="25">
                  <c:v>1.8448617708386683E-2</c:v>
                </c:pt>
                <c:pt idx="26">
                  <c:v>1.8439709994529263E-2</c:v>
                </c:pt>
                <c:pt idx="27">
                  <c:v>1.8248194146592622E-2</c:v>
                </c:pt>
                <c:pt idx="28">
                  <c:v>1.790524716307873E-2</c:v>
                </c:pt>
                <c:pt idx="29">
                  <c:v>1.7525184705158292E-2</c:v>
                </c:pt>
                <c:pt idx="30">
                  <c:v>1.6696767316410233E-2</c:v>
                </c:pt>
                <c:pt idx="31">
                  <c:v>1.5742157314680538E-2</c:v>
                </c:pt>
                <c:pt idx="32">
                  <c:v>1.5385848760380183E-2</c:v>
                </c:pt>
                <c:pt idx="33">
                  <c:v>1.4955309257267402E-2</c:v>
                </c:pt>
                <c:pt idx="34">
                  <c:v>1.433102697775368E-2</c:v>
                </c:pt>
                <c:pt idx="35">
                  <c:v>1.3640679153796853E-2</c:v>
                </c:pt>
                <c:pt idx="36">
                  <c:v>1.2724669245449682E-2</c:v>
                </c:pt>
                <c:pt idx="37">
                  <c:v>1.1604524227868174E-2</c:v>
                </c:pt>
                <c:pt idx="38">
                  <c:v>1.0733795198296869E-2</c:v>
                </c:pt>
                <c:pt idx="39">
                  <c:v>1.0005589590445396E-2</c:v>
                </c:pt>
                <c:pt idx="40">
                  <c:v>9.3620072642406349E-3</c:v>
                </c:pt>
                <c:pt idx="41">
                  <c:v>8.8631752882202264E-3</c:v>
                </c:pt>
                <c:pt idx="42">
                  <c:v>8.7429211511438343E-3</c:v>
                </c:pt>
                <c:pt idx="43">
                  <c:v>8.6850210110700488E-3</c:v>
                </c:pt>
                <c:pt idx="44">
                  <c:v>8.3784471924743809E-3</c:v>
                </c:pt>
                <c:pt idx="45">
                  <c:v>8.3598894552712188E-3</c:v>
                </c:pt>
                <c:pt idx="46">
                  <c:v>8.2500276510286685E-3</c:v>
                </c:pt>
                <c:pt idx="47">
                  <c:v>8.103792681867894E-3</c:v>
                </c:pt>
                <c:pt idx="48">
                  <c:v>8.1564966555245366E-3</c:v>
                </c:pt>
                <c:pt idx="49">
                  <c:v>8.3940356917249215E-3</c:v>
                </c:pt>
                <c:pt idx="50">
                  <c:v>8.6063362053288017E-3</c:v>
                </c:pt>
                <c:pt idx="51">
                  <c:v>8.8980638341622509E-3</c:v>
                </c:pt>
                <c:pt idx="52">
                  <c:v>9.7546889834592143E-3</c:v>
                </c:pt>
                <c:pt idx="53">
                  <c:v>1.0901557142613205E-2</c:v>
                </c:pt>
                <c:pt idx="54">
                  <c:v>1.1755213053957769E-2</c:v>
                </c:pt>
                <c:pt idx="55">
                  <c:v>1.2804838670167351E-2</c:v>
                </c:pt>
                <c:pt idx="56">
                  <c:v>1.3760933290873245E-2</c:v>
                </c:pt>
                <c:pt idx="57">
                  <c:v>1.452551206364272E-2</c:v>
                </c:pt>
                <c:pt idx="58">
                  <c:v>1.5584045393709722E-2</c:v>
                </c:pt>
                <c:pt idx="59">
                  <c:v>1.6661878770468208E-2</c:v>
                </c:pt>
                <c:pt idx="60">
                  <c:v>1.7654346556092326E-2</c:v>
                </c:pt>
                <c:pt idx="61">
                  <c:v>1.8784883906507677E-2</c:v>
                </c:pt>
                <c:pt idx="62">
                  <c:v>1.9901317376648686E-2</c:v>
                </c:pt>
                <c:pt idx="63">
                  <c:v>2.1037793202968835E-2</c:v>
                </c:pt>
                <c:pt idx="64">
                  <c:v>2.1737791050271404E-2</c:v>
                </c:pt>
                <c:pt idx="65">
                  <c:v>2.2207672956255031E-2</c:v>
                </c:pt>
                <c:pt idx="66">
                  <c:v>2.2962601705678765E-2</c:v>
                </c:pt>
                <c:pt idx="67">
                  <c:v>2.3490383751736177E-2</c:v>
                </c:pt>
                <c:pt idx="68">
                  <c:v>2.4012227321888346E-2</c:v>
                </c:pt>
                <c:pt idx="69">
                  <c:v>2.4666201980926949E-2</c:v>
                </c:pt>
                <c:pt idx="70">
                  <c:v>2.4908937183544255E-2</c:v>
                </c:pt>
                <c:pt idx="71">
                  <c:v>2.5235553358319285E-2</c:v>
                </c:pt>
                <c:pt idx="72">
                  <c:v>2.5537673319986576E-2</c:v>
                </c:pt>
                <c:pt idx="73">
                  <c:v>2.5715827597136753E-2</c:v>
                </c:pt>
                <c:pt idx="74">
                  <c:v>2.6033536058054363E-2</c:v>
                </c:pt>
                <c:pt idx="75">
                  <c:v>2.6450713990381125E-2</c:v>
                </c:pt>
                <c:pt idx="76">
                  <c:v>2.6757287808977237E-2</c:v>
                </c:pt>
                <c:pt idx="77">
                  <c:v>2.7098007864027052E-2</c:v>
                </c:pt>
                <c:pt idx="78">
                  <c:v>2.7325154567393373E-2</c:v>
                </c:pt>
                <c:pt idx="79">
                  <c:v>2.7605005244416336E-2</c:v>
                </c:pt>
                <c:pt idx="80">
                  <c:v>2.8112002624806287E-2</c:v>
                </c:pt>
                <c:pt idx="81">
                  <c:v>2.8444557275486559E-2</c:v>
                </c:pt>
                <c:pt idx="82">
                  <c:v>2.8912212253005887E-2</c:v>
                </c:pt>
                <c:pt idx="83">
                  <c:v>2.924922076061498E-2</c:v>
                </c:pt>
                <c:pt idx="84">
                  <c:v>2.9230663023411818E-2</c:v>
                </c:pt>
                <c:pt idx="85">
                  <c:v>2.9292274710926325E-2</c:v>
                </c:pt>
                <c:pt idx="86">
                  <c:v>2.9434798132646378E-2</c:v>
                </c:pt>
                <c:pt idx="87">
                  <c:v>2.9212847595696978E-2</c:v>
                </c:pt>
                <c:pt idx="88">
                  <c:v>2.9227693785459419E-2</c:v>
                </c:pt>
                <c:pt idx="89">
                  <c:v>2.9237343808804939E-2</c:v>
                </c:pt>
                <c:pt idx="90">
                  <c:v>2.9190578311053095E-2</c:v>
                </c:pt>
                <c:pt idx="91">
                  <c:v>2.9244024594198059E-2</c:v>
                </c:pt>
                <c:pt idx="92">
                  <c:v>2.9246251522662359E-2</c:v>
                </c:pt>
                <c:pt idx="93">
                  <c:v>2.9373928754620193E-2</c:v>
                </c:pt>
                <c:pt idx="94">
                  <c:v>2.9639675551369038E-2</c:v>
                </c:pt>
                <c:pt idx="95">
                  <c:v>3.0023449556729975E-2</c:v>
                </c:pt>
                <c:pt idx="96">
                  <c:v>3.059725479105091E-2</c:v>
                </c:pt>
                <c:pt idx="97">
                  <c:v>3.1145079193287906E-2</c:v>
                </c:pt>
                <c:pt idx="98">
                  <c:v>3.1669149691904375E-2</c:v>
                </c:pt>
                <c:pt idx="99">
                  <c:v>3.2216231784653049E-2</c:v>
                </c:pt>
                <c:pt idx="100">
                  <c:v>3.2772963900747243E-2</c:v>
                </c:pt>
                <c:pt idx="101">
                  <c:v>3.3347511444556499E-2</c:v>
                </c:pt>
                <c:pt idx="102">
                  <c:v>3.4118028693230995E-2</c:v>
                </c:pt>
                <c:pt idx="103">
                  <c:v>3.5035523220554365E-2</c:v>
                </c:pt>
                <c:pt idx="104">
                  <c:v>3.6126718168099092E-2</c:v>
                </c:pt>
                <c:pt idx="105">
                  <c:v>3.7108051311401047E-2</c:v>
                </c:pt>
                <c:pt idx="106">
                  <c:v>3.7989172673806193E-2</c:v>
                </c:pt>
                <c:pt idx="107">
                  <c:v>3.8733709090396307E-2</c:v>
                </c:pt>
                <c:pt idx="108">
                  <c:v>3.9501999410606059E-2</c:v>
                </c:pt>
                <c:pt idx="109">
                  <c:v>4.0185666449169766E-2</c:v>
                </c:pt>
                <c:pt idx="110">
                  <c:v>4.0640702165390952E-2</c:v>
                </c:pt>
                <c:pt idx="111">
                  <c:v>4.1370392392218625E-2</c:v>
                </c:pt>
                <c:pt idx="112">
                  <c:v>4.2063709454128073E-2</c:v>
                </c:pt>
                <c:pt idx="113">
                  <c:v>4.3010154051488003E-2</c:v>
                </c:pt>
                <c:pt idx="114">
                  <c:v>4.430474179877919E-2</c:v>
                </c:pt>
                <c:pt idx="115">
                  <c:v>4.5419690649944E-2</c:v>
                </c:pt>
                <c:pt idx="116">
                  <c:v>4.6254046514597302E-2</c:v>
                </c:pt>
                <c:pt idx="117">
                  <c:v>4.7044606119450938E-2</c:v>
                </c:pt>
                <c:pt idx="118">
                  <c:v>4.7739407800336586E-2</c:v>
                </c:pt>
                <c:pt idx="119">
                  <c:v>4.8856583579965696E-2</c:v>
                </c:pt>
                <c:pt idx="120">
                  <c:v>5.0160079041114303E-2</c:v>
                </c:pt>
                <c:pt idx="121">
                  <c:v>5.1589024805756223E-2</c:v>
                </c:pt>
                <c:pt idx="122">
                  <c:v>5.3036528307601305E-2</c:v>
                </c:pt>
                <c:pt idx="123">
                  <c:v>5.4279154390723727E-2</c:v>
                </c:pt>
                <c:pt idx="124">
                  <c:v>5.5598238351122875E-2</c:v>
                </c:pt>
                <c:pt idx="125">
                  <c:v>5.657066378056741E-2</c:v>
                </c:pt>
                <c:pt idx="126">
                  <c:v>5.7103641993041743E-2</c:v>
                </c:pt>
                <c:pt idx="127">
                  <c:v>5.7629197110634633E-2</c:v>
                </c:pt>
                <c:pt idx="128">
                  <c:v>5.7871932313251495E-2</c:v>
                </c:pt>
                <c:pt idx="129">
                  <c:v>5.8075325112997955E-2</c:v>
                </c:pt>
                <c:pt idx="130">
                  <c:v>5.8540753162052761E-2</c:v>
                </c:pt>
                <c:pt idx="131">
                  <c:v>5.8844357742696252E-2</c:v>
                </c:pt>
                <c:pt idx="132">
                  <c:v>5.8916361763044378E-2</c:v>
                </c:pt>
                <c:pt idx="133">
                  <c:v>5.9133858443065401E-2</c:v>
                </c:pt>
                <c:pt idx="134">
                  <c:v>5.9272670317344733E-2</c:v>
                </c:pt>
              </c:numCache>
            </c:numRef>
          </c:yVal>
          <c:smooth val="0"/>
          <c:extLst>
            <c:ext xmlns:c16="http://schemas.microsoft.com/office/drawing/2014/chart" uri="{C3380CC4-5D6E-409C-BE32-E72D297353CC}">
              <c16:uniqueId val="{00000013-3973-476D-9893-6614DC6DD2D3}"/>
            </c:ext>
          </c:extLst>
        </c:ser>
        <c:ser>
          <c:idx val="10"/>
          <c:order val="10"/>
          <c:tx>
            <c:strRef>
              <c:f>H!$W$3</c:f>
              <c:strCache>
                <c:ptCount val="1"/>
                <c:pt idx="0">
                  <c:v>Utilities</c:v>
                </c:pt>
              </c:strCache>
            </c:strRef>
          </c:tx>
          <c:spPr>
            <a:ln w="19050" cap="rnd" cmpd="sng">
              <a:solidFill>
                <a:schemeClr val="bg1">
                  <a:lumMod val="50000"/>
                </a:schemeClr>
              </a:solidFill>
              <a:prstDash val="dash"/>
              <a:round/>
            </a:ln>
            <a:effectLst/>
          </c:spPr>
          <c:marker>
            <c:symbol val="none"/>
          </c:marker>
          <c:dLbls>
            <c:dLbl>
              <c:idx val="134"/>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4-3973-476D-9893-6614DC6DD2D3}"/>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H!$A$695:$A$829</c:f>
              <c:numCache>
                <c:formatCode>m/d/yyyy</c:formatCode>
                <c:ptCount val="135"/>
                <c:pt idx="0">
                  <c:v>39309</c:v>
                </c:pt>
                <c:pt idx="1">
                  <c:v>39340</c:v>
                </c:pt>
                <c:pt idx="2">
                  <c:v>39370</c:v>
                </c:pt>
                <c:pt idx="3">
                  <c:v>39401</c:v>
                </c:pt>
                <c:pt idx="4">
                  <c:v>39431</c:v>
                </c:pt>
                <c:pt idx="5">
                  <c:v>39462</c:v>
                </c:pt>
                <c:pt idx="6">
                  <c:v>39493</c:v>
                </c:pt>
                <c:pt idx="7">
                  <c:v>39522</c:v>
                </c:pt>
                <c:pt idx="8">
                  <c:v>39553</c:v>
                </c:pt>
                <c:pt idx="9">
                  <c:v>39583</c:v>
                </c:pt>
                <c:pt idx="10">
                  <c:v>39614</c:v>
                </c:pt>
                <c:pt idx="11">
                  <c:v>39644</c:v>
                </c:pt>
                <c:pt idx="12">
                  <c:v>39675</c:v>
                </c:pt>
                <c:pt idx="13">
                  <c:v>39706</c:v>
                </c:pt>
                <c:pt idx="14">
                  <c:v>39736</c:v>
                </c:pt>
                <c:pt idx="15">
                  <c:v>39767</c:v>
                </c:pt>
                <c:pt idx="16">
                  <c:v>39797</c:v>
                </c:pt>
                <c:pt idx="17">
                  <c:v>39828</c:v>
                </c:pt>
                <c:pt idx="18">
                  <c:v>39859</c:v>
                </c:pt>
                <c:pt idx="19">
                  <c:v>39887</c:v>
                </c:pt>
                <c:pt idx="20">
                  <c:v>39918</c:v>
                </c:pt>
                <c:pt idx="21">
                  <c:v>39948</c:v>
                </c:pt>
                <c:pt idx="22">
                  <c:v>39979</c:v>
                </c:pt>
                <c:pt idx="23">
                  <c:v>40009</c:v>
                </c:pt>
                <c:pt idx="24">
                  <c:v>40040</c:v>
                </c:pt>
                <c:pt idx="25">
                  <c:v>40071</c:v>
                </c:pt>
                <c:pt idx="26">
                  <c:v>40101</c:v>
                </c:pt>
                <c:pt idx="27">
                  <c:v>40132</c:v>
                </c:pt>
                <c:pt idx="28">
                  <c:v>40162</c:v>
                </c:pt>
                <c:pt idx="29">
                  <c:v>40193</c:v>
                </c:pt>
                <c:pt idx="30">
                  <c:v>40224</c:v>
                </c:pt>
                <c:pt idx="31">
                  <c:v>40252</c:v>
                </c:pt>
                <c:pt idx="32">
                  <c:v>40283</c:v>
                </c:pt>
                <c:pt idx="33">
                  <c:v>40313</c:v>
                </c:pt>
                <c:pt idx="34">
                  <c:v>40344</c:v>
                </c:pt>
                <c:pt idx="35">
                  <c:v>40374</c:v>
                </c:pt>
                <c:pt idx="36">
                  <c:v>40405</c:v>
                </c:pt>
                <c:pt idx="37">
                  <c:v>40436</c:v>
                </c:pt>
                <c:pt idx="38">
                  <c:v>40466</c:v>
                </c:pt>
                <c:pt idx="39">
                  <c:v>40497</c:v>
                </c:pt>
                <c:pt idx="40">
                  <c:v>40527</c:v>
                </c:pt>
                <c:pt idx="41">
                  <c:v>40558</c:v>
                </c:pt>
                <c:pt idx="42">
                  <c:v>40589</c:v>
                </c:pt>
                <c:pt idx="43">
                  <c:v>40617</c:v>
                </c:pt>
                <c:pt idx="44">
                  <c:v>40648</c:v>
                </c:pt>
                <c:pt idx="45">
                  <c:v>40678</c:v>
                </c:pt>
                <c:pt idx="46">
                  <c:v>40709</c:v>
                </c:pt>
                <c:pt idx="47">
                  <c:v>40739</c:v>
                </c:pt>
                <c:pt idx="48">
                  <c:v>40770</c:v>
                </c:pt>
                <c:pt idx="49">
                  <c:v>40801</c:v>
                </c:pt>
                <c:pt idx="50">
                  <c:v>40831</c:v>
                </c:pt>
                <c:pt idx="51">
                  <c:v>40862</c:v>
                </c:pt>
                <c:pt idx="52">
                  <c:v>40892</c:v>
                </c:pt>
                <c:pt idx="53">
                  <c:v>40923</c:v>
                </c:pt>
                <c:pt idx="54">
                  <c:v>40954</c:v>
                </c:pt>
                <c:pt idx="55">
                  <c:v>40983</c:v>
                </c:pt>
                <c:pt idx="56">
                  <c:v>41014</c:v>
                </c:pt>
                <c:pt idx="57">
                  <c:v>41044</c:v>
                </c:pt>
                <c:pt idx="58">
                  <c:v>41075</c:v>
                </c:pt>
                <c:pt idx="59">
                  <c:v>41105</c:v>
                </c:pt>
                <c:pt idx="60">
                  <c:v>41136</c:v>
                </c:pt>
                <c:pt idx="61">
                  <c:v>41167</c:v>
                </c:pt>
                <c:pt idx="62">
                  <c:v>41197</c:v>
                </c:pt>
                <c:pt idx="63">
                  <c:v>41228</c:v>
                </c:pt>
                <c:pt idx="64">
                  <c:v>41258</c:v>
                </c:pt>
                <c:pt idx="65">
                  <c:v>41289</c:v>
                </c:pt>
                <c:pt idx="66">
                  <c:v>41320</c:v>
                </c:pt>
                <c:pt idx="67">
                  <c:v>41348</c:v>
                </c:pt>
                <c:pt idx="68">
                  <c:v>41379</c:v>
                </c:pt>
                <c:pt idx="69">
                  <c:v>41409</c:v>
                </c:pt>
                <c:pt idx="70">
                  <c:v>41440</c:v>
                </c:pt>
                <c:pt idx="71">
                  <c:v>41470</c:v>
                </c:pt>
                <c:pt idx="72">
                  <c:v>41501</c:v>
                </c:pt>
                <c:pt idx="73">
                  <c:v>41532</c:v>
                </c:pt>
                <c:pt idx="74">
                  <c:v>41562</c:v>
                </c:pt>
                <c:pt idx="75">
                  <c:v>41593</c:v>
                </c:pt>
                <c:pt idx="76">
                  <c:v>41623</c:v>
                </c:pt>
                <c:pt idx="77">
                  <c:v>41654</c:v>
                </c:pt>
                <c:pt idx="78">
                  <c:v>41685</c:v>
                </c:pt>
                <c:pt idx="79">
                  <c:v>41713</c:v>
                </c:pt>
                <c:pt idx="80">
                  <c:v>41744</c:v>
                </c:pt>
                <c:pt idx="81">
                  <c:v>41774</c:v>
                </c:pt>
                <c:pt idx="82">
                  <c:v>41805</c:v>
                </c:pt>
                <c:pt idx="83">
                  <c:v>41835</c:v>
                </c:pt>
                <c:pt idx="84">
                  <c:v>41866</c:v>
                </c:pt>
                <c:pt idx="85">
                  <c:v>41897</c:v>
                </c:pt>
                <c:pt idx="86">
                  <c:v>41927</c:v>
                </c:pt>
                <c:pt idx="87">
                  <c:v>41958</c:v>
                </c:pt>
                <c:pt idx="88">
                  <c:v>41988</c:v>
                </c:pt>
                <c:pt idx="89">
                  <c:v>42019</c:v>
                </c:pt>
                <c:pt idx="90">
                  <c:v>42050</c:v>
                </c:pt>
                <c:pt idx="91">
                  <c:v>42078</c:v>
                </c:pt>
                <c:pt idx="92">
                  <c:v>42109</c:v>
                </c:pt>
                <c:pt idx="93">
                  <c:v>42139</c:v>
                </c:pt>
                <c:pt idx="94">
                  <c:v>42170</c:v>
                </c:pt>
                <c:pt idx="95">
                  <c:v>42200</c:v>
                </c:pt>
                <c:pt idx="96">
                  <c:v>42231</c:v>
                </c:pt>
                <c:pt idx="97">
                  <c:v>42262</c:v>
                </c:pt>
                <c:pt idx="98">
                  <c:v>42292</c:v>
                </c:pt>
                <c:pt idx="99">
                  <c:v>42323</c:v>
                </c:pt>
                <c:pt idx="100">
                  <c:v>42353</c:v>
                </c:pt>
                <c:pt idx="101">
                  <c:v>42384</c:v>
                </c:pt>
                <c:pt idx="102">
                  <c:v>42415</c:v>
                </c:pt>
                <c:pt idx="103">
                  <c:v>42444</c:v>
                </c:pt>
                <c:pt idx="104">
                  <c:v>42475</c:v>
                </c:pt>
                <c:pt idx="105">
                  <c:v>42505</c:v>
                </c:pt>
                <c:pt idx="106">
                  <c:v>42536</c:v>
                </c:pt>
                <c:pt idx="107">
                  <c:v>42566</c:v>
                </c:pt>
                <c:pt idx="108">
                  <c:v>42597</c:v>
                </c:pt>
                <c:pt idx="109">
                  <c:v>42628</c:v>
                </c:pt>
                <c:pt idx="110">
                  <c:v>42658</c:v>
                </c:pt>
                <c:pt idx="111">
                  <c:v>42689</c:v>
                </c:pt>
                <c:pt idx="112">
                  <c:v>42719</c:v>
                </c:pt>
                <c:pt idx="113">
                  <c:v>42750</c:v>
                </c:pt>
                <c:pt idx="114">
                  <c:v>42781</c:v>
                </c:pt>
                <c:pt idx="115">
                  <c:v>42809</c:v>
                </c:pt>
                <c:pt idx="116">
                  <c:v>42840</c:v>
                </c:pt>
                <c:pt idx="117">
                  <c:v>42870</c:v>
                </c:pt>
                <c:pt idx="118">
                  <c:v>42901</c:v>
                </c:pt>
                <c:pt idx="119">
                  <c:v>42931</c:v>
                </c:pt>
                <c:pt idx="120">
                  <c:v>42962</c:v>
                </c:pt>
                <c:pt idx="121">
                  <c:v>42993</c:v>
                </c:pt>
                <c:pt idx="122">
                  <c:v>43023</c:v>
                </c:pt>
                <c:pt idx="123">
                  <c:v>43054</c:v>
                </c:pt>
                <c:pt idx="124">
                  <c:v>43084</c:v>
                </c:pt>
                <c:pt idx="125">
                  <c:v>43115</c:v>
                </c:pt>
                <c:pt idx="126">
                  <c:v>43146</c:v>
                </c:pt>
                <c:pt idx="127">
                  <c:v>43174</c:v>
                </c:pt>
                <c:pt idx="128">
                  <c:v>43205</c:v>
                </c:pt>
                <c:pt idx="129">
                  <c:v>43235</c:v>
                </c:pt>
                <c:pt idx="130">
                  <c:v>43266</c:v>
                </c:pt>
                <c:pt idx="131">
                  <c:v>43296</c:v>
                </c:pt>
                <c:pt idx="132">
                  <c:v>43327</c:v>
                </c:pt>
                <c:pt idx="133">
                  <c:v>43358</c:v>
                </c:pt>
                <c:pt idx="134">
                  <c:v>43388</c:v>
                </c:pt>
              </c:numCache>
            </c:numRef>
          </c:xVal>
          <c:yVal>
            <c:numRef>
              <c:f>H!$AA$695:$AA$829</c:f>
              <c:numCache>
                <c:formatCode>0.0%</c:formatCode>
                <c:ptCount val="135"/>
                <c:pt idx="0">
                  <c:v>-6.6123676984705004E-2</c:v>
                </c:pt>
                <c:pt idx="1">
                  <c:v>-6.4286043560265016E-2</c:v>
                </c:pt>
                <c:pt idx="2">
                  <c:v>-6.0056019451176224E-2</c:v>
                </c:pt>
                <c:pt idx="3">
                  <c:v>-5.5500942259934294E-2</c:v>
                </c:pt>
                <c:pt idx="4">
                  <c:v>-5.1400939383707045E-2</c:v>
                </c:pt>
                <c:pt idx="5">
                  <c:v>-4.7296208462648481E-2</c:v>
                </c:pt>
                <c:pt idx="6">
                  <c:v>-4.2999597722185312E-2</c:v>
                </c:pt>
                <c:pt idx="7">
                  <c:v>-3.7953591875958037E-2</c:v>
                </c:pt>
                <c:pt idx="8">
                  <c:v>-3.1291382704890514E-2</c:v>
                </c:pt>
                <c:pt idx="9">
                  <c:v>-2.28963451031442E-2</c:v>
                </c:pt>
                <c:pt idx="10">
                  <c:v>-1.2962328908802556E-2</c:v>
                </c:pt>
                <c:pt idx="11">
                  <c:v>0</c:v>
                </c:pt>
                <c:pt idx="12">
                  <c:v>1.2338620994804206E-2</c:v>
                </c:pt>
                <c:pt idx="13">
                  <c:v>2.1867995352332192E-2</c:v>
                </c:pt>
                <c:pt idx="14">
                  <c:v>2.989109342734797E-2</c:v>
                </c:pt>
                <c:pt idx="15">
                  <c:v>3.5456002193813063E-2</c:v>
                </c:pt>
                <c:pt idx="16">
                  <c:v>4.0254179690132119E-2</c:v>
                </c:pt>
                <c:pt idx="17">
                  <c:v>4.4366002678437599E-2</c:v>
                </c:pt>
                <c:pt idx="18">
                  <c:v>4.7409681538600701E-2</c:v>
                </c:pt>
                <c:pt idx="19">
                  <c:v>4.7914006320608271E-2</c:v>
                </c:pt>
                <c:pt idx="20">
                  <c:v>4.5499945430482969E-2</c:v>
                </c:pt>
                <c:pt idx="21">
                  <c:v>4.0171832909320138E-2</c:v>
                </c:pt>
                <c:pt idx="22">
                  <c:v>3.2790172916419946E-2</c:v>
                </c:pt>
                <c:pt idx="23">
                  <c:v>2.2515343490487005E-2</c:v>
                </c:pt>
                <c:pt idx="24">
                  <c:v>1.3457591604883579E-2</c:v>
                </c:pt>
                <c:pt idx="25">
                  <c:v>6.8257207214839077E-3</c:v>
                </c:pt>
                <c:pt idx="26">
                  <c:v>1.6004431754021997E-3</c:v>
                </c:pt>
                <c:pt idx="27">
                  <c:v>-1.2876042090630424E-3</c:v>
                </c:pt>
                <c:pt idx="28">
                  <c:v>-3.8186842087637451E-3</c:v>
                </c:pt>
                <c:pt idx="29">
                  <c:v>-5.335992595881911E-3</c:v>
                </c:pt>
                <c:pt idx="30">
                  <c:v>-6.4001966866648052E-3</c:v>
                </c:pt>
                <c:pt idx="31">
                  <c:v>-5.69335398438231E-3</c:v>
                </c:pt>
                <c:pt idx="32">
                  <c:v>-3.9002429821037854E-3</c:v>
                </c:pt>
                <c:pt idx="33">
                  <c:v>-1.3727090160268185E-3</c:v>
                </c:pt>
                <c:pt idx="34">
                  <c:v>6.5365219793056539E-4</c:v>
                </c:pt>
                <c:pt idx="35">
                  <c:v>3.2749590531619965E-3</c:v>
                </c:pt>
                <c:pt idx="36">
                  <c:v>6.0097389843449811E-3</c:v>
                </c:pt>
                <c:pt idx="37">
                  <c:v>8.4040996876733054E-3</c:v>
                </c:pt>
                <c:pt idx="38">
                  <c:v>1.0411154718569238E-2</c:v>
                </c:pt>
                <c:pt idx="39">
                  <c:v>1.1208224276382683E-2</c:v>
                </c:pt>
                <c:pt idx="40">
                  <c:v>1.2683768267490958E-2</c:v>
                </c:pt>
                <c:pt idx="41">
                  <c:v>1.3733394220044159E-2</c:v>
                </c:pt>
                <c:pt idx="42">
                  <c:v>1.5612004033022542E-2</c:v>
                </c:pt>
                <c:pt idx="43">
                  <c:v>1.7336558385246725E-2</c:v>
                </c:pt>
                <c:pt idx="44">
                  <c:v>1.9514611037541929E-2</c:v>
                </c:pt>
                <c:pt idx="45">
                  <c:v>2.2344739872823594E-2</c:v>
                </c:pt>
                <c:pt idx="46">
                  <c:v>2.5182354779088367E-2</c:v>
                </c:pt>
                <c:pt idx="47">
                  <c:v>2.7951807039034549E-2</c:v>
                </c:pt>
                <c:pt idx="48">
                  <c:v>3.0666886783420555E-2</c:v>
                </c:pt>
                <c:pt idx="49">
                  <c:v>3.4100235338431428E-2</c:v>
                </c:pt>
                <c:pt idx="50">
                  <c:v>3.7023349055395727E-2</c:v>
                </c:pt>
                <c:pt idx="51">
                  <c:v>3.9868450032643166E-2</c:v>
                </c:pt>
                <c:pt idx="52">
                  <c:v>4.1905055343734787E-2</c:v>
                </c:pt>
                <c:pt idx="53">
                  <c:v>4.3541746862843844E-2</c:v>
                </c:pt>
                <c:pt idx="54">
                  <c:v>4.4172940847825304E-2</c:v>
                </c:pt>
                <c:pt idx="55">
                  <c:v>4.417097082914534E-2</c:v>
                </c:pt>
                <c:pt idx="56">
                  <c:v>4.3679254166688164E-2</c:v>
                </c:pt>
                <c:pt idx="57">
                  <c:v>4.227344883684192E-2</c:v>
                </c:pt>
                <c:pt idx="58">
                  <c:v>4.0999634758536851E-2</c:v>
                </c:pt>
                <c:pt idx="59">
                  <c:v>3.8953179354046741E-2</c:v>
                </c:pt>
                <c:pt idx="60">
                  <c:v>3.7485909441393517E-2</c:v>
                </c:pt>
                <c:pt idx="61">
                  <c:v>3.5998545338206789E-2</c:v>
                </c:pt>
                <c:pt idx="62">
                  <c:v>3.5146315257361449E-2</c:v>
                </c:pt>
                <c:pt idx="63">
                  <c:v>3.5053724379414675E-2</c:v>
                </c:pt>
                <c:pt idx="64">
                  <c:v>3.5377595450360122E-2</c:v>
                </c:pt>
                <c:pt idx="65">
                  <c:v>3.6177029030589614E-2</c:v>
                </c:pt>
                <c:pt idx="66">
                  <c:v>3.767542523838241E-2</c:v>
                </c:pt>
                <c:pt idx="67">
                  <c:v>3.9087534628003739E-2</c:v>
                </c:pt>
                <c:pt idx="68">
                  <c:v>4.1205698712435401E-2</c:v>
                </c:pt>
                <c:pt idx="69">
                  <c:v>4.4538576314780975E-2</c:v>
                </c:pt>
                <c:pt idx="70">
                  <c:v>4.797310688099965E-2</c:v>
                </c:pt>
                <c:pt idx="71">
                  <c:v>5.1696442185664937E-2</c:v>
                </c:pt>
                <c:pt idx="72">
                  <c:v>5.448638263988026E-2</c:v>
                </c:pt>
                <c:pt idx="73">
                  <c:v>5.7513907346869564E-2</c:v>
                </c:pt>
                <c:pt idx="74">
                  <c:v>6.0254991337828079E-2</c:v>
                </c:pt>
                <c:pt idx="75">
                  <c:v>6.2462200266583112E-2</c:v>
                </c:pt>
                <c:pt idx="76">
                  <c:v>6.4791156349744528E-2</c:v>
                </c:pt>
                <c:pt idx="77">
                  <c:v>6.8679973223506163E-2</c:v>
                </c:pt>
                <c:pt idx="78">
                  <c:v>7.3022682401074679E-2</c:v>
                </c:pt>
                <c:pt idx="79">
                  <c:v>7.8888610021800254E-2</c:v>
                </c:pt>
                <c:pt idx="80">
                  <c:v>8.2515808414895808E-2</c:v>
                </c:pt>
                <c:pt idx="81">
                  <c:v>8.6312428414446529E-2</c:v>
                </c:pt>
                <c:pt idx="82">
                  <c:v>9.0209125362927134E-2</c:v>
                </c:pt>
                <c:pt idx="83">
                  <c:v>9.428745803367744E-2</c:v>
                </c:pt>
                <c:pt idx="84">
                  <c:v>9.8203855168954801E-2</c:v>
                </c:pt>
                <c:pt idx="85">
                  <c:v>0.10134288293321614</c:v>
                </c:pt>
                <c:pt idx="86">
                  <c:v>0.10408042089055103</c:v>
                </c:pt>
                <c:pt idx="87">
                  <c:v>0.10648935973210905</c:v>
                </c:pt>
                <c:pt idx="88">
                  <c:v>0.10914612692357561</c:v>
                </c:pt>
                <c:pt idx="89">
                  <c:v>0.11001726918374644</c:v>
                </c:pt>
                <c:pt idx="90">
                  <c:v>0.10997708080268032</c:v>
                </c:pt>
                <c:pt idx="91">
                  <c:v>0.10788492096482094</c:v>
                </c:pt>
                <c:pt idx="92">
                  <c:v>0.10698501643192615</c:v>
                </c:pt>
                <c:pt idx="93">
                  <c:v>0.10472540500629046</c:v>
                </c:pt>
                <c:pt idx="94">
                  <c:v>0.10265294535522806</c:v>
                </c:pt>
                <c:pt idx="95">
                  <c:v>9.9850396781462347E-2</c:v>
                </c:pt>
                <c:pt idx="96">
                  <c:v>9.7508832578750759E-2</c:v>
                </c:pt>
                <c:pt idx="97">
                  <c:v>9.5196818656234861E-2</c:v>
                </c:pt>
                <c:pt idx="98">
                  <c:v>9.3066046452252804E-2</c:v>
                </c:pt>
                <c:pt idx="99">
                  <c:v>9.1066871496075619E-2</c:v>
                </c:pt>
                <c:pt idx="100">
                  <c:v>8.8061016994563035E-2</c:v>
                </c:pt>
                <c:pt idx="101">
                  <c:v>8.4998819958810756E-2</c:v>
                </c:pt>
                <c:pt idx="102">
                  <c:v>8.1906284635391069E-2</c:v>
                </c:pt>
                <c:pt idx="103">
                  <c:v>7.9577328552229432E-2</c:v>
                </c:pt>
                <c:pt idx="104">
                  <c:v>7.7695960713099588E-2</c:v>
                </c:pt>
                <c:pt idx="105">
                  <c:v>7.669085718270785E-2</c:v>
                </c:pt>
                <c:pt idx="106">
                  <c:v>7.5432015246368778E-2</c:v>
                </c:pt>
                <c:pt idx="107">
                  <c:v>7.5264957662328769E-2</c:v>
                </c:pt>
                <c:pt idx="108">
                  <c:v>7.5485599754457011E-2</c:v>
                </c:pt>
                <c:pt idx="109">
                  <c:v>7.6525769617347805E-2</c:v>
                </c:pt>
                <c:pt idx="110">
                  <c:v>7.8033227911067149E-2</c:v>
                </c:pt>
                <c:pt idx="111">
                  <c:v>7.9686073583349781E-2</c:v>
                </c:pt>
                <c:pt idx="112">
                  <c:v>8.2038669890668103E-2</c:v>
                </c:pt>
                <c:pt idx="113">
                  <c:v>8.5182425699760644E-2</c:v>
                </c:pt>
                <c:pt idx="114">
                  <c:v>8.8974711658216021E-2</c:v>
                </c:pt>
                <c:pt idx="115">
                  <c:v>9.2440368519574712E-2</c:v>
                </c:pt>
                <c:pt idx="116">
                  <c:v>9.6497818992319795E-2</c:v>
                </c:pt>
                <c:pt idx="117">
                  <c:v>0.10060254991337825</c:v>
                </c:pt>
                <c:pt idx="118">
                  <c:v>0.10454219326907666</c:v>
                </c:pt>
                <c:pt idx="119">
                  <c:v>0.10785418867341723</c:v>
                </c:pt>
                <c:pt idx="120">
                  <c:v>0.11082064280133541</c:v>
                </c:pt>
                <c:pt idx="121">
                  <c:v>0.11338836514847861</c:v>
                </c:pt>
                <c:pt idx="122">
                  <c:v>0.1159119590771962</c:v>
                </c:pt>
                <c:pt idx="123">
                  <c:v>0.11890993350398937</c:v>
                </c:pt>
                <c:pt idx="124">
                  <c:v>0.12203477713375643</c:v>
                </c:pt>
                <c:pt idx="125">
                  <c:v>0.12449887649834701</c:v>
                </c:pt>
                <c:pt idx="126">
                  <c:v>0.12735540358393682</c:v>
                </c:pt>
                <c:pt idx="127">
                  <c:v>0.13014179800452896</c:v>
                </c:pt>
                <c:pt idx="128">
                  <c:v>0.13212363679632433</c:v>
                </c:pt>
                <c:pt idx="129">
                  <c:v>0.13381627684593722</c:v>
                </c:pt>
                <c:pt idx="130">
                  <c:v>0.13484856663410882</c:v>
                </c:pt>
                <c:pt idx="131">
                  <c:v>0.1356956746663871</c:v>
                </c:pt>
                <c:pt idx="132">
                  <c:v>0.13692339030758705</c:v>
                </c:pt>
                <c:pt idx="133">
                  <c:v>0.13741983501487587</c:v>
                </c:pt>
                <c:pt idx="134">
                  <c:v>0.13884849256140663</c:v>
                </c:pt>
              </c:numCache>
            </c:numRef>
          </c:yVal>
          <c:smooth val="0"/>
          <c:extLst>
            <c:ext xmlns:c16="http://schemas.microsoft.com/office/drawing/2014/chart" uri="{C3380CC4-5D6E-409C-BE32-E72D297353CC}">
              <c16:uniqueId val="{00000015-3973-476D-9893-6614DC6DD2D3}"/>
            </c:ext>
          </c:extLst>
        </c:ser>
        <c:ser>
          <c:idx val="11"/>
          <c:order val="11"/>
          <c:tx>
            <c:strRef>
              <c:f>H!$CK$3</c:f>
              <c:strCache>
                <c:ptCount val="1"/>
                <c:pt idx="0">
                  <c:v>Communications</c:v>
                </c:pt>
              </c:strCache>
            </c:strRef>
          </c:tx>
          <c:spPr>
            <a:ln w="34925" cap="rnd">
              <a:solidFill>
                <a:schemeClr val="tx1"/>
              </a:solidFill>
              <a:prstDash val="sysDot"/>
              <a:round/>
            </a:ln>
            <a:effectLst/>
          </c:spPr>
          <c:marker>
            <c:symbol val="none"/>
          </c:marker>
          <c:dLbls>
            <c:dLbl>
              <c:idx val="133"/>
              <c:layout>
                <c:manualLayout>
                  <c:x val="-3.8113446717182288E-2"/>
                  <c:y val="-2.427440784541216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6-3973-476D-9893-6614DC6DD2D3}"/>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H!$A$695:$A$829</c:f>
              <c:numCache>
                <c:formatCode>m/d/yyyy</c:formatCode>
                <c:ptCount val="135"/>
                <c:pt idx="0">
                  <c:v>39309</c:v>
                </c:pt>
                <c:pt idx="1">
                  <c:v>39340</c:v>
                </c:pt>
                <c:pt idx="2">
                  <c:v>39370</c:v>
                </c:pt>
                <c:pt idx="3">
                  <c:v>39401</c:v>
                </c:pt>
                <c:pt idx="4">
                  <c:v>39431</c:v>
                </c:pt>
                <c:pt idx="5">
                  <c:v>39462</c:v>
                </c:pt>
                <c:pt idx="6">
                  <c:v>39493</c:v>
                </c:pt>
                <c:pt idx="7">
                  <c:v>39522</c:v>
                </c:pt>
                <c:pt idx="8">
                  <c:v>39553</c:v>
                </c:pt>
                <c:pt idx="9">
                  <c:v>39583</c:v>
                </c:pt>
                <c:pt idx="10">
                  <c:v>39614</c:v>
                </c:pt>
                <c:pt idx="11">
                  <c:v>39644</c:v>
                </c:pt>
                <c:pt idx="12">
                  <c:v>39675</c:v>
                </c:pt>
                <c:pt idx="13">
                  <c:v>39706</c:v>
                </c:pt>
                <c:pt idx="14">
                  <c:v>39736</c:v>
                </c:pt>
                <c:pt idx="15">
                  <c:v>39767</c:v>
                </c:pt>
                <c:pt idx="16">
                  <c:v>39797</c:v>
                </c:pt>
                <c:pt idx="17">
                  <c:v>39828</c:v>
                </c:pt>
                <c:pt idx="18">
                  <c:v>39859</c:v>
                </c:pt>
                <c:pt idx="19">
                  <c:v>39887</c:v>
                </c:pt>
                <c:pt idx="20">
                  <c:v>39918</c:v>
                </c:pt>
                <c:pt idx="21">
                  <c:v>39948</c:v>
                </c:pt>
                <c:pt idx="22">
                  <c:v>39979</c:v>
                </c:pt>
                <c:pt idx="23">
                  <c:v>40009</c:v>
                </c:pt>
                <c:pt idx="24">
                  <c:v>40040</c:v>
                </c:pt>
                <c:pt idx="25">
                  <c:v>40071</c:v>
                </c:pt>
                <c:pt idx="26">
                  <c:v>40101</c:v>
                </c:pt>
                <c:pt idx="27">
                  <c:v>40132</c:v>
                </c:pt>
                <c:pt idx="28">
                  <c:v>40162</c:v>
                </c:pt>
                <c:pt idx="29">
                  <c:v>40193</c:v>
                </c:pt>
                <c:pt idx="30">
                  <c:v>40224</c:v>
                </c:pt>
                <c:pt idx="31">
                  <c:v>40252</c:v>
                </c:pt>
                <c:pt idx="32">
                  <c:v>40283</c:v>
                </c:pt>
                <c:pt idx="33">
                  <c:v>40313</c:v>
                </c:pt>
                <c:pt idx="34">
                  <c:v>40344</c:v>
                </c:pt>
                <c:pt idx="35">
                  <c:v>40374</c:v>
                </c:pt>
                <c:pt idx="36">
                  <c:v>40405</c:v>
                </c:pt>
                <c:pt idx="37">
                  <c:v>40436</c:v>
                </c:pt>
                <c:pt idx="38">
                  <c:v>40466</c:v>
                </c:pt>
                <c:pt idx="39">
                  <c:v>40497</c:v>
                </c:pt>
                <c:pt idx="40">
                  <c:v>40527</c:v>
                </c:pt>
                <c:pt idx="41">
                  <c:v>40558</c:v>
                </c:pt>
                <c:pt idx="42">
                  <c:v>40589</c:v>
                </c:pt>
                <c:pt idx="43">
                  <c:v>40617</c:v>
                </c:pt>
                <c:pt idx="44">
                  <c:v>40648</c:v>
                </c:pt>
                <c:pt idx="45">
                  <c:v>40678</c:v>
                </c:pt>
                <c:pt idx="46">
                  <c:v>40709</c:v>
                </c:pt>
                <c:pt idx="47">
                  <c:v>40739</c:v>
                </c:pt>
                <c:pt idx="48">
                  <c:v>40770</c:v>
                </c:pt>
                <c:pt idx="49">
                  <c:v>40801</c:v>
                </c:pt>
                <c:pt idx="50">
                  <c:v>40831</c:v>
                </c:pt>
                <c:pt idx="51">
                  <c:v>40862</c:v>
                </c:pt>
                <c:pt idx="52">
                  <c:v>40892</c:v>
                </c:pt>
                <c:pt idx="53">
                  <c:v>40923</c:v>
                </c:pt>
                <c:pt idx="54">
                  <c:v>40954</c:v>
                </c:pt>
                <c:pt idx="55">
                  <c:v>40983</c:v>
                </c:pt>
                <c:pt idx="56">
                  <c:v>41014</c:v>
                </c:pt>
                <c:pt idx="57">
                  <c:v>41044</c:v>
                </c:pt>
                <c:pt idx="58">
                  <c:v>41075</c:v>
                </c:pt>
                <c:pt idx="59">
                  <c:v>41105</c:v>
                </c:pt>
                <c:pt idx="60">
                  <c:v>41136</c:v>
                </c:pt>
                <c:pt idx="61">
                  <c:v>41167</c:v>
                </c:pt>
                <c:pt idx="62">
                  <c:v>41197</c:v>
                </c:pt>
                <c:pt idx="63">
                  <c:v>41228</c:v>
                </c:pt>
                <c:pt idx="64">
                  <c:v>41258</c:v>
                </c:pt>
                <c:pt idx="65">
                  <c:v>41289</c:v>
                </c:pt>
                <c:pt idx="66">
                  <c:v>41320</c:v>
                </c:pt>
                <c:pt idx="67">
                  <c:v>41348</c:v>
                </c:pt>
                <c:pt idx="68">
                  <c:v>41379</c:v>
                </c:pt>
                <c:pt idx="69">
                  <c:v>41409</c:v>
                </c:pt>
                <c:pt idx="70">
                  <c:v>41440</c:v>
                </c:pt>
                <c:pt idx="71">
                  <c:v>41470</c:v>
                </c:pt>
                <c:pt idx="72">
                  <c:v>41501</c:v>
                </c:pt>
                <c:pt idx="73">
                  <c:v>41532</c:v>
                </c:pt>
                <c:pt idx="74">
                  <c:v>41562</c:v>
                </c:pt>
                <c:pt idx="75">
                  <c:v>41593</c:v>
                </c:pt>
                <c:pt idx="76">
                  <c:v>41623</c:v>
                </c:pt>
                <c:pt idx="77">
                  <c:v>41654</c:v>
                </c:pt>
                <c:pt idx="78">
                  <c:v>41685</c:v>
                </c:pt>
                <c:pt idx="79">
                  <c:v>41713</c:v>
                </c:pt>
                <c:pt idx="80">
                  <c:v>41744</c:v>
                </c:pt>
                <c:pt idx="81">
                  <c:v>41774</c:v>
                </c:pt>
                <c:pt idx="82">
                  <c:v>41805</c:v>
                </c:pt>
                <c:pt idx="83">
                  <c:v>41835</c:v>
                </c:pt>
                <c:pt idx="84">
                  <c:v>41866</c:v>
                </c:pt>
                <c:pt idx="85">
                  <c:v>41897</c:v>
                </c:pt>
                <c:pt idx="86">
                  <c:v>41927</c:v>
                </c:pt>
                <c:pt idx="87">
                  <c:v>41958</c:v>
                </c:pt>
                <c:pt idx="88">
                  <c:v>41988</c:v>
                </c:pt>
                <c:pt idx="89">
                  <c:v>42019</c:v>
                </c:pt>
                <c:pt idx="90">
                  <c:v>42050</c:v>
                </c:pt>
                <c:pt idx="91">
                  <c:v>42078</c:v>
                </c:pt>
                <c:pt idx="92">
                  <c:v>42109</c:v>
                </c:pt>
                <c:pt idx="93">
                  <c:v>42139</c:v>
                </c:pt>
                <c:pt idx="94">
                  <c:v>42170</c:v>
                </c:pt>
                <c:pt idx="95">
                  <c:v>42200</c:v>
                </c:pt>
                <c:pt idx="96">
                  <c:v>42231</c:v>
                </c:pt>
                <c:pt idx="97">
                  <c:v>42262</c:v>
                </c:pt>
                <c:pt idx="98">
                  <c:v>42292</c:v>
                </c:pt>
                <c:pt idx="99">
                  <c:v>42323</c:v>
                </c:pt>
                <c:pt idx="100">
                  <c:v>42353</c:v>
                </c:pt>
                <c:pt idx="101">
                  <c:v>42384</c:v>
                </c:pt>
                <c:pt idx="102">
                  <c:v>42415</c:v>
                </c:pt>
                <c:pt idx="103">
                  <c:v>42444</c:v>
                </c:pt>
                <c:pt idx="104">
                  <c:v>42475</c:v>
                </c:pt>
                <c:pt idx="105">
                  <c:v>42505</c:v>
                </c:pt>
                <c:pt idx="106">
                  <c:v>42536</c:v>
                </c:pt>
                <c:pt idx="107">
                  <c:v>42566</c:v>
                </c:pt>
                <c:pt idx="108">
                  <c:v>42597</c:v>
                </c:pt>
                <c:pt idx="109">
                  <c:v>42628</c:v>
                </c:pt>
                <c:pt idx="110">
                  <c:v>42658</c:v>
                </c:pt>
                <c:pt idx="111">
                  <c:v>42689</c:v>
                </c:pt>
                <c:pt idx="112">
                  <c:v>42719</c:v>
                </c:pt>
                <c:pt idx="113">
                  <c:v>42750</c:v>
                </c:pt>
                <c:pt idx="114">
                  <c:v>42781</c:v>
                </c:pt>
                <c:pt idx="115">
                  <c:v>42809</c:v>
                </c:pt>
                <c:pt idx="116">
                  <c:v>42840</c:v>
                </c:pt>
                <c:pt idx="117">
                  <c:v>42870</c:v>
                </c:pt>
                <c:pt idx="118">
                  <c:v>42901</c:v>
                </c:pt>
                <c:pt idx="119">
                  <c:v>42931</c:v>
                </c:pt>
                <c:pt idx="120">
                  <c:v>42962</c:v>
                </c:pt>
                <c:pt idx="121">
                  <c:v>42993</c:v>
                </c:pt>
                <c:pt idx="122">
                  <c:v>43023</c:v>
                </c:pt>
                <c:pt idx="123">
                  <c:v>43054</c:v>
                </c:pt>
                <c:pt idx="124">
                  <c:v>43084</c:v>
                </c:pt>
                <c:pt idx="125">
                  <c:v>43115</c:v>
                </c:pt>
                <c:pt idx="126">
                  <c:v>43146</c:v>
                </c:pt>
                <c:pt idx="127">
                  <c:v>43174</c:v>
                </c:pt>
                <c:pt idx="128">
                  <c:v>43205</c:v>
                </c:pt>
                <c:pt idx="129">
                  <c:v>43235</c:v>
                </c:pt>
                <c:pt idx="130">
                  <c:v>43266</c:v>
                </c:pt>
                <c:pt idx="131">
                  <c:v>43296</c:v>
                </c:pt>
                <c:pt idx="132">
                  <c:v>43327</c:v>
                </c:pt>
                <c:pt idx="133">
                  <c:v>43358</c:v>
                </c:pt>
                <c:pt idx="134">
                  <c:v>43388</c:v>
                </c:pt>
              </c:numCache>
            </c:numRef>
          </c:xVal>
          <c:yVal>
            <c:numRef>
              <c:f>H!$CO$695:$CO$829</c:f>
              <c:numCache>
                <c:formatCode>0.0%</c:formatCode>
                <c:ptCount val="135"/>
                <c:pt idx="0">
                  <c:v>-3.5196056767575756E-3</c:v>
                </c:pt>
                <c:pt idx="1">
                  <c:v>-4.0272411109051331E-3</c:v>
                </c:pt>
                <c:pt idx="2">
                  <c:v>-4.3666600972667169E-3</c:v>
                </c:pt>
                <c:pt idx="3">
                  <c:v>-4.4164282770853269E-3</c:v>
                </c:pt>
                <c:pt idx="4">
                  <c:v>-4.2352721025462614E-3</c:v>
                </c:pt>
                <c:pt idx="5">
                  <c:v>-3.620137399990897E-3</c:v>
                </c:pt>
                <c:pt idx="6">
                  <c:v>-3.0766688763738115E-3</c:v>
                </c:pt>
                <c:pt idx="7">
                  <c:v>-2.6984307097539517E-3</c:v>
                </c:pt>
                <c:pt idx="8">
                  <c:v>-2.2335959102500746E-3</c:v>
                </c:pt>
                <c:pt idx="9">
                  <c:v>-2.0773238256203141E-3</c:v>
                </c:pt>
                <c:pt idx="10">
                  <c:v>-1.2810329485258842E-3</c:v>
                </c:pt>
                <c:pt idx="11">
                  <c:v>0</c:v>
                </c:pt>
                <c:pt idx="12">
                  <c:v>1.0411503218010765E-3</c:v>
                </c:pt>
                <c:pt idx="13">
                  <c:v>1.8712835611722767E-3</c:v>
                </c:pt>
                <c:pt idx="14">
                  <c:v>2.743222071590834E-3</c:v>
                </c:pt>
                <c:pt idx="15">
                  <c:v>4.0879582902841882E-3</c:v>
                </c:pt>
                <c:pt idx="16">
                  <c:v>5.5362123229996119E-3</c:v>
                </c:pt>
                <c:pt idx="17">
                  <c:v>7.0611093526353752E-3</c:v>
                </c:pt>
                <c:pt idx="18">
                  <c:v>8.6079043813915845E-3</c:v>
                </c:pt>
                <c:pt idx="19">
                  <c:v>1.0021320688234248E-2</c:v>
                </c:pt>
                <c:pt idx="20">
                  <c:v>1.1330223817458407E-2</c:v>
                </c:pt>
                <c:pt idx="21">
                  <c:v>1.244503104539052E-2</c:v>
                </c:pt>
                <c:pt idx="22">
                  <c:v>1.3023337294880477E-2</c:v>
                </c:pt>
                <c:pt idx="23">
                  <c:v>1.3238335831696091E-2</c:v>
                </c:pt>
                <c:pt idx="24">
                  <c:v>1.3449352914126189E-2</c:v>
                </c:pt>
                <c:pt idx="25">
                  <c:v>1.3966941984237424E-2</c:v>
                </c:pt>
                <c:pt idx="26">
                  <c:v>1.4484531054348881E-2</c:v>
                </c:pt>
                <c:pt idx="27">
                  <c:v>1.4650756774942542E-2</c:v>
                </c:pt>
                <c:pt idx="28">
                  <c:v>1.4722422953881154E-2</c:v>
                </c:pt>
                <c:pt idx="29">
                  <c:v>1.4768209679313804E-2</c:v>
                </c:pt>
                <c:pt idx="30">
                  <c:v>1.4728395135459094E-2</c:v>
                </c:pt>
                <c:pt idx="31">
                  <c:v>1.474631168019358E-2</c:v>
                </c:pt>
                <c:pt idx="32">
                  <c:v>1.4708487863531738E-2</c:v>
                </c:pt>
                <c:pt idx="33">
                  <c:v>1.4469600600403476E-2</c:v>
                </c:pt>
                <c:pt idx="34">
                  <c:v>1.4153074976758218E-2</c:v>
                </c:pt>
                <c:pt idx="35">
                  <c:v>1.3801711627240421E-2</c:v>
                </c:pt>
                <c:pt idx="36">
                  <c:v>1.3588703817617453E-2</c:v>
                </c:pt>
                <c:pt idx="37">
                  <c:v>1.3211461014593917E-2</c:v>
                </c:pt>
                <c:pt idx="38">
                  <c:v>1.2689890490097167E-2</c:v>
                </c:pt>
                <c:pt idx="39">
                  <c:v>1.2346490049350178E-2</c:v>
                </c:pt>
                <c:pt idx="40">
                  <c:v>1.1454644267004266E-2</c:v>
                </c:pt>
                <c:pt idx="41">
                  <c:v>1.0269166223729975E-2</c:v>
                </c:pt>
                <c:pt idx="42">
                  <c:v>9.148386814219478E-3</c:v>
                </c:pt>
                <c:pt idx="43">
                  <c:v>7.9439968626140445E-3</c:v>
                </c:pt>
                <c:pt idx="44">
                  <c:v>6.6579870961065435E-3</c:v>
                </c:pt>
                <c:pt idx="45">
                  <c:v>5.3212137861839981E-3</c:v>
                </c:pt>
                <c:pt idx="46">
                  <c:v>4.0371947468691438E-3</c:v>
                </c:pt>
                <c:pt idx="47">
                  <c:v>2.5521122610878688E-3</c:v>
                </c:pt>
                <c:pt idx="48">
                  <c:v>9.3763250777878504E-4</c:v>
                </c:pt>
                <c:pt idx="49">
                  <c:v>-7.0272669903581608E-4</c:v>
                </c:pt>
                <c:pt idx="50">
                  <c:v>-2.1778555488533025E-3</c:v>
                </c:pt>
                <c:pt idx="51">
                  <c:v>-3.5783321289433179E-3</c:v>
                </c:pt>
                <c:pt idx="52">
                  <c:v>-4.4970527283910711E-3</c:v>
                </c:pt>
                <c:pt idx="53">
                  <c:v>-4.9977206173642541E-3</c:v>
                </c:pt>
                <c:pt idx="54">
                  <c:v>-5.3291766949548069E-3</c:v>
                </c:pt>
                <c:pt idx="55">
                  <c:v>-5.6019063203597286E-3</c:v>
                </c:pt>
                <c:pt idx="56">
                  <c:v>-5.741257223851326E-3</c:v>
                </c:pt>
                <c:pt idx="57">
                  <c:v>-5.6019063203597286E-3</c:v>
                </c:pt>
                <c:pt idx="58">
                  <c:v>-5.4147779642423899E-3</c:v>
                </c:pt>
                <c:pt idx="59">
                  <c:v>-5.5083421423010037E-3</c:v>
                </c:pt>
                <c:pt idx="60">
                  <c:v>-5.9781537597867196E-3</c:v>
                </c:pt>
                <c:pt idx="61">
                  <c:v>-6.4599097404289818E-3</c:v>
                </c:pt>
                <c:pt idx="62">
                  <c:v>-6.9297213579146977E-3</c:v>
                </c:pt>
                <c:pt idx="63">
                  <c:v>-7.4114773385569599E-3</c:v>
                </c:pt>
                <c:pt idx="64">
                  <c:v>-7.9031869551626777E-3</c:v>
                </c:pt>
                <c:pt idx="65">
                  <c:v>-8.4068409349249418E-3</c:v>
                </c:pt>
                <c:pt idx="66">
                  <c:v>-8.7024639230462997E-3</c:v>
                </c:pt>
                <c:pt idx="67">
                  <c:v>-8.9224392778436412E-3</c:v>
                </c:pt>
                <c:pt idx="68">
                  <c:v>-9.6749341566979563E-3</c:v>
                </c:pt>
                <c:pt idx="69">
                  <c:v>-1.0610575937283984E-2</c:v>
                </c:pt>
                <c:pt idx="70">
                  <c:v>-1.1654712349874141E-2</c:v>
                </c:pt>
                <c:pt idx="71">
                  <c:v>-1.2396258229168455E-2</c:v>
                </c:pt>
                <c:pt idx="72">
                  <c:v>-1.2706811671235441E-2</c:v>
                </c:pt>
                <c:pt idx="73">
                  <c:v>-1.2793408304119458E-2</c:v>
                </c:pt>
                <c:pt idx="74">
                  <c:v>-1.2904889026912447E-2</c:v>
                </c:pt>
                <c:pt idx="75">
                  <c:v>-1.3085049837855078E-2</c:v>
                </c:pt>
                <c:pt idx="76">
                  <c:v>-1.3236345104503E-2</c:v>
                </c:pt>
                <c:pt idx="77">
                  <c:v>-1.3438403914565855E-2</c:v>
                </c:pt>
                <c:pt idx="78">
                  <c:v>-1.4110274342114204E-2</c:v>
                </c:pt>
                <c:pt idx="79">
                  <c:v>-1.4846843403426568E-2</c:v>
                </c:pt>
                <c:pt idx="80">
                  <c:v>-1.4993161852092873E-2</c:v>
                </c:pt>
                <c:pt idx="81">
                  <c:v>-1.5188253116980799E-2</c:v>
                </c:pt>
                <c:pt idx="82">
                  <c:v>-1.5307696748545263E-2</c:v>
                </c:pt>
                <c:pt idx="83">
                  <c:v>-1.5301724566966879E-2</c:v>
                </c:pt>
                <c:pt idx="84">
                  <c:v>-1.536542783713446E-2</c:v>
                </c:pt>
                <c:pt idx="85">
                  <c:v>-1.5738689185772481E-2</c:v>
                </c:pt>
                <c:pt idx="86">
                  <c:v>-1.6809700415464479E-2</c:v>
                </c:pt>
                <c:pt idx="87">
                  <c:v>-1.8152445906965187E-2</c:v>
                </c:pt>
                <c:pt idx="88">
                  <c:v>-1.9807735567725304E-2</c:v>
                </c:pt>
                <c:pt idx="89">
                  <c:v>-2.170290785521034E-2</c:v>
                </c:pt>
                <c:pt idx="90">
                  <c:v>-2.3548311962876878E-2</c:v>
                </c:pt>
                <c:pt idx="91">
                  <c:v>-2.560174706218421E-2</c:v>
                </c:pt>
                <c:pt idx="92">
                  <c:v>-2.7781593338230381E-2</c:v>
                </c:pt>
                <c:pt idx="93">
                  <c:v>-3.022521096731412E-2</c:v>
                </c:pt>
                <c:pt idx="94">
                  <c:v>-3.2693712686307053E-2</c:v>
                </c:pt>
                <c:pt idx="95">
                  <c:v>-3.52667275829186E-2</c:v>
                </c:pt>
                <c:pt idx="96">
                  <c:v>-3.7652614123413142E-2</c:v>
                </c:pt>
                <c:pt idx="97">
                  <c:v>-3.9686141950793119E-2</c:v>
                </c:pt>
                <c:pt idx="98">
                  <c:v>-4.0867638539681894E-2</c:v>
                </c:pt>
                <c:pt idx="99">
                  <c:v>-4.1511638786532301E-2</c:v>
                </c:pt>
                <c:pt idx="100">
                  <c:v>-4.1963533859283308E-2</c:v>
                </c:pt>
                <c:pt idx="101">
                  <c:v>-4.2287027028102941E-2</c:v>
                </c:pt>
                <c:pt idx="102">
                  <c:v>-4.2858365732418191E-2</c:v>
                </c:pt>
                <c:pt idx="103">
                  <c:v>-4.3200770809568856E-2</c:v>
                </c:pt>
                <c:pt idx="104">
                  <c:v>-4.3581995066977908E-2</c:v>
                </c:pt>
                <c:pt idx="105">
                  <c:v>-4.3971182233157768E-2</c:v>
                </c:pt>
                <c:pt idx="106">
                  <c:v>-4.4455924304589112E-2</c:v>
                </c:pt>
                <c:pt idx="107">
                  <c:v>-4.5089970915475619E-2</c:v>
                </c:pt>
                <c:pt idx="108">
                  <c:v>-4.5776771796969484E-2</c:v>
                </c:pt>
                <c:pt idx="109">
                  <c:v>-4.7294701281430873E-2</c:v>
                </c:pt>
                <c:pt idx="110">
                  <c:v>-4.9374015834243945E-2</c:v>
                </c:pt>
                <c:pt idx="111">
                  <c:v>-5.149115420371897E-2</c:v>
                </c:pt>
                <c:pt idx="112">
                  <c:v>-5.3573454847321123E-2</c:v>
                </c:pt>
                <c:pt idx="113">
                  <c:v>-5.571547730670523E-2</c:v>
                </c:pt>
                <c:pt idx="114">
                  <c:v>-5.7877407038016804E-2</c:v>
                </c:pt>
                <c:pt idx="115">
                  <c:v>-6.2668092027336586E-2</c:v>
                </c:pt>
                <c:pt idx="116">
                  <c:v>-6.7848959546432663E-2</c:v>
                </c:pt>
                <c:pt idx="117">
                  <c:v>-7.2831749709851512E-2</c:v>
                </c:pt>
                <c:pt idx="118">
                  <c:v>-7.7862317325895991E-2</c:v>
                </c:pt>
                <c:pt idx="119">
                  <c:v>-8.2864019397645983E-2</c:v>
                </c:pt>
                <c:pt idx="120">
                  <c:v>-8.7971230010610579E-2</c:v>
                </c:pt>
                <c:pt idx="121">
                  <c:v>-9.2459324466634518E-2</c:v>
                </c:pt>
                <c:pt idx="122">
                  <c:v>-9.6406936489830342E-2</c:v>
                </c:pt>
                <c:pt idx="123">
                  <c:v>-0.10032170151434627</c:v>
                </c:pt>
                <c:pt idx="124">
                  <c:v>-0.10412498581606866</c:v>
                </c:pt>
                <c:pt idx="125">
                  <c:v>-0.10794320057173679</c:v>
                </c:pt>
                <c:pt idx="126">
                  <c:v>-0.11178430869012146</c:v>
                </c:pt>
                <c:pt idx="127">
                  <c:v>-0.11316985481626562</c:v>
                </c:pt>
                <c:pt idx="128">
                  <c:v>-0.11419109786613935</c:v>
                </c:pt>
                <c:pt idx="129">
                  <c:v>-0.11480921865948412</c:v>
                </c:pt>
                <c:pt idx="130">
                  <c:v>-0.11504412446822676</c:v>
                </c:pt>
                <c:pt idx="131">
                  <c:v>-0.11500430992437205</c:v>
                </c:pt>
                <c:pt idx="132">
                  <c:v>-0.11503218010507066</c:v>
                </c:pt>
                <c:pt idx="133">
                  <c:v>-0.11492766692745171</c:v>
                </c:pt>
                <c:pt idx="134">
                  <c:v>-0.11521134555241674</c:v>
                </c:pt>
              </c:numCache>
            </c:numRef>
          </c:yVal>
          <c:smooth val="0"/>
          <c:extLst>
            <c:ext xmlns:c16="http://schemas.microsoft.com/office/drawing/2014/chart" uri="{C3380CC4-5D6E-409C-BE32-E72D297353CC}">
              <c16:uniqueId val="{00000017-3973-476D-9893-6614DC6DD2D3}"/>
            </c:ext>
          </c:extLst>
        </c:ser>
        <c:dLbls>
          <c:showLegendKey val="0"/>
          <c:showVal val="0"/>
          <c:showCatName val="0"/>
          <c:showSerName val="0"/>
          <c:showPercent val="0"/>
          <c:showBubbleSize val="0"/>
        </c:dLbls>
        <c:axId val="411824312"/>
        <c:axId val="411823920"/>
      </c:scatterChart>
      <c:valAx>
        <c:axId val="411824312"/>
        <c:scaling>
          <c:orientation val="minMax"/>
        </c:scaling>
        <c:delete val="0"/>
        <c:axPos val="b"/>
        <c:numFmt formatCode="yyyy" sourceLinked="0"/>
        <c:majorTickMark val="out"/>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11823920"/>
        <c:crosses val="autoZero"/>
        <c:crossBetween val="midCat"/>
        <c:majorUnit val="365"/>
      </c:valAx>
      <c:valAx>
        <c:axId val="411823920"/>
        <c:scaling>
          <c:orientation val="minMax"/>
          <c:max val="0.70000000000000007"/>
          <c:min val="-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11824312"/>
        <c:crosses val="autoZero"/>
        <c:crossBetween val="midCat"/>
        <c:majorUnit val="0.1"/>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539390975369856E-2"/>
          <c:y val="2.7363556828123758E-2"/>
          <c:w val="0.78824514178590155"/>
          <c:h val="0.9108384633738964"/>
        </c:manualLayout>
      </c:layout>
      <c:scatterChart>
        <c:scatterStyle val="lineMarker"/>
        <c:varyColors val="0"/>
        <c:ser>
          <c:idx val="0"/>
          <c:order val="0"/>
          <c:tx>
            <c:v>Inflation Rate</c:v>
          </c:tx>
          <c:spPr>
            <a:ln w="25400" cap="rnd">
              <a:solidFill>
                <a:schemeClr val="tx1"/>
              </a:solidFill>
              <a:round/>
            </a:ln>
            <a:effectLst/>
          </c:spPr>
          <c:marker>
            <c:symbol val="none"/>
          </c:marker>
          <c:xVal>
            <c:numRef>
              <c:f>H!$A$16:$A$829</c:f>
              <c:numCache>
                <c:formatCode>m/d/yyyy</c:formatCode>
                <c:ptCount val="814"/>
                <c:pt idx="0">
                  <c:v>18643</c:v>
                </c:pt>
                <c:pt idx="1">
                  <c:v>18674</c:v>
                </c:pt>
                <c:pt idx="2">
                  <c:v>18702</c:v>
                </c:pt>
                <c:pt idx="3">
                  <c:v>18733</c:v>
                </c:pt>
                <c:pt idx="4">
                  <c:v>18763</c:v>
                </c:pt>
                <c:pt idx="5">
                  <c:v>18794</c:v>
                </c:pt>
                <c:pt idx="6">
                  <c:v>18824</c:v>
                </c:pt>
                <c:pt idx="7">
                  <c:v>18855</c:v>
                </c:pt>
                <c:pt idx="8">
                  <c:v>18886</c:v>
                </c:pt>
                <c:pt idx="9">
                  <c:v>18916</c:v>
                </c:pt>
                <c:pt idx="10">
                  <c:v>18947</c:v>
                </c:pt>
                <c:pt idx="11">
                  <c:v>18977</c:v>
                </c:pt>
                <c:pt idx="12">
                  <c:v>19008</c:v>
                </c:pt>
                <c:pt idx="13">
                  <c:v>19039</c:v>
                </c:pt>
                <c:pt idx="14">
                  <c:v>19068</c:v>
                </c:pt>
                <c:pt idx="15">
                  <c:v>19099</c:v>
                </c:pt>
                <c:pt idx="16">
                  <c:v>19129</c:v>
                </c:pt>
                <c:pt idx="17">
                  <c:v>19160</c:v>
                </c:pt>
                <c:pt idx="18">
                  <c:v>19190</c:v>
                </c:pt>
                <c:pt idx="19">
                  <c:v>19221</c:v>
                </c:pt>
                <c:pt idx="20">
                  <c:v>19252</c:v>
                </c:pt>
                <c:pt idx="21">
                  <c:v>19282</c:v>
                </c:pt>
                <c:pt idx="22">
                  <c:v>19313</c:v>
                </c:pt>
                <c:pt idx="23">
                  <c:v>19343</c:v>
                </c:pt>
                <c:pt idx="24">
                  <c:v>19374</c:v>
                </c:pt>
                <c:pt idx="25">
                  <c:v>19405</c:v>
                </c:pt>
                <c:pt idx="26">
                  <c:v>19433</c:v>
                </c:pt>
                <c:pt idx="27">
                  <c:v>19464</c:v>
                </c:pt>
                <c:pt idx="28">
                  <c:v>19494</c:v>
                </c:pt>
                <c:pt idx="29">
                  <c:v>19525</c:v>
                </c:pt>
                <c:pt idx="30">
                  <c:v>19555</c:v>
                </c:pt>
                <c:pt idx="31">
                  <c:v>19586</c:v>
                </c:pt>
                <c:pt idx="32">
                  <c:v>19617</c:v>
                </c:pt>
                <c:pt idx="33">
                  <c:v>19647</c:v>
                </c:pt>
                <c:pt idx="34">
                  <c:v>19678</c:v>
                </c:pt>
                <c:pt idx="35">
                  <c:v>19708</c:v>
                </c:pt>
                <c:pt idx="36">
                  <c:v>19739</c:v>
                </c:pt>
                <c:pt idx="37">
                  <c:v>19770</c:v>
                </c:pt>
                <c:pt idx="38">
                  <c:v>19798</c:v>
                </c:pt>
                <c:pt idx="39">
                  <c:v>19829</c:v>
                </c:pt>
                <c:pt idx="40">
                  <c:v>19859</c:v>
                </c:pt>
                <c:pt idx="41">
                  <c:v>19890</c:v>
                </c:pt>
                <c:pt idx="42">
                  <c:v>19920</c:v>
                </c:pt>
                <c:pt idx="43">
                  <c:v>19951</c:v>
                </c:pt>
                <c:pt idx="44">
                  <c:v>19982</c:v>
                </c:pt>
                <c:pt idx="45">
                  <c:v>20012</c:v>
                </c:pt>
                <c:pt idx="46">
                  <c:v>20043</c:v>
                </c:pt>
                <c:pt idx="47">
                  <c:v>20073</c:v>
                </c:pt>
                <c:pt idx="48">
                  <c:v>20104</c:v>
                </c:pt>
                <c:pt idx="49">
                  <c:v>20135</c:v>
                </c:pt>
                <c:pt idx="50">
                  <c:v>20163</c:v>
                </c:pt>
                <c:pt idx="51">
                  <c:v>20194</c:v>
                </c:pt>
                <c:pt idx="52">
                  <c:v>20224</c:v>
                </c:pt>
                <c:pt idx="53">
                  <c:v>20255</c:v>
                </c:pt>
                <c:pt idx="54">
                  <c:v>20285</c:v>
                </c:pt>
                <c:pt idx="55">
                  <c:v>20316</c:v>
                </c:pt>
                <c:pt idx="56">
                  <c:v>20347</c:v>
                </c:pt>
                <c:pt idx="57">
                  <c:v>20377</c:v>
                </c:pt>
                <c:pt idx="58">
                  <c:v>20408</c:v>
                </c:pt>
                <c:pt idx="59">
                  <c:v>20438</c:v>
                </c:pt>
                <c:pt idx="60">
                  <c:v>20469</c:v>
                </c:pt>
                <c:pt idx="61">
                  <c:v>20500</c:v>
                </c:pt>
                <c:pt idx="62">
                  <c:v>20529</c:v>
                </c:pt>
                <c:pt idx="63">
                  <c:v>20560</c:v>
                </c:pt>
                <c:pt idx="64">
                  <c:v>20590</c:v>
                </c:pt>
                <c:pt idx="65">
                  <c:v>20621</c:v>
                </c:pt>
                <c:pt idx="66">
                  <c:v>20651</c:v>
                </c:pt>
                <c:pt idx="67">
                  <c:v>20682</c:v>
                </c:pt>
                <c:pt idx="68">
                  <c:v>20713</c:v>
                </c:pt>
                <c:pt idx="69">
                  <c:v>20743</c:v>
                </c:pt>
                <c:pt idx="70">
                  <c:v>20774</c:v>
                </c:pt>
                <c:pt idx="71">
                  <c:v>20804</c:v>
                </c:pt>
                <c:pt idx="72">
                  <c:v>20835</c:v>
                </c:pt>
                <c:pt idx="73">
                  <c:v>20866</c:v>
                </c:pt>
                <c:pt idx="74">
                  <c:v>20894</c:v>
                </c:pt>
                <c:pt idx="75">
                  <c:v>20925</c:v>
                </c:pt>
                <c:pt idx="76">
                  <c:v>20955</c:v>
                </c:pt>
                <c:pt idx="77">
                  <c:v>20986</c:v>
                </c:pt>
                <c:pt idx="78">
                  <c:v>21016</c:v>
                </c:pt>
                <c:pt idx="79">
                  <c:v>21047</c:v>
                </c:pt>
                <c:pt idx="80">
                  <c:v>21078</c:v>
                </c:pt>
                <c:pt idx="81">
                  <c:v>21108</c:v>
                </c:pt>
                <c:pt idx="82">
                  <c:v>21139</c:v>
                </c:pt>
                <c:pt idx="83">
                  <c:v>21169</c:v>
                </c:pt>
                <c:pt idx="84">
                  <c:v>21200</c:v>
                </c:pt>
                <c:pt idx="85">
                  <c:v>21231</c:v>
                </c:pt>
                <c:pt idx="86">
                  <c:v>21259</c:v>
                </c:pt>
                <c:pt idx="87">
                  <c:v>21290</c:v>
                </c:pt>
                <c:pt idx="88">
                  <c:v>21320</c:v>
                </c:pt>
                <c:pt idx="89">
                  <c:v>21351</c:v>
                </c:pt>
                <c:pt idx="90">
                  <c:v>21381</c:v>
                </c:pt>
                <c:pt idx="91">
                  <c:v>21412</c:v>
                </c:pt>
                <c:pt idx="92">
                  <c:v>21443</c:v>
                </c:pt>
                <c:pt idx="93">
                  <c:v>21473</c:v>
                </c:pt>
                <c:pt idx="94">
                  <c:v>21504</c:v>
                </c:pt>
                <c:pt idx="95">
                  <c:v>21534</c:v>
                </c:pt>
                <c:pt idx="96">
                  <c:v>21565</c:v>
                </c:pt>
                <c:pt idx="97">
                  <c:v>21596</c:v>
                </c:pt>
                <c:pt idx="98">
                  <c:v>21624</c:v>
                </c:pt>
                <c:pt idx="99">
                  <c:v>21655</c:v>
                </c:pt>
                <c:pt idx="100">
                  <c:v>21685</c:v>
                </c:pt>
                <c:pt idx="101">
                  <c:v>21716</c:v>
                </c:pt>
                <c:pt idx="102">
                  <c:v>21746</c:v>
                </c:pt>
                <c:pt idx="103">
                  <c:v>21777</c:v>
                </c:pt>
                <c:pt idx="104">
                  <c:v>21808</c:v>
                </c:pt>
                <c:pt idx="105">
                  <c:v>21838</c:v>
                </c:pt>
                <c:pt idx="106">
                  <c:v>21869</c:v>
                </c:pt>
                <c:pt idx="107">
                  <c:v>21899</c:v>
                </c:pt>
                <c:pt idx="108">
                  <c:v>21930</c:v>
                </c:pt>
                <c:pt idx="109">
                  <c:v>21961</c:v>
                </c:pt>
                <c:pt idx="110">
                  <c:v>21990</c:v>
                </c:pt>
                <c:pt idx="111">
                  <c:v>22021</c:v>
                </c:pt>
                <c:pt idx="112">
                  <c:v>22051</c:v>
                </c:pt>
                <c:pt idx="113">
                  <c:v>22082</c:v>
                </c:pt>
                <c:pt idx="114">
                  <c:v>22112</c:v>
                </c:pt>
                <c:pt idx="115">
                  <c:v>22143</c:v>
                </c:pt>
                <c:pt idx="116">
                  <c:v>22174</c:v>
                </c:pt>
                <c:pt idx="117">
                  <c:v>22204</c:v>
                </c:pt>
                <c:pt idx="118">
                  <c:v>22235</c:v>
                </c:pt>
                <c:pt idx="119">
                  <c:v>22265</c:v>
                </c:pt>
                <c:pt idx="120">
                  <c:v>22296</c:v>
                </c:pt>
                <c:pt idx="121">
                  <c:v>22327</c:v>
                </c:pt>
                <c:pt idx="122">
                  <c:v>22355</c:v>
                </c:pt>
                <c:pt idx="123">
                  <c:v>22386</c:v>
                </c:pt>
                <c:pt idx="124">
                  <c:v>22416</c:v>
                </c:pt>
                <c:pt idx="125">
                  <c:v>22447</c:v>
                </c:pt>
                <c:pt idx="126">
                  <c:v>22477</c:v>
                </c:pt>
                <c:pt idx="127">
                  <c:v>22508</c:v>
                </c:pt>
                <c:pt idx="128">
                  <c:v>22539</c:v>
                </c:pt>
                <c:pt idx="129">
                  <c:v>22569</c:v>
                </c:pt>
                <c:pt idx="130">
                  <c:v>22600</c:v>
                </c:pt>
                <c:pt idx="131">
                  <c:v>22630</c:v>
                </c:pt>
                <c:pt idx="132">
                  <c:v>22661</c:v>
                </c:pt>
                <c:pt idx="133">
                  <c:v>22692</c:v>
                </c:pt>
                <c:pt idx="134">
                  <c:v>22720</c:v>
                </c:pt>
                <c:pt idx="135">
                  <c:v>22751</c:v>
                </c:pt>
                <c:pt idx="136">
                  <c:v>22781</c:v>
                </c:pt>
                <c:pt idx="137">
                  <c:v>22812</c:v>
                </c:pt>
                <c:pt idx="138">
                  <c:v>22842</c:v>
                </c:pt>
                <c:pt idx="139">
                  <c:v>22873</c:v>
                </c:pt>
                <c:pt idx="140">
                  <c:v>22904</c:v>
                </c:pt>
                <c:pt idx="141">
                  <c:v>22934</c:v>
                </c:pt>
                <c:pt idx="142">
                  <c:v>22965</c:v>
                </c:pt>
                <c:pt idx="143">
                  <c:v>22995</c:v>
                </c:pt>
                <c:pt idx="144">
                  <c:v>23026</c:v>
                </c:pt>
                <c:pt idx="145">
                  <c:v>23057</c:v>
                </c:pt>
                <c:pt idx="146">
                  <c:v>23085</c:v>
                </c:pt>
                <c:pt idx="147">
                  <c:v>23116</c:v>
                </c:pt>
                <c:pt idx="148">
                  <c:v>23146</c:v>
                </c:pt>
                <c:pt idx="149">
                  <c:v>23177</c:v>
                </c:pt>
                <c:pt idx="150">
                  <c:v>23207</c:v>
                </c:pt>
                <c:pt idx="151">
                  <c:v>23238</c:v>
                </c:pt>
                <c:pt idx="152">
                  <c:v>23269</c:v>
                </c:pt>
                <c:pt idx="153">
                  <c:v>23299</c:v>
                </c:pt>
                <c:pt idx="154">
                  <c:v>23330</c:v>
                </c:pt>
                <c:pt idx="155">
                  <c:v>23360</c:v>
                </c:pt>
                <c:pt idx="156">
                  <c:v>23391</c:v>
                </c:pt>
                <c:pt idx="157">
                  <c:v>23422</c:v>
                </c:pt>
                <c:pt idx="158">
                  <c:v>23451</c:v>
                </c:pt>
                <c:pt idx="159">
                  <c:v>23482</c:v>
                </c:pt>
                <c:pt idx="160">
                  <c:v>23512</c:v>
                </c:pt>
                <c:pt idx="161">
                  <c:v>23543</c:v>
                </c:pt>
                <c:pt idx="162">
                  <c:v>23573</c:v>
                </c:pt>
                <c:pt idx="163">
                  <c:v>23604</c:v>
                </c:pt>
                <c:pt idx="164">
                  <c:v>23635</c:v>
                </c:pt>
                <c:pt idx="165">
                  <c:v>23665</c:v>
                </c:pt>
                <c:pt idx="166">
                  <c:v>23696</c:v>
                </c:pt>
                <c:pt idx="167">
                  <c:v>23726</c:v>
                </c:pt>
                <c:pt idx="168">
                  <c:v>23757</c:v>
                </c:pt>
                <c:pt idx="169">
                  <c:v>23788</c:v>
                </c:pt>
                <c:pt idx="170">
                  <c:v>23816</c:v>
                </c:pt>
                <c:pt idx="171">
                  <c:v>23847</c:v>
                </c:pt>
                <c:pt idx="172">
                  <c:v>23877</c:v>
                </c:pt>
                <c:pt idx="173">
                  <c:v>23908</c:v>
                </c:pt>
                <c:pt idx="174">
                  <c:v>23938</c:v>
                </c:pt>
                <c:pt idx="175">
                  <c:v>23969</c:v>
                </c:pt>
                <c:pt idx="176">
                  <c:v>24000</c:v>
                </c:pt>
                <c:pt idx="177">
                  <c:v>24030</c:v>
                </c:pt>
                <c:pt idx="178">
                  <c:v>24061</c:v>
                </c:pt>
                <c:pt idx="179">
                  <c:v>24091</c:v>
                </c:pt>
                <c:pt idx="180">
                  <c:v>24122</c:v>
                </c:pt>
                <c:pt idx="181">
                  <c:v>24153</c:v>
                </c:pt>
                <c:pt idx="182">
                  <c:v>24181</c:v>
                </c:pt>
                <c:pt idx="183">
                  <c:v>24212</c:v>
                </c:pt>
                <c:pt idx="184">
                  <c:v>24242</c:v>
                </c:pt>
                <c:pt idx="185">
                  <c:v>24273</c:v>
                </c:pt>
                <c:pt idx="186">
                  <c:v>24303</c:v>
                </c:pt>
                <c:pt idx="187">
                  <c:v>24334</c:v>
                </c:pt>
                <c:pt idx="188">
                  <c:v>24365</c:v>
                </c:pt>
                <c:pt idx="189">
                  <c:v>24395</c:v>
                </c:pt>
                <c:pt idx="190">
                  <c:v>24426</c:v>
                </c:pt>
                <c:pt idx="191">
                  <c:v>24456</c:v>
                </c:pt>
                <c:pt idx="192">
                  <c:v>24487</c:v>
                </c:pt>
                <c:pt idx="193">
                  <c:v>24518</c:v>
                </c:pt>
                <c:pt idx="194">
                  <c:v>24546</c:v>
                </c:pt>
                <c:pt idx="195">
                  <c:v>24577</c:v>
                </c:pt>
                <c:pt idx="196">
                  <c:v>24607</c:v>
                </c:pt>
                <c:pt idx="197">
                  <c:v>24638</c:v>
                </c:pt>
                <c:pt idx="198">
                  <c:v>24668</c:v>
                </c:pt>
                <c:pt idx="199">
                  <c:v>24699</c:v>
                </c:pt>
                <c:pt idx="200">
                  <c:v>24730</c:v>
                </c:pt>
                <c:pt idx="201">
                  <c:v>24760</c:v>
                </c:pt>
                <c:pt idx="202">
                  <c:v>24791</c:v>
                </c:pt>
                <c:pt idx="203">
                  <c:v>24821</c:v>
                </c:pt>
                <c:pt idx="204">
                  <c:v>24852</c:v>
                </c:pt>
                <c:pt idx="205">
                  <c:v>24883</c:v>
                </c:pt>
                <c:pt idx="206">
                  <c:v>24912</c:v>
                </c:pt>
                <c:pt idx="207">
                  <c:v>24943</c:v>
                </c:pt>
                <c:pt idx="208">
                  <c:v>24973</c:v>
                </c:pt>
                <c:pt idx="209">
                  <c:v>25004</c:v>
                </c:pt>
                <c:pt idx="210">
                  <c:v>25034</c:v>
                </c:pt>
                <c:pt idx="211">
                  <c:v>25065</c:v>
                </c:pt>
                <c:pt idx="212">
                  <c:v>25096</c:v>
                </c:pt>
                <c:pt idx="213">
                  <c:v>25126</c:v>
                </c:pt>
                <c:pt idx="214">
                  <c:v>25157</c:v>
                </c:pt>
                <c:pt idx="215">
                  <c:v>25187</c:v>
                </c:pt>
                <c:pt idx="216">
                  <c:v>25218</c:v>
                </c:pt>
                <c:pt idx="217">
                  <c:v>25249</c:v>
                </c:pt>
                <c:pt idx="218">
                  <c:v>25277</c:v>
                </c:pt>
                <c:pt idx="219">
                  <c:v>25308</c:v>
                </c:pt>
                <c:pt idx="220">
                  <c:v>25338</c:v>
                </c:pt>
                <c:pt idx="221">
                  <c:v>25369</c:v>
                </c:pt>
                <c:pt idx="222">
                  <c:v>25399</c:v>
                </c:pt>
                <c:pt idx="223">
                  <c:v>25430</c:v>
                </c:pt>
                <c:pt idx="224">
                  <c:v>25461</c:v>
                </c:pt>
                <c:pt idx="225">
                  <c:v>25491</c:v>
                </c:pt>
                <c:pt idx="226">
                  <c:v>25522</c:v>
                </c:pt>
                <c:pt idx="227">
                  <c:v>25552</c:v>
                </c:pt>
                <c:pt idx="228">
                  <c:v>25583</c:v>
                </c:pt>
                <c:pt idx="229">
                  <c:v>25614</c:v>
                </c:pt>
                <c:pt idx="230">
                  <c:v>25642</c:v>
                </c:pt>
                <c:pt idx="231">
                  <c:v>25673</c:v>
                </c:pt>
                <c:pt idx="232">
                  <c:v>25703</c:v>
                </c:pt>
                <c:pt idx="233">
                  <c:v>25734</c:v>
                </c:pt>
                <c:pt idx="234">
                  <c:v>25764</c:v>
                </c:pt>
                <c:pt idx="235">
                  <c:v>25795</c:v>
                </c:pt>
                <c:pt idx="236">
                  <c:v>25826</c:v>
                </c:pt>
                <c:pt idx="237">
                  <c:v>25856</c:v>
                </c:pt>
                <c:pt idx="238">
                  <c:v>25887</c:v>
                </c:pt>
                <c:pt idx="239">
                  <c:v>25917</c:v>
                </c:pt>
                <c:pt idx="240">
                  <c:v>25948</c:v>
                </c:pt>
                <c:pt idx="241">
                  <c:v>25979</c:v>
                </c:pt>
                <c:pt idx="242">
                  <c:v>26007</c:v>
                </c:pt>
                <c:pt idx="243">
                  <c:v>26038</c:v>
                </c:pt>
                <c:pt idx="244">
                  <c:v>26068</c:v>
                </c:pt>
                <c:pt idx="245">
                  <c:v>26099</c:v>
                </c:pt>
                <c:pt idx="246">
                  <c:v>26129</c:v>
                </c:pt>
                <c:pt idx="247">
                  <c:v>26160</c:v>
                </c:pt>
                <c:pt idx="248">
                  <c:v>26191</c:v>
                </c:pt>
                <c:pt idx="249">
                  <c:v>26221</c:v>
                </c:pt>
                <c:pt idx="250">
                  <c:v>26252</c:v>
                </c:pt>
                <c:pt idx="251">
                  <c:v>26282</c:v>
                </c:pt>
                <c:pt idx="252">
                  <c:v>26313</c:v>
                </c:pt>
                <c:pt idx="253">
                  <c:v>26344</c:v>
                </c:pt>
                <c:pt idx="254">
                  <c:v>26373</c:v>
                </c:pt>
                <c:pt idx="255">
                  <c:v>26404</c:v>
                </c:pt>
                <c:pt idx="256">
                  <c:v>26434</c:v>
                </c:pt>
                <c:pt idx="257">
                  <c:v>26465</c:v>
                </c:pt>
                <c:pt idx="258">
                  <c:v>26495</c:v>
                </c:pt>
                <c:pt idx="259">
                  <c:v>26526</c:v>
                </c:pt>
                <c:pt idx="260">
                  <c:v>26557</c:v>
                </c:pt>
                <c:pt idx="261">
                  <c:v>26587</c:v>
                </c:pt>
                <c:pt idx="262">
                  <c:v>26618</c:v>
                </c:pt>
                <c:pt idx="263">
                  <c:v>26648</c:v>
                </c:pt>
                <c:pt idx="264">
                  <c:v>26679</c:v>
                </c:pt>
                <c:pt idx="265">
                  <c:v>26710</c:v>
                </c:pt>
                <c:pt idx="266">
                  <c:v>26738</c:v>
                </c:pt>
                <c:pt idx="267">
                  <c:v>26769</c:v>
                </c:pt>
                <c:pt idx="268">
                  <c:v>26799</c:v>
                </c:pt>
                <c:pt idx="269">
                  <c:v>26830</c:v>
                </c:pt>
                <c:pt idx="270">
                  <c:v>26860</c:v>
                </c:pt>
                <c:pt idx="271">
                  <c:v>26891</c:v>
                </c:pt>
                <c:pt idx="272">
                  <c:v>26922</c:v>
                </c:pt>
                <c:pt idx="273">
                  <c:v>26952</c:v>
                </c:pt>
                <c:pt idx="274">
                  <c:v>26983</c:v>
                </c:pt>
                <c:pt idx="275">
                  <c:v>27013</c:v>
                </c:pt>
                <c:pt idx="276">
                  <c:v>27044</c:v>
                </c:pt>
                <c:pt idx="277">
                  <c:v>27075</c:v>
                </c:pt>
                <c:pt idx="278">
                  <c:v>27103</c:v>
                </c:pt>
                <c:pt idx="279">
                  <c:v>27134</c:v>
                </c:pt>
                <c:pt idx="280">
                  <c:v>27164</c:v>
                </c:pt>
                <c:pt idx="281">
                  <c:v>27195</c:v>
                </c:pt>
                <c:pt idx="282">
                  <c:v>27225</c:v>
                </c:pt>
                <c:pt idx="283">
                  <c:v>27256</c:v>
                </c:pt>
                <c:pt idx="284">
                  <c:v>27287</c:v>
                </c:pt>
                <c:pt idx="285">
                  <c:v>27317</c:v>
                </c:pt>
                <c:pt idx="286">
                  <c:v>27348</c:v>
                </c:pt>
                <c:pt idx="287">
                  <c:v>27378</c:v>
                </c:pt>
                <c:pt idx="288">
                  <c:v>27409</c:v>
                </c:pt>
                <c:pt idx="289">
                  <c:v>27440</c:v>
                </c:pt>
                <c:pt idx="290">
                  <c:v>27468</c:v>
                </c:pt>
                <c:pt idx="291">
                  <c:v>27499</c:v>
                </c:pt>
                <c:pt idx="292">
                  <c:v>27529</c:v>
                </c:pt>
                <c:pt idx="293">
                  <c:v>27560</c:v>
                </c:pt>
                <c:pt idx="294">
                  <c:v>27590</c:v>
                </c:pt>
                <c:pt idx="295">
                  <c:v>27621</c:v>
                </c:pt>
                <c:pt idx="296">
                  <c:v>27652</c:v>
                </c:pt>
                <c:pt idx="297">
                  <c:v>27682</c:v>
                </c:pt>
                <c:pt idx="298">
                  <c:v>27713</c:v>
                </c:pt>
                <c:pt idx="299">
                  <c:v>27743</c:v>
                </c:pt>
                <c:pt idx="300">
                  <c:v>27774</c:v>
                </c:pt>
                <c:pt idx="301">
                  <c:v>27805</c:v>
                </c:pt>
                <c:pt idx="302">
                  <c:v>27834</c:v>
                </c:pt>
                <c:pt idx="303">
                  <c:v>27865</c:v>
                </c:pt>
                <c:pt idx="304">
                  <c:v>27895</c:v>
                </c:pt>
                <c:pt idx="305">
                  <c:v>27926</c:v>
                </c:pt>
                <c:pt idx="306">
                  <c:v>27956</c:v>
                </c:pt>
                <c:pt idx="307">
                  <c:v>27987</c:v>
                </c:pt>
                <c:pt idx="308">
                  <c:v>28018</c:v>
                </c:pt>
                <c:pt idx="309">
                  <c:v>28048</c:v>
                </c:pt>
                <c:pt idx="310">
                  <c:v>28079</c:v>
                </c:pt>
                <c:pt idx="311">
                  <c:v>28109</c:v>
                </c:pt>
                <c:pt idx="312">
                  <c:v>28140</c:v>
                </c:pt>
                <c:pt idx="313">
                  <c:v>28171</c:v>
                </c:pt>
                <c:pt idx="314">
                  <c:v>28199</c:v>
                </c:pt>
                <c:pt idx="315">
                  <c:v>28230</c:v>
                </c:pt>
                <c:pt idx="316">
                  <c:v>28260</c:v>
                </c:pt>
                <c:pt idx="317">
                  <c:v>28291</c:v>
                </c:pt>
                <c:pt idx="318">
                  <c:v>28321</c:v>
                </c:pt>
                <c:pt idx="319">
                  <c:v>28352</c:v>
                </c:pt>
                <c:pt idx="320">
                  <c:v>28383</c:v>
                </c:pt>
                <c:pt idx="321">
                  <c:v>28413</c:v>
                </c:pt>
                <c:pt idx="322">
                  <c:v>28444</c:v>
                </c:pt>
                <c:pt idx="323">
                  <c:v>28474</c:v>
                </c:pt>
                <c:pt idx="324">
                  <c:v>28505</c:v>
                </c:pt>
                <c:pt idx="325">
                  <c:v>28536</c:v>
                </c:pt>
                <c:pt idx="326">
                  <c:v>28564</c:v>
                </c:pt>
                <c:pt idx="327">
                  <c:v>28595</c:v>
                </c:pt>
                <c:pt idx="328">
                  <c:v>28625</c:v>
                </c:pt>
                <c:pt idx="329">
                  <c:v>28656</c:v>
                </c:pt>
                <c:pt idx="330">
                  <c:v>28686</c:v>
                </c:pt>
                <c:pt idx="331">
                  <c:v>28717</c:v>
                </c:pt>
                <c:pt idx="332">
                  <c:v>28748</c:v>
                </c:pt>
                <c:pt idx="333">
                  <c:v>28778</c:v>
                </c:pt>
                <c:pt idx="334">
                  <c:v>28809</c:v>
                </c:pt>
                <c:pt idx="335">
                  <c:v>28839</c:v>
                </c:pt>
                <c:pt idx="336">
                  <c:v>28870</c:v>
                </c:pt>
                <c:pt idx="337">
                  <c:v>28901</c:v>
                </c:pt>
                <c:pt idx="338">
                  <c:v>28929</c:v>
                </c:pt>
                <c:pt idx="339">
                  <c:v>28960</c:v>
                </c:pt>
                <c:pt idx="340">
                  <c:v>28990</c:v>
                </c:pt>
                <c:pt idx="341">
                  <c:v>29021</c:v>
                </c:pt>
                <c:pt idx="342">
                  <c:v>29051</c:v>
                </c:pt>
                <c:pt idx="343">
                  <c:v>29082</c:v>
                </c:pt>
                <c:pt idx="344">
                  <c:v>29113</c:v>
                </c:pt>
                <c:pt idx="345">
                  <c:v>29143</c:v>
                </c:pt>
                <c:pt idx="346">
                  <c:v>29174</c:v>
                </c:pt>
                <c:pt idx="347">
                  <c:v>29204</c:v>
                </c:pt>
                <c:pt idx="348">
                  <c:v>29235</c:v>
                </c:pt>
                <c:pt idx="349">
                  <c:v>29266</c:v>
                </c:pt>
                <c:pt idx="350">
                  <c:v>29295</c:v>
                </c:pt>
                <c:pt idx="351">
                  <c:v>29326</c:v>
                </c:pt>
                <c:pt idx="352">
                  <c:v>29356</c:v>
                </c:pt>
                <c:pt idx="353">
                  <c:v>29387</c:v>
                </c:pt>
                <c:pt idx="354">
                  <c:v>29417</c:v>
                </c:pt>
                <c:pt idx="355">
                  <c:v>29448</c:v>
                </c:pt>
                <c:pt idx="356">
                  <c:v>29479</c:v>
                </c:pt>
                <c:pt idx="357">
                  <c:v>29509</c:v>
                </c:pt>
                <c:pt idx="358">
                  <c:v>29540</c:v>
                </c:pt>
                <c:pt idx="359">
                  <c:v>29570</c:v>
                </c:pt>
                <c:pt idx="360">
                  <c:v>29601</c:v>
                </c:pt>
                <c:pt idx="361">
                  <c:v>29632</c:v>
                </c:pt>
                <c:pt idx="362">
                  <c:v>29660</c:v>
                </c:pt>
                <c:pt idx="363">
                  <c:v>29691</c:v>
                </c:pt>
                <c:pt idx="364">
                  <c:v>29721</c:v>
                </c:pt>
                <c:pt idx="365">
                  <c:v>29752</c:v>
                </c:pt>
                <c:pt idx="366">
                  <c:v>29782</c:v>
                </c:pt>
                <c:pt idx="367">
                  <c:v>29813</c:v>
                </c:pt>
                <c:pt idx="368">
                  <c:v>29844</c:v>
                </c:pt>
                <c:pt idx="369">
                  <c:v>29874</c:v>
                </c:pt>
                <c:pt idx="370">
                  <c:v>29905</c:v>
                </c:pt>
                <c:pt idx="371">
                  <c:v>29935</c:v>
                </c:pt>
                <c:pt idx="372">
                  <c:v>29966</c:v>
                </c:pt>
                <c:pt idx="373">
                  <c:v>29997</c:v>
                </c:pt>
                <c:pt idx="374">
                  <c:v>30025</c:v>
                </c:pt>
                <c:pt idx="375">
                  <c:v>30056</c:v>
                </c:pt>
                <c:pt idx="376">
                  <c:v>30086</c:v>
                </c:pt>
                <c:pt idx="377">
                  <c:v>30117</c:v>
                </c:pt>
                <c:pt idx="378">
                  <c:v>30147</c:v>
                </c:pt>
                <c:pt idx="379">
                  <c:v>30178</c:v>
                </c:pt>
                <c:pt idx="380">
                  <c:v>30209</c:v>
                </c:pt>
                <c:pt idx="381">
                  <c:v>30239</c:v>
                </c:pt>
                <c:pt idx="382">
                  <c:v>30270</c:v>
                </c:pt>
                <c:pt idx="383">
                  <c:v>30300</c:v>
                </c:pt>
                <c:pt idx="384">
                  <c:v>30331</c:v>
                </c:pt>
                <c:pt idx="385">
                  <c:v>30362</c:v>
                </c:pt>
                <c:pt idx="386">
                  <c:v>30390</c:v>
                </c:pt>
                <c:pt idx="387">
                  <c:v>30421</c:v>
                </c:pt>
                <c:pt idx="388">
                  <c:v>30451</c:v>
                </c:pt>
                <c:pt idx="389">
                  <c:v>30482</c:v>
                </c:pt>
                <c:pt idx="390">
                  <c:v>30512</c:v>
                </c:pt>
                <c:pt idx="391">
                  <c:v>30543</c:v>
                </c:pt>
                <c:pt idx="392">
                  <c:v>30574</c:v>
                </c:pt>
                <c:pt idx="393">
                  <c:v>30604</c:v>
                </c:pt>
                <c:pt idx="394">
                  <c:v>30635</c:v>
                </c:pt>
                <c:pt idx="395">
                  <c:v>30665</c:v>
                </c:pt>
                <c:pt idx="396">
                  <c:v>30696</c:v>
                </c:pt>
                <c:pt idx="397">
                  <c:v>30727</c:v>
                </c:pt>
                <c:pt idx="398">
                  <c:v>30756</c:v>
                </c:pt>
                <c:pt idx="399">
                  <c:v>30787</c:v>
                </c:pt>
                <c:pt idx="400">
                  <c:v>30817</c:v>
                </c:pt>
                <c:pt idx="401">
                  <c:v>30848</c:v>
                </c:pt>
                <c:pt idx="402">
                  <c:v>30878</c:v>
                </c:pt>
                <c:pt idx="403">
                  <c:v>30909</c:v>
                </c:pt>
                <c:pt idx="404">
                  <c:v>30940</c:v>
                </c:pt>
                <c:pt idx="405">
                  <c:v>30970</c:v>
                </c:pt>
                <c:pt idx="406">
                  <c:v>31001</c:v>
                </c:pt>
                <c:pt idx="407">
                  <c:v>31031</c:v>
                </c:pt>
                <c:pt idx="408">
                  <c:v>31062</c:v>
                </c:pt>
                <c:pt idx="409">
                  <c:v>31093</c:v>
                </c:pt>
                <c:pt idx="410">
                  <c:v>31121</c:v>
                </c:pt>
                <c:pt idx="411">
                  <c:v>31152</c:v>
                </c:pt>
                <c:pt idx="412">
                  <c:v>31182</c:v>
                </c:pt>
                <c:pt idx="413">
                  <c:v>31213</c:v>
                </c:pt>
                <c:pt idx="414">
                  <c:v>31243</c:v>
                </c:pt>
                <c:pt idx="415">
                  <c:v>31274</c:v>
                </c:pt>
                <c:pt idx="416">
                  <c:v>31305</c:v>
                </c:pt>
                <c:pt idx="417">
                  <c:v>31335</c:v>
                </c:pt>
                <c:pt idx="418">
                  <c:v>31366</c:v>
                </c:pt>
                <c:pt idx="419">
                  <c:v>31396</c:v>
                </c:pt>
                <c:pt idx="420">
                  <c:v>31427</c:v>
                </c:pt>
                <c:pt idx="421">
                  <c:v>31458</c:v>
                </c:pt>
                <c:pt idx="422">
                  <c:v>31486</c:v>
                </c:pt>
                <c:pt idx="423">
                  <c:v>31517</c:v>
                </c:pt>
                <c:pt idx="424">
                  <c:v>31547</c:v>
                </c:pt>
                <c:pt idx="425">
                  <c:v>31578</c:v>
                </c:pt>
                <c:pt idx="426">
                  <c:v>31608</c:v>
                </c:pt>
                <c:pt idx="427">
                  <c:v>31639</c:v>
                </c:pt>
                <c:pt idx="428">
                  <c:v>31670</c:v>
                </c:pt>
                <c:pt idx="429">
                  <c:v>31700</c:v>
                </c:pt>
                <c:pt idx="430">
                  <c:v>31731</c:v>
                </c:pt>
                <c:pt idx="431">
                  <c:v>31761</c:v>
                </c:pt>
                <c:pt idx="432">
                  <c:v>31792</c:v>
                </c:pt>
                <c:pt idx="433">
                  <c:v>31823</c:v>
                </c:pt>
                <c:pt idx="434">
                  <c:v>31851</c:v>
                </c:pt>
                <c:pt idx="435">
                  <c:v>31882</c:v>
                </c:pt>
                <c:pt idx="436">
                  <c:v>31912</c:v>
                </c:pt>
                <c:pt idx="437">
                  <c:v>31943</c:v>
                </c:pt>
                <c:pt idx="438">
                  <c:v>31973</c:v>
                </c:pt>
                <c:pt idx="439">
                  <c:v>32004</c:v>
                </c:pt>
                <c:pt idx="440">
                  <c:v>32035</c:v>
                </c:pt>
                <c:pt idx="441">
                  <c:v>32065</c:v>
                </c:pt>
                <c:pt idx="442">
                  <c:v>32096</c:v>
                </c:pt>
                <c:pt idx="443">
                  <c:v>32126</c:v>
                </c:pt>
                <c:pt idx="444">
                  <c:v>32157</c:v>
                </c:pt>
                <c:pt idx="445">
                  <c:v>32188</c:v>
                </c:pt>
                <c:pt idx="446">
                  <c:v>32217</c:v>
                </c:pt>
                <c:pt idx="447">
                  <c:v>32248</c:v>
                </c:pt>
                <c:pt idx="448">
                  <c:v>32278</c:v>
                </c:pt>
                <c:pt idx="449">
                  <c:v>32309</c:v>
                </c:pt>
                <c:pt idx="450">
                  <c:v>32339</c:v>
                </c:pt>
                <c:pt idx="451">
                  <c:v>32370</c:v>
                </c:pt>
                <c:pt idx="452">
                  <c:v>32401</c:v>
                </c:pt>
                <c:pt idx="453">
                  <c:v>32431</c:v>
                </c:pt>
                <c:pt idx="454">
                  <c:v>32462</c:v>
                </c:pt>
                <c:pt idx="455">
                  <c:v>32492</c:v>
                </c:pt>
                <c:pt idx="456">
                  <c:v>32523</c:v>
                </c:pt>
                <c:pt idx="457">
                  <c:v>32554</c:v>
                </c:pt>
                <c:pt idx="458">
                  <c:v>32582</c:v>
                </c:pt>
                <c:pt idx="459">
                  <c:v>32613</c:v>
                </c:pt>
                <c:pt idx="460">
                  <c:v>32643</c:v>
                </c:pt>
                <c:pt idx="461">
                  <c:v>32674</c:v>
                </c:pt>
                <c:pt idx="462">
                  <c:v>32704</c:v>
                </c:pt>
                <c:pt idx="463">
                  <c:v>32735</c:v>
                </c:pt>
                <c:pt idx="464">
                  <c:v>32766</c:v>
                </c:pt>
                <c:pt idx="465">
                  <c:v>32796</c:v>
                </c:pt>
                <c:pt idx="466">
                  <c:v>32827</c:v>
                </c:pt>
                <c:pt idx="467">
                  <c:v>32857</c:v>
                </c:pt>
                <c:pt idx="468">
                  <c:v>32888</c:v>
                </c:pt>
                <c:pt idx="469">
                  <c:v>32919</c:v>
                </c:pt>
                <c:pt idx="470">
                  <c:v>32947</c:v>
                </c:pt>
                <c:pt idx="471">
                  <c:v>32978</c:v>
                </c:pt>
                <c:pt idx="472">
                  <c:v>33008</c:v>
                </c:pt>
                <c:pt idx="473">
                  <c:v>33039</c:v>
                </c:pt>
                <c:pt idx="474">
                  <c:v>33069</c:v>
                </c:pt>
                <c:pt idx="475">
                  <c:v>33100</c:v>
                </c:pt>
                <c:pt idx="476">
                  <c:v>33131</c:v>
                </c:pt>
                <c:pt idx="477">
                  <c:v>33161</c:v>
                </c:pt>
                <c:pt idx="478">
                  <c:v>33192</c:v>
                </c:pt>
                <c:pt idx="479">
                  <c:v>33222</c:v>
                </c:pt>
                <c:pt idx="480">
                  <c:v>33253</c:v>
                </c:pt>
                <c:pt idx="481">
                  <c:v>33284</c:v>
                </c:pt>
                <c:pt idx="482">
                  <c:v>33312</c:v>
                </c:pt>
                <c:pt idx="483">
                  <c:v>33343</c:v>
                </c:pt>
                <c:pt idx="484">
                  <c:v>33373</c:v>
                </c:pt>
                <c:pt idx="485">
                  <c:v>33404</c:v>
                </c:pt>
                <c:pt idx="486">
                  <c:v>33434</c:v>
                </c:pt>
                <c:pt idx="487">
                  <c:v>33465</c:v>
                </c:pt>
                <c:pt idx="488">
                  <c:v>33496</c:v>
                </c:pt>
                <c:pt idx="489">
                  <c:v>33526</c:v>
                </c:pt>
                <c:pt idx="490">
                  <c:v>33557</c:v>
                </c:pt>
                <c:pt idx="491">
                  <c:v>33587</c:v>
                </c:pt>
                <c:pt idx="492">
                  <c:v>33618</c:v>
                </c:pt>
                <c:pt idx="493">
                  <c:v>33649</c:v>
                </c:pt>
                <c:pt idx="494">
                  <c:v>33678</c:v>
                </c:pt>
                <c:pt idx="495">
                  <c:v>33709</c:v>
                </c:pt>
                <c:pt idx="496">
                  <c:v>33739</c:v>
                </c:pt>
                <c:pt idx="497">
                  <c:v>33770</c:v>
                </c:pt>
                <c:pt idx="498">
                  <c:v>33800</c:v>
                </c:pt>
                <c:pt idx="499">
                  <c:v>33831</c:v>
                </c:pt>
                <c:pt idx="500">
                  <c:v>33862</c:v>
                </c:pt>
                <c:pt idx="501">
                  <c:v>33892</c:v>
                </c:pt>
                <c:pt idx="502">
                  <c:v>33923</c:v>
                </c:pt>
                <c:pt idx="503">
                  <c:v>33953</c:v>
                </c:pt>
                <c:pt idx="504">
                  <c:v>33984</c:v>
                </c:pt>
                <c:pt idx="505">
                  <c:v>34015</c:v>
                </c:pt>
                <c:pt idx="506">
                  <c:v>34043</c:v>
                </c:pt>
                <c:pt idx="507">
                  <c:v>34074</c:v>
                </c:pt>
                <c:pt idx="508">
                  <c:v>34104</c:v>
                </c:pt>
                <c:pt idx="509">
                  <c:v>34135</c:v>
                </c:pt>
                <c:pt idx="510">
                  <c:v>34165</c:v>
                </c:pt>
                <c:pt idx="511">
                  <c:v>34196</c:v>
                </c:pt>
                <c:pt idx="512">
                  <c:v>34227</c:v>
                </c:pt>
                <c:pt idx="513">
                  <c:v>34257</c:v>
                </c:pt>
                <c:pt idx="514">
                  <c:v>34288</c:v>
                </c:pt>
                <c:pt idx="515">
                  <c:v>34318</c:v>
                </c:pt>
                <c:pt idx="516">
                  <c:v>34349</c:v>
                </c:pt>
                <c:pt idx="517">
                  <c:v>34380</c:v>
                </c:pt>
                <c:pt idx="518">
                  <c:v>34408</c:v>
                </c:pt>
                <c:pt idx="519">
                  <c:v>34439</c:v>
                </c:pt>
                <c:pt idx="520">
                  <c:v>34469</c:v>
                </c:pt>
                <c:pt idx="521">
                  <c:v>34500</c:v>
                </c:pt>
                <c:pt idx="522">
                  <c:v>34530</c:v>
                </c:pt>
                <c:pt idx="523">
                  <c:v>34561</c:v>
                </c:pt>
                <c:pt idx="524">
                  <c:v>34592</c:v>
                </c:pt>
                <c:pt idx="525">
                  <c:v>34622</c:v>
                </c:pt>
                <c:pt idx="526">
                  <c:v>34653</c:v>
                </c:pt>
                <c:pt idx="527">
                  <c:v>34683</c:v>
                </c:pt>
                <c:pt idx="528">
                  <c:v>34714</c:v>
                </c:pt>
                <c:pt idx="529">
                  <c:v>34745</c:v>
                </c:pt>
                <c:pt idx="530">
                  <c:v>34773</c:v>
                </c:pt>
                <c:pt idx="531">
                  <c:v>34804</c:v>
                </c:pt>
                <c:pt idx="532">
                  <c:v>34834</c:v>
                </c:pt>
                <c:pt idx="533">
                  <c:v>34865</c:v>
                </c:pt>
                <c:pt idx="534">
                  <c:v>34895</c:v>
                </c:pt>
                <c:pt idx="535">
                  <c:v>34926</c:v>
                </c:pt>
                <c:pt idx="536">
                  <c:v>34957</c:v>
                </c:pt>
                <c:pt idx="537">
                  <c:v>34987</c:v>
                </c:pt>
                <c:pt idx="538">
                  <c:v>35018</c:v>
                </c:pt>
                <c:pt idx="539">
                  <c:v>35048</c:v>
                </c:pt>
                <c:pt idx="540">
                  <c:v>35079</c:v>
                </c:pt>
                <c:pt idx="541">
                  <c:v>35110</c:v>
                </c:pt>
                <c:pt idx="542">
                  <c:v>35139</c:v>
                </c:pt>
                <c:pt idx="543">
                  <c:v>35170</c:v>
                </c:pt>
                <c:pt idx="544">
                  <c:v>35200</c:v>
                </c:pt>
                <c:pt idx="545">
                  <c:v>35231</c:v>
                </c:pt>
                <c:pt idx="546">
                  <c:v>35261</c:v>
                </c:pt>
                <c:pt idx="547">
                  <c:v>35292</c:v>
                </c:pt>
                <c:pt idx="548">
                  <c:v>35323</c:v>
                </c:pt>
                <c:pt idx="549">
                  <c:v>35353</c:v>
                </c:pt>
                <c:pt idx="550">
                  <c:v>35384</c:v>
                </c:pt>
                <c:pt idx="551">
                  <c:v>35414</c:v>
                </c:pt>
                <c:pt idx="552">
                  <c:v>35445</c:v>
                </c:pt>
                <c:pt idx="553">
                  <c:v>35476</c:v>
                </c:pt>
                <c:pt idx="554">
                  <c:v>35504</c:v>
                </c:pt>
                <c:pt idx="555">
                  <c:v>35535</c:v>
                </c:pt>
                <c:pt idx="556">
                  <c:v>35565</c:v>
                </c:pt>
                <c:pt idx="557">
                  <c:v>35596</c:v>
                </c:pt>
                <c:pt idx="558">
                  <c:v>35626</c:v>
                </c:pt>
                <c:pt idx="559">
                  <c:v>35657</c:v>
                </c:pt>
                <c:pt idx="560">
                  <c:v>35688</c:v>
                </c:pt>
                <c:pt idx="561">
                  <c:v>35718</c:v>
                </c:pt>
                <c:pt idx="562">
                  <c:v>35749</c:v>
                </c:pt>
                <c:pt idx="563">
                  <c:v>35779</c:v>
                </c:pt>
                <c:pt idx="564">
                  <c:v>35810</c:v>
                </c:pt>
                <c:pt idx="565">
                  <c:v>35841</c:v>
                </c:pt>
                <c:pt idx="566">
                  <c:v>35869</c:v>
                </c:pt>
                <c:pt idx="567">
                  <c:v>35900</c:v>
                </c:pt>
                <c:pt idx="568">
                  <c:v>35930</c:v>
                </c:pt>
                <c:pt idx="569">
                  <c:v>35961</c:v>
                </c:pt>
                <c:pt idx="570">
                  <c:v>35991</c:v>
                </c:pt>
                <c:pt idx="571">
                  <c:v>36022</c:v>
                </c:pt>
                <c:pt idx="572">
                  <c:v>36053</c:v>
                </c:pt>
                <c:pt idx="573">
                  <c:v>36083</c:v>
                </c:pt>
                <c:pt idx="574">
                  <c:v>36114</c:v>
                </c:pt>
                <c:pt idx="575">
                  <c:v>36144</c:v>
                </c:pt>
                <c:pt idx="576">
                  <c:v>36175</c:v>
                </c:pt>
                <c:pt idx="577">
                  <c:v>36206</c:v>
                </c:pt>
                <c:pt idx="578">
                  <c:v>36234</c:v>
                </c:pt>
                <c:pt idx="579">
                  <c:v>36265</c:v>
                </c:pt>
                <c:pt idx="580">
                  <c:v>36295</c:v>
                </c:pt>
                <c:pt idx="581">
                  <c:v>36326</c:v>
                </c:pt>
                <c:pt idx="582">
                  <c:v>36356</c:v>
                </c:pt>
                <c:pt idx="583">
                  <c:v>36387</c:v>
                </c:pt>
                <c:pt idx="584">
                  <c:v>36418</c:v>
                </c:pt>
                <c:pt idx="585">
                  <c:v>36448</c:v>
                </c:pt>
                <c:pt idx="586">
                  <c:v>36479</c:v>
                </c:pt>
                <c:pt idx="587">
                  <c:v>36509</c:v>
                </c:pt>
                <c:pt idx="588">
                  <c:v>36540</c:v>
                </c:pt>
                <c:pt idx="589">
                  <c:v>36571</c:v>
                </c:pt>
                <c:pt idx="590">
                  <c:v>36600</c:v>
                </c:pt>
                <c:pt idx="591">
                  <c:v>36631</c:v>
                </c:pt>
                <c:pt idx="592">
                  <c:v>36661</c:v>
                </c:pt>
                <c:pt idx="593">
                  <c:v>36692</c:v>
                </c:pt>
                <c:pt idx="594">
                  <c:v>36722</c:v>
                </c:pt>
                <c:pt idx="595">
                  <c:v>36753</c:v>
                </c:pt>
                <c:pt idx="596">
                  <c:v>36784</c:v>
                </c:pt>
                <c:pt idx="597">
                  <c:v>36814</c:v>
                </c:pt>
                <c:pt idx="598">
                  <c:v>36845</c:v>
                </c:pt>
                <c:pt idx="599">
                  <c:v>36875</c:v>
                </c:pt>
                <c:pt idx="600">
                  <c:v>36906</c:v>
                </c:pt>
                <c:pt idx="601">
                  <c:v>36937</c:v>
                </c:pt>
                <c:pt idx="602">
                  <c:v>36965</c:v>
                </c:pt>
                <c:pt idx="603">
                  <c:v>36996</c:v>
                </c:pt>
                <c:pt idx="604">
                  <c:v>37026</c:v>
                </c:pt>
                <c:pt idx="605">
                  <c:v>37057</c:v>
                </c:pt>
                <c:pt idx="606">
                  <c:v>37087</c:v>
                </c:pt>
                <c:pt idx="607">
                  <c:v>37118</c:v>
                </c:pt>
                <c:pt idx="608">
                  <c:v>37149</c:v>
                </c:pt>
                <c:pt idx="609">
                  <c:v>37179</c:v>
                </c:pt>
                <c:pt idx="610">
                  <c:v>37210</c:v>
                </c:pt>
                <c:pt idx="611">
                  <c:v>37240</c:v>
                </c:pt>
                <c:pt idx="612">
                  <c:v>37271</c:v>
                </c:pt>
                <c:pt idx="613">
                  <c:v>37302</c:v>
                </c:pt>
                <c:pt idx="614">
                  <c:v>37330</c:v>
                </c:pt>
                <c:pt idx="615">
                  <c:v>37361</c:v>
                </c:pt>
                <c:pt idx="616">
                  <c:v>37391</c:v>
                </c:pt>
                <c:pt idx="617">
                  <c:v>37422</c:v>
                </c:pt>
                <c:pt idx="618">
                  <c:v>37452</c:v>
                </c:pt>
                <c:pt idx="619">
                  <c:v>37483</c:v>
                </c:pt>
                <c:pt idx="620">
                  <c:v>37514</c:v>
                </c:pt>
                <c:pt idx="621">
                  <c:v>37544</c:v>
                </c:pt>
                <c:pt idx="622">
                  <c:v>37575</c:v>
                </c:pt>
                <c:pt idx="623">
                  <c:v>37605</c:v>
                </c:pt>
                <c:pt idx="624">
                  <c:v>37636</c:v>
                </c:pt>
                <c:pt idx="625">
                  <c:v>37667</c:v>
                </c:pt>
                <c:pt idx="626">
                  <c:v>37695</c:v>
                </c:pt>
                <c:pt idx="627">
                  <c:v>37726</c:v>
                </c:pt>
                <c:pt idx="628">
                  <c:v>37756</c:v>
                </c:pt>
                <c:pt idx="629">
                  <c:v>37787</c:v>
                </c:pt>
                <c:pt idx="630">
                  <c:v>37817</c:v>
                </c:pt>
                <c:pt idx="631">
                  <c:v>37848</c:v>
                </c:pt>
                <c:pt idx="632">
                  <c:v>37879</c:v>
                </c:pt>
                <c:pt idx="633">
                  <c:v>37909</c:v>
                </c:pt>
                <c:pt idx="634">
                  <c:v>37940</c:v>
                </c:pt>
                <c:pt idx="635">
                  <c:v>37970</c:v>
                </c:pt>
                <c:pt idx="636">
                  <c:v>38001</c:v>
                </c:pt>
                <c:pt idx="637">
                  <c:v>38032</c:v>
                </c:pt>
                <c:pt idx="638">
                  <c:v>38061</c:v>
                </c:pt>
                <c:pt idx="639">
                  <c:v>38092</c:v>
                </c:pt>
                <c:pt idx="640">
                  <c:v>38122</c:v>
                </c:pt>
                <c:pt idx="641">
                  <c:v>38153</c:v>
                </c:pt>
                <c:pt idx="642">
                  <c:v>38183</c:v>
                </c:pt>
                <c:pt idx="643">
                  <c:v>38214</c:v>
                </c:pt>
                <c:pt idx="644">
                  <c:v>38245</c:v>
                </c:pt>
                <c:pt idx="645">
                  <c:v>38275</c:v>
                </c:pt>
                <c:pt idx="646">
                  <c:v>38306</c:v>
                </c:pt>
                <c:pt idx="647">
                  <c:v>38336</c:v>
                </c:pt>
                <c:pt idx="648">
                  <c:v>38367</c:v>
                </c:pt>
                <c:pt idx="649">
                  <c:v>38398</c:v>
                </c:pt>
                <c:pt idx="650">
                  <c:v>38426</c:v>
                </c:pt>
                <c:pt idx="651">
                  <c:v>38457</c:v>
                </c:pt>
                <c:pt idx="652">
                  <c:v>38487</c:v>
                </c:pt>
                <c:pt idx="653">
                  <c:v>38518</c:v>
                </c:pt>
                <c:pt idx="654">
                  <c:v>38548</c:v>
                </c:pt>
                <c:pt idx="655">
                  <c:v>38579</c:v>
                </c:pt>
                <c:pt idx="656">
                  <c:v>38610</c:v>
                </c:pt>
                <c:pt idx="657">
                  <c:v>38640</c:v>
                </c:pt>
                <c:pt idx="658">
                  <c:v>38671</c:v>
                </c:pt>
                <c:pt idx="659">
                  <c:v>38701</c:v>
                </c:pt>
                <c:pt idx="660">
                  <c:v>38732</c:v>
                </c:pt>
                <c:pt idx="661">
                  <c:v>38763</c:v>
                </c:pt>
                <c:pt idx="662">
                  <c:v>38791</c:v>
                </c:pt>
                <c:pt idx="663">
                  <c:v>38822</c:v>
                </c:pt>
                <c:pt idx="664">
                  <c:v>38852</c:v>
                </c:pt>
                <c:pt idx="665">
                  <c:v>38883</c:v>
                </c:pt>
                <c:pt idx="666">
                  <c:v>38913</c:v>
                </c:pt>
                <c:pt idx="667">
                  <c:v>38944</c:v>
                </c:pt>
                <c:pt idx="668">
                  <c:v>38975</c:v>
                </c:pt>
                <c:pt idx="669">
                  <c:v>39005</c:v>
                </c:pt>
                <c:pt idx="670">
                  <c:v>39036</c:v>
                </c:pt>
                <c:pt idx="671">
                  <c:v>39066</c:v>
                </c:pt>
                <c:pt idx="672">
                  <c:v>39097</c:v>
                </c:pt>
                <c:pt idx="673">
                  <c:v>39128</c:v>
                </c:pt>
                <c:pt idx="674">
                  <c:v>39156</c:v>
                </c:pt>
                <c:pt idx="675">
                  <c:v>39187</c:v>
                </c:pt>
                <c:pt idx="676">
                  <c:v>39217</c:v>
                </c:pt>
                <c:pt idx="677">
                  <c:v>39248</c:v>
                </c:pt>
                <c:pt idx="678">
                  <c:v>39278</c:v>
                </c:pt>
                <c:pt idx="679">
                  <c:v>39309</c:v>
                </c:pt>
                <c:pt idx="680">
                  <c:v>39340</c:v>
                </c:pt>
                <c:pt idx="681">
                  <c:v>39370</c:v>
                </c:pt>
                <c:pt idx="682">
                  <c:v>39401</c:v>
                </c:pt>
                <c:pt idx="683">
                  <c:v>39431</c:v>
                </c:pt>
                <c:pt idx="684">
                  <c:v>39462</c:v>
                </c:pt>
                <c:pt idx="685">
                  <c:v>39493</c:v>
                </c:pt>
                <c:pt idx="686">
                  <c:v>39522</c:v>
                </c:pt>
                <c:pt idx="687">
                  <c:v>39553</c:v>
                </c:pt>
                <c:pt idx="688">
                  <c:v>39583</c:v>
                </c:pt>
                <c:pt idx="689">
                  <c:v>39614</c:v>
                </c:pt>
                <c:pt idx="690">
                  <c:v>39644</c:v>
                </c:pt>
                <c:pt idx="691">
                  <c:v>39675</c:v>
                </c:pt>
                <c:pt idx="692">
                  <c:v>39706</c:v>
                </c:pt>
                <c:pt idx="693">
                  <c:v>39736</c:v>
                </c:pt>
                <c:pt idx="694">
                  <c:v>39767</c:v>
                </c:pt>
                <c:pt idx="695">
                  <c:v>39797</c:v>
                </c:pt>
                <c:pt idx="696">
                  <c:v>39828</c:v>
                </c:pt>
                <c:pt idx="697">
                  <c:v>39859</c:v>
                </c:pt>
                <c:pt idx="698">
                  <c:v>39887</c:v>
                </c:pt>
                <c:pt idx="699">
                  <c:v>39918</c:v>
                </c:pt>
                <c:pt idx="700">
                  <c:v>39948</c:v>
                </c:pt>
                <c:pt idx="701">
                  <c:v>39979</c:v>
                </c:pt>
                <c:pt idx="702">
                  <c:v>40009</c:v>
                </c:pt>
                <c:pt idx="703">
                  <c:v>40040</c:v>
                </c:pt>
                <c:pt idx="704">
                  <c:v>40071</c:v>
                </c:pt>
                <c:pt idx="705">
                  <c:v>40101</c:v>
                </c:pt>
                <c:pt idx="706">
                  <c:v>40132</c:v>
                </c:pt>
                <c:pt idx="707">
                  <c:v>40162</c:v>
                </c:pt>
                <c:pt idx="708">
                  <c:v>40193</c:v>
                </c:pt>
                <c:pt idx="709">
                  <c:v>40224</c:v>
                </c:pt>
                <c:pt idx="710">
                  <c:v>40252</c:v>
                </c:pt>
                <c:pt idx="711">
                  <c:v>40283</c:v>
                </c:pt>
                <c:pt idx="712">
                  <c:v>40313</c:v>
                </c:pt>
                <c:pt idx="713">
                  <c:v>40344</c:v>
                </c:pt>
                <c:pt idx="714">
                  <c:v>40374</c:v>
                </c:pt>
                <c:pt idx="715">
                  <c:v>40405</c:v>
                </c:pt>
                <c:pt idx="716">
                  <c:v>40436</c:v>
                </c:pt>
                <c:pt idx="717">
                  <c:v>40466</c:v>
                </c:pt>
                <c:pt idx="718">
                  <c:v>40497</c:v>
                </c:pt>
                <c:pt idx="719">
                  <c:v>40527</c:v>
                </c:pt>
                <c:pt idx="720">
                  <c:v>40558</c:v>
                </c:pt>
                <c:pt idx="721">
                  <c:v>40589</c:v>
                </c:pt>
                <c:pt idx="722">
                  <c:v>40617</c:v>
                </c:pt>
                <c:pt idx="723">
                  <c:v>40648</c:v>
                </c:pt>
                <c:pt idx="724">
                  <c:v>40678</c:v>
                </c:pt>
                <c:pt idx="725">
                  <c:v>40709</c:v>
                </c:pt>
                <c:pt idx="726">
                  <c:v>40739</c:v>
                </c:pt>
                <c:pt idx="727">
                  <c:v>40770</c:v>
                </c:pt>
                <c:pt idx="728">
                  <c:v>40801</c:v>
                </c:pt>
                <c:pt idx="729">
                  <c:v>40831</c:v>
                </c:pt>
                <c:pt idx="730">
                  <c:v>40862</c:v>
                </c:pt>
                <c:pt idx="731">
                  <c:v>40892</c:v>
                </c:pt>
                <c:pt idx="732">
                  <c:v>40923</c:v>
                </c:pt>
                <c:pt idx="733">
                  <c:v>40954</c:v>
                </c:pt>
                <c:pt idx="734">
                  <c:v>40983</c:v>
                </c:pt>
                <c:pt idx="735">
                  <c:v>41014</c:v>
                </c:pt>
                <c:pt idx="736">
                  <c:v>41044</c:v>
                </c:pt>
                <c:pt idx="737">
                  <c:v>41075</c:v>
                </c:pt>
                <c:pt idx="738">
                  <c:v>41105</c:v>
                </c:pt>
                <c:pt idx="739">
                  <c:v>41136</c:v>
                </c:pt>
                <c:pt idx="740">
                  <c:v>41167</c:v>
                </c:pt>
                <c:pt idx="741">
                  <c:v>41197</c:v>
                </c:pt>
                <c:pt idx="742">
                  <c:v>41228</c:v>
                </c:pt>
                <c:pt idx="743">
                  <c:v>41258</c:v>
                </c:pt>
                <c:pt idx="744">
                  <c:v>41289</c:v>
                </c:pt>
                <c:pt idx="745">
                  <c:v>41320</c:v>
                </c:pt>
                <c:pt idx="746">
                  <c:v>41348</c:v>
                </c:pt>
                <c:pt idx="747">
                  <c:v>41379</c:v>
                </c:pt>
                <c:pt idx="748">
                  <c:v>41409</c:v>
                </c:pt>
                <c:pt idx="749">
                  <c:v>41440</c:v>
                </c:pt>
                <c:pt idx="750">
                  <c:v>41470</c:v>
                </c:pt>
                <c:pt idx="751">
                  <c:v>41501</c:v>
                </c:pt>
                <c:pt idx="752">
                  <c:v>41532</c:v>
                </c:pt>
                <c:pt idx="753">
                  <c:v>41562</c:v>
                </c:pt>
                <c:pt idx="754">
                  <c:v>41593</c:v>
                </c:pt>
                <c:pt idx="755">
                  <c:v>41623</c:v>
                </c:pt>
                <c:pt idx="756">
                  <c:v>41654</c:v>
                </c:pt>
                <c:pt idx="757">
                  <c:v>41685</c:v>
                </c:pt>
                <c:pt idx="758">
                  <c:v>41713</c:v>
                </c:pt>
                <c:pt idx="759">
                  <c:v>41744</c:v>
                </c:pt>
                <c:pt idx="760">
                  <c:v>41774</c:v>
                </c:pt>
                <c:pt idx="761">
                  <c:v>41805</c:v>
                </c:pt>
                <c:pt idx="762">
                  <c:v>41835</c:v>
                </c:pt>
                <c:pt idx="763">
                  <c:v>41866</c:v>
                </c:pt>
                <c:pt idx="764">
                  <c:v>41897</c:v>
                </c:pt>
                <c:pt idx="765">
                  <c:v>41927</c:v>
                </c:pt>
                <c:pt idx="766">
                  <c:v>41958</c:v>
                </c:pt>
                <c:pt idx="767">
                  <c:v>41988</c:v>
                </c:pt>
                <c:pt idx="768">
                  <c:v>42019</c:v>
                </c:pt>
                <c:pt idx="769">
                  <c:v>42050</c:v>
                </c:pt>
                <c:pt idx="770">
                  <c:v>42078</c:v>
                </c:pt>
                <c:pt idx="771">
                  <c:v>42109</c:v>
                </c:pt>
                <c:pt idx="772">
                  <c:v>42139</c:v>
                </c:pt>
                <c:pt idx="773">
                  <c:v>42170</c:v>
                </c:pt>
                <c:pt idx="774">
                  <c:v>42200</c:v>
                </c:pt>
                <c:pt idx="775">
                  <c:v>42231</c:v>
                </c:pt>
                <c:pt idx="776">
                  <c:v>42262</c:v>
                </c:pt>
                <c:pt idx="777">
                  <c:v>42292</c:v>
                </c:pt>
                <c:pt idx="778">
                  <c:v>42323</c:v>
                </c:pt>
                <c:pt idx="779">
                  <c:v>42353</c:v>
                </c:pt>
                <c:pt idx="780">
                  <c:v>42384</c:v>
                </c:pt>
                <c:pt idx="781">
                  <c:v>42415</c:v>
                </c:pt>
                <c:pt idx="782">
                  <c:v>42444</c:v>
                </c:pt>
                <c:pt idx="783">
                  <c:v>42475</c:v>
                </c:pt>
                <c:pt idx="784">
                  <c:v>42505</c:v>
                </c:pt>
                <c:pt idx="785">
                  <c:v>42536</c:v>
                </c:pt>
                <c:pt idx="786">
                  <c:v>42566</c:v>
                </c:pt>
                <c:pt idx="787">
                  <c:v>42597</c:v>
                </c:pt>
                <c:pt idx="788">
                  <c:v>42628</c:v>
                </c:pt>
                <c:pt idx="789">
                  <c:v>42658</c:v>
                </c:pt>
                <c:pt idx="790">
                  <c:v>42689</c:v>
                </c:pt>
                <c:pt idx="791">
                  <c:v>42719</c:v>
                </c:pt>
                <c:pt idx="792">
                  <c:v>42750</c:v>
                </c:pt>
                <c:pt idx="793">
                  <c:v>42781</c:v>
                </c:pt>
                <c:pt idx="794">
                  <c:v>42809</c:v>
                </c:pt>
                <c:pt idx="795">
                  <c:v>42840</c:v>
                </c:pt>
                <c:pt idx="796">
                  <c:v>42870</c:v>
                </c:pt>
                <c:pt idx="797">
                  <c:v>42901</c:v>
                </c:pt>
                <c:pt idx="798">
                  <c:v>42931</c:v>
                </c:pt>
                <c:pt idx="799">
                  <c:v>42962</c:v>
                </c:pt>
                <c:pt idx="800">
                  <c:v>42993</c:v>
                </c:pt>
                <c:pt idx="801">
                  <c:v>43023</c:v>
                </c:pt>
                <c:pt idx="802">
                  <c:v>43054</c:v>
                </c:pt>
                <c:pt idx="803">
                  <c:v>43084</c:v>
                </c:pt>
                <c:pt idx="804">
                  <c:v>43115</c:v>
                </c:pt>
                <c:pt idx="805">
                  <c:v>43146</c:v>
                </c:pt>
                <c:pt idx="806">
                  <c:v>43174</c:v>
                </c:pt>
                <c:pt idx="807">
                  <c:v>43205</c:v>
                </c:pt>
                <c:pt idx="808">
                  <c:v>43235</c:v>
                </c:pt>
                <c:pt idx="809">
                  <c:v>43266</c:v>
                </c:pt>
                <c:pt idx="810">
                  <c:v>43296</c:v>
                </c:pt>
                <c:pt idx="811">
                  <c:v>43327</c:v>
                </c:pt>
                <c:pt idx="812">
                  <c:v>43358</c:v>
                </c:pt>
                <c:pt idx="813">
                  <c:v>43388</c:v>
                </c:pt>
              </c:numCache>
            </c:numRef>
          </c:xVal>
          <c:yVal>
            <c:numRef>
              <c:f>H!$G$16:$G$829</c:f>
              <c:numCache>
                <c:formatCode>0.0%</c:formatCode>
                <c:ptCount val="814"/>
                <c:pt idx="0">
                  <c:v>8.085106382978724E-2</c:v>
                </c:pt>
                <c:pt idx="1">
                  <c:v>9.3617021276595658E-2</c:v>
                </c:pt>
                <c:pt idx="2">
                  <c:v>9.3220338983050821E-2</c:v>
                </c:pt>
                <c:pt idx="3">
                  <c:v>9.3220338983050821E-2</c:v>
                </c:pt>
                <c:pt idx="4">
                  <c:v>9.2827004219409259E-2</c:v>
                </c:pt>
                <c:pt idx="5">
                  <c:v>8.8235294117646967E-2</c:v>
                </c:pt>
                <c:pt idx="6">
                  <c:v>7.4688796680497882E-2</c:v>
                </c:pt>
                <c:pt idx="7">
                  <c:v>6.5843621399176877E-2</c:v>
                </c:pt>
                <c:pt idx="8">
                  <c:v>6.9672131147541005E-2</c:v>
                </c:pt>
                <c:pt idx="9">
                  <c:v>6.5040650406503975E-2</c:v>
                </c:pt>
                <c:pt idx="10">
                  <c:v>6.8825910931173961E-2</c:v>
                </c:pt>
                <c:pt idx="11">
                  <c:v>6.0000000000000053E-2</c:v>
                </c:pt>
                <c:pt idx="12">
                  <c:v>4.3307086614173373E-2</c:v>
                </c:pt>
                <c:pt idx="13">
                  <c:v>2.3346303501945664E-2</c:v>
                </c:pt>
                <c:pt idx="14">
                  <c:v>1.9379844961240345E-2</c:v>
                </c:pt>
                <c:pt idx="15">
                  <c:v>2.3255813953488191E-2</c:v>
                </c:pt>
                <c:pt idx="16">
                  <c:v>1.9305019305019266E-2</c:v>
                </c:pt>
                <c:pt idx="17">
                  <c:v>2.316602316602312E-2</c:v>
                </c:pt>
                <c:pt idx="18">
                  <c:v>3.0888030888030826E-2</c:v>
                </c:pt>
                <c:pt idx="19">
                  <c:v>3.0888030888030826E-2</c:v>
                </c:pt>
                <c:pt idx="20">
                  <c:v>2.2988505747126409E-2</c:v>
                </c:pt>
                <c:pt idx="21">
                  <c:v>1.9083969465648831E-2</c:v>
                </c:pt>
                <c:pt idx="22">
                  <c:v>1.1363636363636465E-2</c:v>
                </c:pt>
                <c:pt idx="23">
                  <c:v>7.547169811320753E-3</c:v>
                </c:pt>
                <c:pt idx="24">
                  <c:v>3.7735849056603765E-3</c:v>
                </c:pt>
                <c:pt idx="25">
                  <c:v>7.6045627376426506E-3</c:v>
                </c:pt>
                <c:pt idx="26">
                  <c:v>1.1406844106463865E-2</c:v>
                </c:pt>
                <c:pt idx="27">
                  <c:v>7.5757575757577911E-3</c:v>
                </c:pt>
                <c:pt idx="28">
                  <c:v>1.1363636363636465E-2</c:v>
                </c:pt>
                <c:pt idx="29">
                  <c:v>1.132075471698113E-2</c:v>
                </c:pt>
                <c:pt idx="30">
                  <c:v>3.7453183520599342E-3</c:v>
                </c:pt>
                <c:pt idx="31">
                  <c:v>7.4906367041198685E-3</c:v>
                </c:pt>
                <c:pt idx="32">
                  <c:v>7.4906367041198685E-3</c:v>
                </c:pt>
                <c:pt idx="33">
                  <c:v>1.1235955056179803E-2</c:v>
                </c:pt>
                <c:pt idx="34">
                  <c:v>7.4906367041198685E-3</c:v>
                </c:pt>
                <c:pt idx="35">
                  <c:v>7.4906367041198685E-3</c:v>
                </c:pt>
                <c:pt idx="36">
                  <c:v>1.1278195488721776E-2</c:v>
                </c:pt>
                <c:pt idx="37">
                  <c:v>1.5094339622641506E-2</c:v>
                </c:pt>
                <c:pt idx="38">
                  <c:v>1.1278195488721776E-2</c:v>
                </c:pt>
                <c:pt idx="39">
                  <c:v>7.5187969924812581E-3</c:v>
                </c:pt>
                <c:pt idx="40">
                  <c:v>7.4906367041198685E-3</c:v>
                </c:pt>
                <c:pt idx="41">
                  <c:v>3.7313432835819338E-3</c:v>
                </c:pt>
                <c:pt idx="42">
                  <c:v>3.7313432835819338E-3</c:v>
                </c:pt>
                <c:pt idx="43">
                  <c:v>0</c:v>
                </c:pt>
                <c:pt idx="44">
                  <c:v>-3.7174721189590088E-3</c:v>
                </c:pt>
                <c:pt idx="45">
                  <c:v>-7.4074074074074181E-3</c:v>
                </c:pt>
                <c:pt idx="46">
                  <c:v>-3.7174721189590088E-3</c:v>
                </c:pt>
                <c:pt idx="47">
                  <c:v>-7.4349442379182396E-3</c:v>
                </c:pt>
                <c:pt idx="48">
                  <c:v>-7.4349442379182396E-3</c:v>
                </c:pt>
                <c:pt idx="49">
                  <c:v>-7.4349442379182396E-3</c:v>
                </c:pt>
                <c:pt idx="50">
                  <c:v>-7.4349442379182396E-3</c:v>
                </c:pt>
                <c:pt idx="51">
                  <c:v>-3.7313432835821558E-3</c:v>
                </c:pt>
                <c:pt idx="52">
                  <c:v>-7.4349442379182396E-3</c:v>
                </c:pt>
                <c:pt idx="53">
                  <c:v>-7.4349442379182396E-3</c:v>
                </c:pt>
                <c:pt idx="54">
                  <c:v>-3.7174721189590088E-3</c:v>
                </c:pt>
                <c:pt idx="55">
                  <c:v>-3.7174721189590088E-3</c:v>
                </c:pt>
                <c:pt idx="56">
                  <c:v>3.7313432835819338E-3</c:v>
                </c:pt>
                <c:pt idx="57">
                  <c:v>3.7313432835819338E-3</c:v>
                </c:pt>
                <c:pt idx="58">
                  <c:v>3.7313432835819338E-3</c:v>
                </c:pt>
                <c:pt idx="59">
                  <c:v>3.7453183520599342E-3</c:v>
                </c:pt>
                <c:pt idx="60">
                  <c:v>3.7453183520599342E-3</c:v>
                </c:pt>
                <c:pt idx="61">
                  <c:v>3.7453183520599342E-3</c:v>
                </c:pt>
                <c:pt idx="62">
                  <c:v>3.7453183520599342E-3</c:v>
                </c:pt>
                <c:pt idx="63">
                  <c:v>7.4906367041198685E-3</c:v>
                </c:pt>
                <c:pt idx="64">
                  <c:v>1.1235955056179803E-2</c:v>
                </c:pt>
                <c:pt idx="65">
                  <c:v>1.8726591760299671E-2</c:v>
                </c:pt>
                <c:pt idx="66">
                  <c:v>2.2388059701492491E-2</c:v>
                </c:pt>
                <c:pt idx="67">
                  <c:v>1.8656716417910557E-2</c:v>
                </c:pt>
                <c:pt idx="68">
                  <c:v>1.8587360594795488E-2</c:v>
                </c:pt>
                <c:pt idx="69">
                  <c:v>2.2304832713754719E-2</c:v>
                </c:pt>
                <c:pt idx="70">
                  <c:v>2.2304832713754719E-2</c:v>
                </c:pt>
                <c:pt idx="71">
                  <c:v>2.9850746268656803E-2</c:v>
                </c:pt>
                <c:pt idx="72">
                  <c:v>2.9850746268656803E-2</c:v>
                </c:pt>
                <c:pt idx="73">
                  <c:v>3.3582089552238736E-2</c:v>
                </c:pt>
                <c:pt idx="74">
                  <c:v>3.7313432835820892E-2</c:v>
                </c:pt>
                <c:pt idx="75">
                  <c:v>3.7174721189590976E-2</c:v>
                </c:pt>
                <c:pt idx="76">
                  <c:v>3.7037037037036979E-2</c:v>
                </c:pt>
                <c:pt idx="77">
                  <c:v>3.3088235294117752E-2</c:v>
                </c:pt>
                <c:pt idx="78">
                  <c:v>3.284671532846728E-2</c:v>
                </c:pt>
                <c:pt idx="79">
                  <c:v>3.6630036630036722E-2</c:v>
                </c:pt>
                <c:pt idx="80">
                  <c:v>3.284671532846728E-2</c:v>
                </c:pt>
                <c:pt idx="81">
                  <c:v>2.9090909090909056E-2</c:v>
                </c:pt>
                <c:pt idx="82">
                  <c:v>3.2727272727272716E-2</c:v>
                </c:pt>
                <c:pt idx="83">
                  <c:v>2.8985507246376718E-2</c:v>
                </c:pt>
                <c:pt idx="84">
                  <c:v>3.6231884057970953E-2</c:v>
                </c:pt>
                <c:pt idx="85">
                  <c:v>3.2490974729241895E-2</c:v>
                </c:pt>
                <c:pt idx="86">
                  <c:v>3.5971223021582732E-2</c:v>
                </c:pt>
                <c:pt idx="87">
                  <c:v>3.584229390680993E-2</c:v>
                </c:pt>
                <c:pt idx="88">
                  <c:v>3.2142857142857029E-2</c:v>
                </c:pt>
                <c:pt idx="89">
                  <c:v>2.8469750889679624E-2</c:v>
                </c:pt>
                <c:pt idx="90">
                  <c:v>2.4734982332155431E-2</c:v>
                </c:pt>
                <c:pt idx="91">
                  <c:v>2.1201413427561766E-2</c:v>
                </c:pt>
                <c:pt idx="92">
                  <c:v>2.1201413427561766E-2</c:v>
                </c:pt>
                <c:pt idx="93">
                  <c:v>2.1201413427561766E-2</c:v>
                </c:pt>
                <c:pt idx="94">
                  <c:v>2.1126760563380254E-2</c:v>
                </c:pt>
                <c:pt idx="95">
                  <c:v>1.7605633802816989E-2</c:v>
                </c:pt>
                <c:pt idx="96">
                  <c:v>1.3986013986013957E-2</c:v>
                </c:pt>
                <c:pt idx="97">
                  <c:v>1.0489510489510412E-2</c:v>
                </c:pt>
                <c:pt idx="98">
                  <c:v>3.4722222222220989E-3</c:v>
                </c:pt>
                <c:pt idx="99">
                  <c:v>3.4602076124568004E-3</c:v>
                </c:pt>
                <c:pt idx="100">
                  <c:v>3.4602076124568004E-3</c:v>
                </c:pt>
                <c:pt idx="101">
                  <c:v>6.9204152249136008E-3</c:v>
                </c:pt>
                <c:pt idx="102">
                  <c:v>6.8965517241379448E-3</c:v>
                </c:pt>
                <c:pt idx="103">
                  <c:v>1.0380622837370179E-2</c:v>
                </c:pt>
                <c:pt idx="104">
                  <c:v>1.384083044982698E-2</c:v>
                </c:pt>
                <c:pt idx="105">
                  <c:v>1.730103806228378E-2</c:v>
                </c:pt>
                <c:pt idx="106">
                  <c:v>1.379310344827589E-2</c:v>
                </c:pt>
                <c:pt idx="107">
                  <c:v>1.730103806228378E-2</c:v>
                </c:pt>
                <c:pt idx="108">
                  <c:v>1.0344827586207028E-2</c:v>
                </c:pt>
                <c:pt idx="109">
                  <c:v>1.730103806228378E-2</c:v>
                </c:pt>
                <c:pt idx="110">
                  <c:v>1.730103806228378E-2</c:v>
                </c:pt>
                <c:pt idx="111">
                  <c:v>1.7241379310344751E-2</c:v>
                </c:pt>
                <c:pt idx="112">
                  <c:v>1.7241379310344751E-2</c:v>
                </c:pt>
                <c:pt idx="113">
                  <c:v>1.7182130584192379E-2</c:v>
                </c:pt>
                <c:pt idx="114">
                  <c:v>1.3698630136986356E-2</c:v>
                </c:pt>
                <c:pt idx="115">
                  <c:v>1.3698630136986356E-2</c:v>
                </c:pt>
                <c:pt idx="116">
                  <c:v>1.0238907849829282E-2</c:v>
                </c:pt>
                <c:pt idx="117">
                  <c:v>1.3605442176870763E-2</c:v>
                </c:pt>
                <c:pt idx="118">
                  <c:v>1.3605442176870763E-2</c:v>
                </c:pt>
                <c:pt idx="119">
                  <c:v>1.3605442176870763E-2</c:v>
                </c:pt>
                <c:pt idx="120">
                  <c:v>1.7064846416382284E-2</c:v>
                </c:pt>
                <c:pt idx="121">
                  <c:v>1.3605442176870763E-2</c:v>
                </c:pt>
                <c:pt idx="122">
                  <c:v>1.3605442176870763E-2</c:v>
                </c:pt>
                <c:pt idx="123">
                  <c:v>1.0169491525423791E-2</c:v>
                </c:pt>
                <c:pt idx="124">
                  <c:v>1.0169491525423791E-2</c:v>
                </c:pt>
                <c:pt idx="125">
                  <c:v>6.7567567567567988E-3</c:v>
                </c:pt>
                <c:pt idx="126">
                  <c:v>1.3513513513513375E-2</c:v>
                </c:pt>
                <c:pt idx="127">
                  <c:v>1.0135135135135087E-2</c:v>
                </c:pt>
                <c:pt idx="128">
                  <c:v>1.3513513513513375E-2</c:v>
                </c:pt>
                <c:pt idx="129">
                  <c:v>6.7114093959730337E-3</c:v>
                </c:pt>
                <c:pt idx="130">
                  <c:v>6.7114093959730337E-3</c:v>
                </c:pt>
                <c:pt idx="131">
                  <c:v>6.7114093959730337E-3</c:v>
                </c:pt>
                <c:pt idx="132">
                  <c:v>6.7114093959730337E-3</c:v>
                </c:pt>
                <c:pt idx="133">
                  <c:v>1.0067114093959662E-2</c:v>
                </c:pt>
                <c:pt idx="134">
                  <c:v>1.0067114093959662E-2</c:v>
                </c:pt>
                <c:pt idx="135">
                  <c:v>1.3422818791946289E-2</c:v>
                </c:pt>
                <c:pt idx="136">
                  <c:v>1.3422818791946289E-2</c:v>
                </c:pt>
                <c:pt idx="137">
                  <c:v>1.3422818791946289E-2</c:v>
                </c:pt>
                <c:pt idx="138">
                  <c:v>1.0000000000000009E-2</c:v>
                </c:pt>
                <c:pt idx="139">
                  <c:v>1.3377926421404673E-2</c:v>
                </c:pt>
                <c:pt idx="140">
                  <c:v>1.3333333333333197E-2</c:v>
                </c:pt>
                <c:pt idx="141">
                  <c:v>1.3333333333333197E-2</c:v>
                </c:pt>
                <c:pt idx="142">
                  <c:v>1.3333333333333197E-2</c:v>
                </c:pt>
                <c:pt idx="143">
                  <c:v>1.3333333333333197E-2</c:v>
                </c:pt>
                <c:pt idx="144">
                  <c:v>1.3333333333333197E-2</c:v>
                </c:pt>
                <c:pt idx="145">
                  <c:v>9.966777408637828E-3</c:v>
                </c:pt>
                <c:pt idx="146">
                  <c:v>1.3289036544850363E-2</c:v>
                </c:pt>
                <c:pt idx="147">
                  <c:v>9.9337748344370258E-3</c:v>
                </c:pt>
                <c:pt idx="148">
                  <c:v>9.9337748344370258E-3</c:v>
                </c:pt>
                <c:pt idx="149">
                  <c:v>1.3245033112582849E-2</c:v>
                </c:pt>
                <c:pt idx="150">
                  <c:v>1.3201320132013139E-2</c:v>
                </c:pt>
                <c:pt idx="151">
                  <c:v>1.3201320132013139E-2</c:v>
                </c:pt>
                <c:pt idx="152">
                  <c:v>9.8684210526316374E-3</c:v>
                </c:pt>
                <c:pt idx="153">
                  <c:v>1.3157894736842257E-2</c:v>
                </c:pt>
                <c:pt idx="154">
                  <c:v>1.3157894736842257E-2</c:v>
                </c:pt>
                <c:pt idx="155">
                  <c:v>1.6447368421052655E-2</c:v>
                </c:pt>
                <c:pt idx="156">
                  <c:v>1.6447368421052655E-2</c:v>
                </c:pt>
                <c:pt idx="157">
                  <c:v>1.6447368421052655E-2</c:v>
                </c:pt>
                <c:pt idx="158">
                  <c:v>1.3114754098360715E-2</c:v>
                </c:pt>
                <c:pt idx="159">
                  <c:v>1.3114754098360715E-2</c:v>
                </c:pt>
                <c:pt idx="160">
                  <c:v>1.3114754098360715E-2</c:v>
                </c:pt>
                <c:pt idx="161">
                  <c:v>1.3071895424836555E-2</c:v>
                </c:pt>
                <c:pt idx="162">
                  <c:v>1.3029315960912058E-2</c:v>
                </c:pt>
                <c:pt idx="163">
                  <c:v>9.7719869706840434E-3</c:v>
                </c:pt>
                <c:pt idx="164">
                  <c:v>1.3029315960912058E-2</c:v>
                </c:pt>
                <c:pt idx="165">
                  <c:v>9.7402597402598268E-3</c:v>
                </c:pt>
                <c:pt idx="166">
                  <c:v>1.298701298701288E-2</c:v>
                </c:pt>
                <c:pt idx="167">
                  <c:v>9.7087378640776656E-3</c:v>
                </c:pt>
                <c:pt idx="168">
                  <c:v>9.7087378640776656E-3</c:v>
                </c:pt>
                <c:pt idx="169">
                  <c:v>9.7087378640776656E-3</c:v>
                </c:pt>
                <c:pt idx="170">
                  <c:v>1.2944983818770295E-2</c:v>
                </c:pt>
                <c:pt idx="171">
                  <c:v>1.6181229773462702E-2</c:v>
                </c:pt>
                <c:pt idx="172">
                  <c:v>1.6181229773462702E-2</c:v>
                </c:pt>
                <c:pt idx="173">
                  <c:v>1.9354838709677358E-2</c:v>
                </c:pt>
                <c:pt idx="174">
                  <c:v>1.6077170418006492E-2</c:v>
                </c:pt>
                <c:pt idx="175">
                  <c:v>1.9354838709677358E-2</c:v>
                </c:pt>
                <c:pt idx="176">
                  <c:v>1.6077170418006492E-2</c:v>
                </c:pt>
                <c:pt idx="177">
                  <c:v>1.9292604501607746E-2</c:v>
                </c:pt>
                <c:pt idx="178">
                  <c:v>1.6025641025640969E-2</c:v>
                </c:pt>
                <c:pt idx="179">
                  <c:v>1.9230769230769384E-2</c:v>
                </c:pt>
                <c:pt idx="180">
                  <c:v>1.9230769230769384E-2</c:v>
                </c:pt>
                <c:pt idx="181">
                  <c:v>2.5641025641025772E-2</c:v>
                </c:pt>
                <c:pt idx="182">
                  <c:v>2.5559105431310014E-2</c:v>
                </c:pt>
                <c:pt idx="183">
                  <c:v>2.8662420382165488E-2</c:v>
                </c:pt>
                <c:pt idx="184">
                  <c:v>2.8662420382165488E-2</c:v>
                </c:pt>
                <c:pt idx="185">
                  <c:v>2.5316455696202445E-2</c:v>
                </c:pt>
                <c:pt idx="186">
                  <c:v>2.8481012658227778E-2</c:v>
                </c:pt>
                <c:pt idx="187">
                  <c:v>3.4810126582278444E-2</c:v>
                </c:pt>
                <c:pt idx="188">
                  <c:v>3.4810126582278444E-2</c:v>
                </c:pt>
                <c:pt idx="189">
                  <c:v>3.7854889589905349E-2</c:v>
                </c:pt>
                <c:pt idx="190">
                  <c:v>3.7854889589905349E-2</c:v>
                </c:pt>
                <c:pt idx="191">
                  <c:v>3.459119496855334E-2</c:v>
                </c:pt>
                <c:pt idx="192">
                  <c:v>3.459119496855334E-2</c:v>
                </c:pt>
                <c:pt idx="193">
                  <c:v>2.8124999999999956E-2</c:v>
                </c:pt>
                <c:pt idx="194">
                  <c:v>2.8037383177569986E-2</c:v>
                </c:pt>
                <c:pt idx="195">
                  <c:v>2.4767801857585203E-2</c:v>
                </c:pt>
                <c:pt idx="196">
                  <c:v>2.7863777089783381E-2</c:v>
                </c:pt>
                <c:pt idx="197">
                  <c:v>2.7777777777777679E-2</c:v>
                </c:pt>
                <c:pt idx="198">
                  <c:v>2.7692307692307683E-2</c:v>
                </c:pt>
                <c:pt idx="199">
                  <c:v>2.4464831804281273E-2</c:v>
                </c:pt>
                <c:pt idx="200">
                  <c:v>2.7522935779816571E-2</c:v>
                </c:pt>
                <c:pt idx="201">
                  <c:v>2.4316109422492627E-2</c:v>
                </c:pt>
                <c:pt idx="202">
                  <c:v>2.7355623100303816E-2</c:v>
                </c:pt>
                <c:pt idx="203">
                  <c:v>3.039513677811545E-2</c:v>
                </c:pt>
                <c:pt idx="204">
                  <c:v>3.6474164133738718E-2</c:v>
                </c:pt>
                <c:pt idx="205">
                  <c:v>3.9513677811550352E-2</c:v>
                </c:pt>
                <c:pt idx="206">
                  <c:v>3.9393939393939315E-2</c:v>
                </c:pt>
                <c:pt idx="207">
                  <c:v>3.92749244712991E-2</c:v>
                </c:pt>
                <c:pt idx="208">
                  <c:v>3.9156626506023917E-2</c:v>
                </c:pt>
                <c:pt idx="209">
                  <c:v>4.2042042042042205E-2</c:v>
                </c:pt>
                <c:pt idx="210">
                  <c:v>4.4910179640718528E-2</c:v>
                </c:pt>
                <c:pt idx="211">
                  <c:v>4.4776119402984982E-2</c:v>
                </c:pt>
                <c:pt idx="212">
                  <c:v>4.4642857142857206E-2</c:v>
                </c:pt>
                <c:pt idx="213">
                  <c:v>4.7477744807121525E-2</c:v>
                </c:pt>
                <c:pt idx="214">
                  <c:v>4.7337278106508895E-2</c:v>
                </c:pt>
                <c:pt idx="215">
                  <c:v>4.71976401179941E-2</c:v>
                </c:pt>
                <c:pt idx="216">
                  <c:v>4.3988269794721369E-2</c:v>
                </c:pt>
                <c:pt idx="217">
                  <c:v>4.6783625730993927E-2</c:v>
                </c:pt>
                <c:pt idx="218">
                  <c:v>5.2478134110787389E-2</c:v>
                </c:pt>
                <c:pt idx="219">
                  <c:v>5.523255813953476E-2</c:v>
                </c:pt>
                <c:pt idx="220">
                  <c:v>5.507246376811592E-2</c:v>
                </c:pt>
                <c:pt idx="221">
                  <c:v>5.4755043227665556E-2</c:v>
                </c:pt>
                <c:pt idx="222">
                  <c:v>5.4441260744985565E-2</c:v>
                </c:pt>
                <c:pt idx="223">
                  <c:v>5.7142857142857162E-2</c:v>
                </c:pt>
                <c:pt idx="224">
                  <c:v>5.6980056980056926E-2</c:v>
                </c:pt>
                <c:pt idx="225">
                  <c:v>5.6657223796034106E-2</c:v>
                </c:pt>
                <c:pt idx="226">
                  <c:v>5.9322033898305149E-2</c:v>
                </c:pt>
                <c:pt idx="227">
                  <c:v>6.1971830985915632E-2</c:v>
                </c:pt>
                <c:pt idx="228">
                  <c:v>6.1797752808988582E-2</c:v>
                </c:pt>
                <c:pt idx="229">
                  <c:v>6.1452513966480549E-2</c:v>
                </c:pt>
                <c:pt idx="230">
                  <c:v>5.8171745152354681E-2</c:v>
                </c:pt>
                <c:pt idx="231">
                  <c:v>6.0606060606060774E-2</c:v>
                </c:pt>
                <c:pt idx="232">
                  <c:v>6.0439560439560447E-2</c:v>
                </c:pt>
                <c:pt idx="233">
                  <c:v>6.0109289617486183E-2</c:v>
                </c:pt>
                <c:pt idx="234">
                  <c:v>5.9782608695652328E-2</c:v>
                </c:pt>
                <c:pt idx="235">
                  <c:v>5.4054054054053946E-2</c:v>
                </c:pt>
                <c:pt idx="236">
                  <c:v>5.6603773584905648E-2</c:v>
                </c:pt>
                <c:pt idx="237">
                  <c:v>5.6300268096514783E-2</c:v>
                </c:pt>
                <c:pt idx="238">
                  <c:v>5.600000000000005E-2</c:v>
                </c:pt>
                <c:pt idx="239">
                  <c:v>5.5702917771883076E-2</c:v>
                </c:pt>
                <c:pt idx="240">
                  <c:v>5.2910052910053018E-2</c:v>
                </c:pt>
                <c:pt idx="241">
                  <c:v>5.0000000000000044E-2</c:v>
                </c:pt>
                <c:pt idx="242">
                  <c:v>4.7120418848167533E-2</c:v>
                </c:pt>
                <c:pt idx="243">
                  <c:v>4.1558441558441572E-2</c:v>
                </c:pt>
                <c:pt idx="244">
                  <c:v>4.4041450777202007E-2</c:v>
                </c:pt>
                <c:pt idx="245">
                  <c:v>4.6391752577319645E-2</c:v>
                </c:pt>
                <c:pt idx="246">
                  <c:v>4.3589743589743657E-2</c:v>
                </c:pt>
                <c:pt idx="247">
                  <c:v>4.615384615384599E-2</c:v>
                </c:pt>
                <c:pt idx="248">
                  <c:v>4.0816326530612068E-2</c:v>
                </c:pt>
                <c:pt idx="249">
                  <c:v>3.8071065989847774E-2</c:v>
                </c:pt>
                <c:pt idx="250">
                  <c:v>3.2828282828282651E-2</c:v>
                </c:pt>
                <c:pt idx="251">
                  <c:v>3.2663316582914659E-2</c:v>
                </c:pt>
                <c:pt idx="252">
                  <c:v>3.2663316582914659E-2</c:v>
                </c:pt>
                <c:pt idx="253">
                  <c:v>3.5087719298245501E-2</c:v>
                </c:pt>
                <c:pt idx="254">
                  <c:v>3.499999999999992E-2</c:v>
                </c:pt>
                <c:pt idx="255">
                  <c:v>3.4912718204488824E-2</c:v>
                </c:pt>
                <c:pt idx="256">
                  <c:v>3.2258064516129226E-2</c:v>
                </c:pt>
                <c:pt idx="257">
                  <c:v>2.7093596059113434E-2</c:v>
                </c:pt>
                <c:pt idx="258">
                  <c:v>2.9484029484029284E-2</c:v>
                </c:pt>
                <c:pt idx="259">
                  <c:v>2.941176470588247E-2</c:v>
                </c:pt>
                <c:pt idx="260">
                  <c:v>3.1862745098039325E-2</c:v>
                </c:pt>
                <c:pt idx="261">
                  <c:v>3.4229828850855792E-2</c:v>
                </c:pt>
                <c:pt idx="262">
                  <c:v>3.6674816625916762E-2</c:v>
                </c:pt>
                <c:pt idx="263">
                  <c:v>3.4063260340632562E-2</c:v>
                </c:pt>
                <c:pt idx="264">
                  <c:v>3.649635036496357E-2</c:v>
                </c:pt>
                <c:pt idx="265">
                  <c:v>3.874092009685226E-2</c:v>
                </c:pt>
                <c:pt idx="266">
                  <c:v>4.5893719806763267E-2</c:v>
                </c:pt>
                <c:pt idx="267">
                  <c:v>5.0602409638554224E-2</c:v>
                </c:pt>
                <c:pt idx="268">
                  <c:v>5.5288461538461453E-2</c:v>
                </c:pt>
                <c:pt idx="269">
                  <c:v>5.9952038369304628E-2</c:v>
                </c:pt>
                <c:pt idx="270">
                  <c:v>5.7279236276849721E-2</c:v>
                </c:pt>
                <c:pt idx="271">
                  <c:v>7.3809523809523769E-2</c:v>
                </c:pt>
                <c:pt idx="272">
                  <c:v>7.3634204275534465E-2</c:v>
                </c:pt>
                <c:pt idx="273">
                  <c:v>7.8014184397163122E-2</c:v>
                </c:pt>
                <c:pt idx="274">
                  <c:v>8.2547169811320709E-2</c:v>
                </c:pt>
                <c:pt idx="275">
                  <c:v>8.7058823529411855E-2</c:v>
                </c:pt>
                <c:pt idx="276">
                  <c:v>9.3896713615023497E-2</c:v>
                </c:pt>
                <c:pt idx="277">
                  <c:v>0.10023310023310028</c:v>
                </c:pt>
                <c:pt idx="278">
                  <c:v>0.10392609699769051</c:v>
                </c:pt>
                <c:pt idx="279">
                  <c:v>0.10091743119266061</c:v>
                </c:pt>
                <c:pt idx="280">
                  <c:v>0.1070615034168565</c:v>
                </c:pt>
                <c:pt idx="281">
                  <c:v>0.10859728506787314</c:v>
                </c:pt>
                <c:pt idx="282">
                  <c:v>0.1151241534988714</c:v>
                </c:pt>
                <c:pt idx="283">
                  <c:v>0.10864745011086474</c:v>
                </c:pt>
                <c:pt idx="284">
                  <c:v>0.11946902654867242</c:v>
                </c:pt>
                <c:pt idx="285">
                  <c:v>0.1206140350877194</c:v>
                </c:pt>
                <c:pt idx="286">
                  <c:v>0.12200435729847503</c:v>
                </c:pt>
                <c:pt idx="287">
                  <c:v>0.12337662337662336</c:v>
                </c:pt>
                <c:pt idx="288">
                  <c:v>0.11802575107296143</c:v>
                </c:pt>
                <c:pt idx="289">
                  <c:v>0.11228813559322037</c:v>
                </c:pt>
                <c:pt idx="290">
                  <c:v>0.10251046025104604</c:v>
                </c:pt>
                <c:pt idx="291">
                  <c:v>0.1020833333333333</c:v>
                </c:pt>
                <c:pt idx="292">
                  <c:v>9.4650205761316997E-2</c:v>
                </c:pt>
                <c:pt idx="293">
                  <c:v>9.3877551020408179E-2</c:v>
                </c:pt>
                <c:pt idx="294">
                  <c:v>9.7165991902834037E-2</c:v>
                </c:pt>
                <c:pt idx="295">
                  <c:v>8.5999999999999854E-2</c:v>
                </c:pt>
                <c:pt idx="296">
                  <c:v>7.9051383399209474E-2</c:v>
                </c:pt>
                <c:pt idx="297">
                  <c:v>7.4363992172211235E-2</c:v>
                </c:pt>
                <c:pt idx="298">
                  <c:v>7.3786407766990303E-2</c:v>
                </c:pt>
                <c:pt idx="299">
                  <c:v>6.9364161849710948E-2</c:v>
                </c:pt>
                <c:pt idx="300">
                  <c:v>6.7178502879078783E-2</c:v>
                </c:pt>
                <c:pt idx="301">
                  <c:v>6.2857142857142723E-2</c:v>
                </c:pt>
                <c:pt idx="302">
                  <c:v>6.0721062618595667E-2</c:v>
                </c:pt>
                <c:pt idx="303">
                  <c:v>6.0491493383743045E-2</c:v>
                </c:pt>
                <c:pt idx="304">
                  <c:v>6.203007518796988E-2</c:v>
                </c:pt>
                <c:pt idx="305">
                  <c:v>5.9701492537313383E-2</c:v>
                </c:pt>
                <c:pt idx="306">
                  <c:v>5.3505535055350606E-2</c:v>
                </c:pt>
                <c:pt idx="307">
                  <c:v>5.7090239410681365E-2</c:v>
                </c:pt>
                <c:pt idx="308">
                  <c:v>5.4945054945054972E-2</c:v>
                </c:pt>
                <c:pt idx="309">
                  <c:v>5.464480874316946E-2</c:v>
                </c:pt>
                <c:pt idx="310">
                  <c:v>4.8824593128390603E-2</c:v>
                </c:pt>
                <c:pt idx="311">
                  <c:v>4.8648648648648596E-2</c:v>
                </c:pt>
                <c:pt idx="312">
                  <c:v>5.2158273381294862E-2</c:v>
                </c:pt>
                <c:pt idx="313">
                  <c:v>5.9139784946236729E-2</c:v>
                </c:pt>
                <c:pt idx="314">
                  <c:v>6.4400715563506239E-2</c:v>
                </c:pt>
                <c:pt idx="315">
                  <c:v>6.9518716577540163E-2</c:v>
                </c:pt>
                <c:pt idx="316">
                  <c:v>6.7256637168141564E-2</c:v>
                </c:pt>
                <c:pt idx="317">
                  <c:v>6.8661971830985991E-2</c:v>
                </c:pt>
                <c:pt idx="318">
                  <c:v>6.8301225919439545E-2</c:v>
                </c:pt>
                <c:pt idx="319">
                  <c:v>6.6202090592334617E-2</c:v>
                </c:pt>
                <c:pt idx="320">
                  <c:v>6.5972222222222099E-2</c:v>
                </c:pt>
                <c:pt idx="321">
                  <c:v>6.390328151986191E-2</c:v>
                </c:pt>
                <c:pt idx="322">
                  <c:v>6.7241379310344795E-2</c:v>
                </c:pt>
                <c:pt idx="323">
                  <c:v>6.7010309278350499E-2</c:v>
                </c:pt>
                <c:pt idx="324">
                  <c:v>6.8376068376068355E-2</c:v>
                </c:pt>
                <c:pt idx="325">
                  <c:v>6.4297800338409372E-2</c:v>
                </c:pt>
                <c:pt idx="326">
                  <c:v>6.5546218487394947E-2</c:v>
                </c:pt>
                <c:pt idx="327">
                  <c:v>6.4999999999999947E-2</c:v>
                </c:pt>
                <c:pt idx="328">
                  <c:v>6.9651741293532465E-2</c:v>
                </c:pt>
                <c:pt idx="329">
                  <c:v>7.4135090609555254E-2</c:v>
                </c:pt>
                <c:pt idx="330">
                  <c:v>7.7049180327869005E-2</c:v>
                </c:pt>
                <c:pt idx="331">
                  <c:v>7.8431372549019551E-2</c:v>
                </c:pt>
                <c:pt idx="332">
                  <c:v>8.3061889250814369E-2</c:v>
                </c:pt>
                <c:pt idx="333">
                  <c:v>8.9285714285714191E-2</c:v>
                </c:pt>
                <c:pt idx="334">
                  <c:v>8.8852988691437984E-2</c:v>
                </c:pt>
                <c:pt idx="335">
                  <c:v>9.0177133655394481E-2</c:v>
                </c:pt>
                <c:pt idx="336">
                  <c:v>9.2799999999999994E-2</c:v>
                </c:pt>
                <c:pt idx="337">
                  <c:v>9.856915739268679E-2</c:v>
                </c:pt>
                <c:pt idx="338">
                  <c:v>0.10094637223974767</c:v>
                </c:pt>
                <c:pt idx="339">
                  <c:v>0.10485133020344284</c:v>
                </c:pt>
                <c:pt idx="340">
                  <c:v>0.10852713178294571</c:v>
                </c:pt>
                <c:pt idx="341">
                  <c:v>0.10889570552147232</c:v>
                </c:pt>
                <c:pt idx="342">
                  <c:v>0.11263318112633169</c:v>
                </c:pt>
                <c:pt idx="343">
                  <c:v>0.11818181818181817</c:v>
                </c:pt>
                <c:pt idx="344">
                  <c:v>0.12180451127819536</c:v>
                </c:pt>
                <c:pt idx="345">
                  <c:v>0.12071535022354718</c:v>
                </c:pt>
                <c:pt idx="346">
                  <c:v>0.12611275964391688</c:v>
                </c:pt>
                <c:pt idx="347">
                  <c:v>0.13293943870014768</c:v>
                </c:pt>
                <c:pt idx="348">
                  <c:v>0.13909224011713039</c:v>
                </c:pt>
                <c:pt idx="349">
                  <c:v>0.14182344428364702</c:v>
                </c:pt>
                <c:pt idx="350">
                  <c:v>0.14756446991404015</c:v>
                </c:pt>
                <c:pt idx="351">
                  <c:v>0.14730878186968854</c:v>
                </c:pt>
                <c:pt idx="352">
                  <c:v>0.14405594405594391</c:v>
                </c:pt>
                <c:pt idx="353">
                  <c:v>0.14384508990318134</c:v>
                </c:pt>
                <c:pt idx="354">
                  <c:v>0.13132694938440514</c:v>
                </c:pt>
                <c:pt idx="355">
                  <c:v>0.12872628726287272</c:v>
                </c:pt>
                <c:pt idx="356">
                  <c:v>0.12600536193029499</c:v>
                </c:pt>
                <c:pt idx="357">
                  <c:v>0.12765957446808507</c:v>
                </c:pt>
                <c:pt idx="358">
                  <c:v>0.12648221343873511</c:v>
                </c:pt>
                <c:pt idx="359">
                  <c:v>0.12516297262059961</c:v>
                </c:pt>
                <c:pt idx="360">
                  <c:v>0.11825192802056561</c:v>
                </c:pt>
                <c:pt idx="361">
                  <c:v>0.11406844106463887</c:v>
                </c:pt>
                <c:pt idx="362">
                  <c:v>0.10486891385767794</c:v>
                </c:pt>
                <c:pt idx="363">
                  <c:v>9.9999999999999867E-2</c:v>
                </c:pt>
                <c:pt idx="364">
                  <c:v>9.7799511002444994E-2</c:v>
                </c:pt>
                <c:pt idx="365">
                  <c:v>9.5525997581620281E-2</c:v>
                </c:pt>
                <c:pt idx="366">
                  <c:v>0.10761789600967342</c:v>
                </c:pt>
                <c:pt idx="367">
                  <c:v>0.10804321728691479</c:v>
                </c:pt>
                <c:pt idx="368">
                  <c:v>0.10952380952380958</c:v>
                </c:pt>
                <c:pt idx="369">
                  <c:v>0.10141509433962281</c:v>
                </c:pt>
                <c:pt idx="370">
                  <c:v>9.590643274853794E-2</c:v>
                </c:pt>
                <c:pt idx="371">
                  <c:v>8.9223638470451894E-2</c:v>
                </c:pt>
                <c:pt idx="372">
                  <c:v>8.3908045977011403E-2</c:v>
                </c:pt>
                <c:pt idx="373">
                  <c:v>7.6222980659840678E-2</c:v>
                </c:pt>
                <c:pt idx="374">
                  <c:v>6.7796610169491567E-2</c:v>
                </c:pt>
                <c:pt idx="375">
                  <c:v>6.509539842873191E-2</c:v>
                </c:pt>
                <c:pt idx="376">
                  <c:v>6.6815144766146917E-2</c:v>
                </c:pt>
                <c:pt idx="377">
                  <c:v>7.064017660044164E-2</c:v>
                </c:pt>
                <c:pt idx="378">
                  <c:v>6.4410480349345045E-2</c:v>
                </c:pt>
                <c:pt idx="379">
                  <c:v>5.8504875406284018E-2</c:v>
                </c:pt>
                <c:pt idx="380">
                  <c:v>5.0429184549356298E-2</c:v>
                </c:pt>
                <c:pt idx="381">
                  <c:v>5.1391862955032064E-2</c:v>
                </c:pt>
                <c:pt idx="382">
                  <c:v>4.5891141942369318E-2</c:v>
                </c:pt>
                <c:pt idx="383">
                  <c:v>3.8297872340425476E-2</c:v>
                </c:pt>
                <c:pt idx="384">
                  <c:v>3.7115588547189882E-2</c:v>
                </c:pt>
                <c:pt idx="385">
                  <c:v>3.488372093023262E-2</c:v>
                </c:pt>
                <c:pt idx="386">
                  <c:v>3.5978835978835999E-2</c:v>
                </c:pt>
                <c:pt idx="387">
                  <c:v>3.8988408851422518E-2</c:v>
                </c:pt>
                <c:pt idx="388">
                  <c:v>3.5490605427975108E-2</c:v>
                </c:pt>
                <c:pt idx="389">
                  <c:v>2.5773195876288568E-2</c:v>
                </c:pt>
                <c:pt idx="390">
                  <c:v>2.4615384615384706E-2</c:v>
                </c:pt>
                <c:pt idx="391">
                  <c:v>2.5588536335721557E-2</c:v>
                </c:pt>
                <c:pt idx="392">
                  <c:v>2.8600612870275821E-2</c:v>
                </c:pt>
                <c:pt idx="393">
                  <c:v>2.8513238289205711E-2</c:v>
                </c:pt>
                <c:pt idx="394">
                  <c:v>3.2653061224489743E-2</c:v>
                </c:pt>
                <c:pt idx="395">
                  <c:v>3.7909836065573854E-2</c:v>
                </c:pt>
                <c:pt idx="396">
                  <c:v>4.1922290388548111E-2</c:v>
                </c:pt>
                <c:pt idx="397">
                  <c:v>4.5965270684371839E-2</c:v>
                </c:pt>
                <c:pt idx="398">
                  <c:v>4.8008171603677097E-2</c:v>
                </c:pt>
                <c:pt idx="399">
                  <c:v>4.5638945233265726E-2</c:v>
                </c:pt>
                <c:pt idx="400">
                  <c:v>4.2338709677419484E-2</c:v>
                </c:pt>
                <c:pt idx="401">
                  <c:v>4.2211055276381915E-2</c:v>
                </c:pt>
                <c:pt idx="402">
                  <c:v>4.2042042042041983E-2</c:v>
                </c:pt>
                <c:pt idx="403">
                  <c:v>4.2914171656686539E-2</c:v>
                </c:pt>
                <c:pt idx="404">
                  <c:v>4.2701092353525372E-2</c:v>
                </c:pt>
                <c:pt idx="405">
                  <c:v>4.2574257425742612E-2</c:v>
                </c:pt>
                <c:pt idx="406">
                  <c:v>4.0513833992094739E-2</c:v>
                </c:pt>
                <c:pt idx="407">
                  <c:v>3.948667324777877E-2</c:v>
                </c:pt>
                <c:pt idx="408">
                  <c:v>3.5328753680078373E-2</c:v>
                </c:pt>
                <c:pt idx="409">
                  <c:v>3.515625E-2</c:v>
                </c:pt>
                <c:pt idx="410">
                  <c:v>3.7037037037037202E-2</c:v>
                </c:pt>
                <c:pt idx="411">
                  <c:v>3.6857419980601547E-2</c:v>
                </c:pt>
                <c:pt idx="412">
                  <c:v>3.771760154738879E-2</c:v>
                </c:pt>
                <c:pt idx="413">
                  <c:v>3.7608486017357778E-2</c:v>
                </c:pt>
                <c:pt idx="414">
                  <c:v>3.5542747358309423E-2</c:v>
                </c:pt>
                <c:pt idx="415">
                  <c:v>3.3492822966507241E-2</c:v>
                </c:pt>
                <c:pt idx="416">
                  <c:v>3.1428571428571361E-2</c:v>
                </c:pt>
                <c:pt idx="417">
                  <c:v>3.228869895536568E-2</c:v>
                </c:pt>
                <c:pt idx="418">
                  <c:v>3.5137701804368593E-2</c:v>
                </c:pt>
                <c:pt idx="419">
                  <c:v>3.7986704653371284E-2</c:v>
                </c:pt>
                <c:pt idx="420">
                  <c:v>3.8862559241706007E-2</c:v>
                </c:pt>
                <c:pt idx="421">
                  <c:v>3.1132075471698162E-2</c:v>
                </c:pt>
                <c:pt idx="422">
                  <c:v>2.2556390977443552E-2</c:v>
                </c:pt>
                <c:pt idx="423">
                  <c:v>1.5902712815715425E-2</c:v>
                </c:pt>
                <c:pt idx="424">
                  <c:v>1.491146318732528E-2</c:v>
                </c:pt>
                <c:pt idx="425">
                  <c:v>1.7657992565055736E-2</c:v>
                </c:pt>
                <c:pt idx="426">
                  <c:v>1.5769944341373021E-2</c:v>
                </c:pt>
                <c:pt idx="427">
                  <c:v>1.5740740740740833E-2</c:v>
                </c:pt>
                <c:pt idx="428">
                  <c:v>1.7543859649122862E-2</c:v>
                </c:pt>
                <c:pt idx="429">
                  <c:v>1.4719411223550916E-2</c:v>
                </c:pt>
                <c:pt idx="430">
                  <c:v>1.2844036697247763E-2</c:v>
                </c:pt>
                <c:pt idx="431">
                  <c:v>1.0978956999085021E-2</c:v>
                </c:pt>
                <c:pt idx="432">
                  <c:v>1.4598540145985384E-2</c:v>
                </c:pt>
                <c:pt idx="433">
                  <c:v>2.1043000914912957E-2</c:v>
                </c:pt>
                <c:pt idx="434">
                  <c:v>3.0330882352941124E-2</c:v>
                </c:pt>
                <c:pt idx="435">
                  <c:v>3.7753222836095945E-2</c:v>
                </c:pt>
                <c:pt idx="436">
                  <c:v>3.8567493112947604E-2</c:v>
                </c:pt>
                <c:pt idx="437">
                  <c:v>3.6529680365296802E-2</c:v>
                </c:pt>
                <c:pt idx="438">
                  <c:v>3.926940639269394E-2</c:v>
                </c:pt>
                <c:pt idx="439">
                  <c:v>4.2844120328167756E-2</c:v>
                </c:pt>
                <c:pt idx="440">
                  <c:v>4.3557168784029043E-2</c:v>
                </c:pt>
                <c:pt idx="441">
                  <c:v>4.5330915684496764E-2</c:v>
                </c:pt>
                <c:pt idx="442">
                  <c:v>4.5289855072463858E-2</c:v>
                </c:pt>
                <c:pt idx="443">
                  <c:v>4.4343891402714997E-2</c:v>
                </c:pt>
                <c:pt idx="444">
                  <c:v>4.0467625899280657E-2</c:v>
                </c:pt>
                <c:pt idx="445">
                  <c:v>3.9426523297491078E-2</c:v>
                </c:pt>
                <c:pt idx="446">
                  <c:v>3.9250669045495234E-2</c:v>
                </c:pt>
                <c:pt idx="447">
                  <c:v>3.9041703637976877E-2</c:v>
                </c:pt>
                <c:pt idx="448">
                  <c:v>3.89036251105217E-2</c:v>
                </c:pt>
                <c:pt idx="449">
                  <c:v>3.9647577092511099E-2</c:v>
                </c:pt>
                <c:pt idx="450">
                  <c:v>4.1300527240773377E-2</c:v>
                </c:pt>
                <c:pt idx="451">
                  <c:v>4.0209790209790208E-2</c:v>
                </c:pt>
                <c:pt idx="452">
                  <c:v>4.1739130434782501E-2</c:v>
                </c:pt>
                <c:pt idx="453">
                  <c:v>4.249783174327848E-2</c:v>
                </c:pt>
                <c:pt idx="454">
                  <c:v>4.2461005199306623E-2</c:v>
                </c:pt>
                <c:pt idx="455">
                  <c:v>4.4194107452339537E-2</c:v>
                </c:pt>
                <c:pt idx="456">
                  <c:v>4.6672428694900514E-2</c:v>
                </c:pt>
                <c:pt idx="457">
                  <c:v>4.8275862068965392E-2</c:v>
                </c:pt>
                <c:pt idx="458">
                  <c:v>4.9785407725321917E-2</c:v>
                </c:pt>
                <c:pt idx="459">
                  <c:v>5.1238257899231421E-2</c:v>
                </c:pt>
                <c:pt idx="460">
                  <c:v>5.3617021276595622E-2</c:v>
                </c:pt>
                <c:pt idx="461">
                  <c:v>5.1694915254237195E-2</c:v>
                </c:pt>
                <c:pt idx="462">
                  <c:v>4.9789029535864948E-2</c:v>
                </c:pt>
                <c:pt idx="463">
                  <c:v>4.705882352941182E-2</c:v>
                </c:pt>
                <c:pt idx="464">
                  <c:v>4.3405676126878179E-2</c:v>
                </c:pt>
                <c:pt idx="465">
                  <c:v>4.4925124792013271E-2</c:v>
                </c:pt>
                <c:pt idx="466">
                  <c:v>4.6550290939318506E-2</c:v>
                </c:pt>
                <c:pt idx="467">
                  <c:v>4.647302904564321E-2</c:v>
                </c:pt>
                <c:pt idx="468">
                  <c:v>5.2023121387283267E-2</c:v>
                </c:pt>
                <c:pt idx="469">
                  <c:v>5.2631578947368363E-2</c:v>
                </c:pt>
                <c:pt idx="470">
                  <c:v>5.2330335241210113E-2</c:v>
                </c:pt>
                <c:pt idx="471">
                  <c:v>4.7116165718927849E-2</c:v>
                </c:pt>
                <c:pt idx="472">
                  <c:v>4.3618739903069415E-2</c:v>
                </c:pt>
                <c:pt idx="473">
                  <c:v>4.6736502820306391E-2</c:v>
                </c:pt>
                <c:pt idx="474">
                  <c:v>4.8231511254019255E-2</c:v>
                </c:pt>
                <c:pt idx="475">
                  <c:v>5.6179775280898792E-2</c:v>
                </c:pt>
                <c:pt idx="476">
                  <c:v>6.1599999999999877E-2</c:v>
                </c:pt>
                <c:pt idx="477">
                  <c:v>6.2898089171974592E-2</c:v>
                </c:pt>
                <c:pt idx="478">
                  <c:v>6.2748212867355102E-2</c:v>
                </c:pt>
                <c:pt idx="479">
                  <c:v>6.1062648691514898E-2</c:v>
                </c:pt>
                <c:pt idx="480">
                  <c:v>5.6514913657770727E-2</c:v>
                </c:pt>
                <c:pt idx="481">
                  <c:v>5.3125000000000089E-2</c:v>
                </c:pt>
                <c:pt idx="482">
                  <c:v>4.8951048951048959E-2</c:v>
                </c:pt>
                <c:pt idx="483">
                  <c:v>4.8875096974398735E-2</c:v>
                </c:pt>
                <c:pt idx="484">
                  <c:v>4.9535603715170407E-2</c:v>
                </c:pt>
                <c:pt idx="485">
                  <c:v>4.6959199384141614E-2</c:v>
                </c:pt>
                <c:pt idx="486">
                  <c:v>4.4478527607361817E-2</c:v>
                </c:pt>
                <c:pt idx="487">
                  <c:v>3.7993920972644313E-2</c:v>
                </c:pt>
                <c:pt idx="488">
                  <c:v>3.3911077618688834E-2</c:v>
                </c:pt>
                <c:pt idx="489">
                  <c:v>2.9213483146067531E-2</c:v>
                </c:pt>
                <c:pt idx="490">
                  <c:v>2.9895366218236186E-2</c:v>
                </c:pt>
                <c:pt idx="491">
                  <c:v>3.0642750373692129E-2</c:v>
                </c:pt>
                <c:pt idx="492">
                  <c:v>2.6002971768201988E-2</c:v>
                </c:pt>
                <c:pt idx="493">
                  <c:v>2.8189910979228294E-2</c:v>
                </c:pt>
                <c:pt idx="494">
                  <c:v>3.185185185185202E-2</c:v>
                </c:pt>
                <c:pt idx="495">
                  <c:v>3.1804733727810675E-2</c:v>
                </c:pt>
                <c:pt idx="496">
                  <c:v>3.0235988200590036E-2</c:v>
                </c:pt>
                <c:pt idx="497">
                  <c:v>3.0882352941176361E-2</c:v>
                </c:pt>
                <c:pt idx="498">
                  <c:v>3.1571218795888534E-2</c:v>
                </c:pt>
                <c:pt idx="499">
                  <c:v>3.1478770131771583E-2</c:v>
                </c:pt>
                <c:pt idx="500">
                  <c:v>2.9883381924198371E-2</c:v>
                </c:pt>
                <c:pt idx="501">
                  <c:v>3.2023289665211063E-2</c:v>
                </c:pt>
                <c:pt idx="502">
                  <c:v>3.0478955007256836E-2</c:v>
                </c:pt>
                <c:pt idx="503">
                  <c:v>2.9006526468455363E-2</c:v>
                </c:pt>
                <c:pt idx="504">
                  <c:v>3.2585083272990589E-2</c:v>
                </c:pt>
                <c:pt idx="505">
                  <c:v>3.2467532467532534E-2</c:v>
                </c:pt>
                <c:pt idx="506">
                  <c:v>3.086862885857844E-2</c:v>
                </c:pt>
                <c:pt idx="507">
                  <c:v>3.2258064516129004E-2</c:v>
                </c:pt>
                <c:pt idx="508">
                  <c:v>3.2211882605583497E-2</c:v>
                </c:pt>
                <c:pt idx="509">
                  <c:v>2.9957203994293913E-2</c:v>
                </c:pt>
                <c:pt idx="510">
                  <c:v>2.77580071174377E-2</c:v>
                </c:pt>
                <c:pt idx="511">
                  <c:v>2.767920511000721E-2</c:v>
                </c:pt>
                <c:pt idx="512">
                  <c:v>2.689313517338987E-2</c:v>
                </c:pt>
                <c:pt idx="513">
                  <c:v>2.7503526093088704E-2</c:v>
                </c:pt>
                <c:pt idx="514">
                  <c:v>2.6760563380281877E-2</c:v>
                </c:pt>
                <c:pt idx="515">
                  <c:v>2.748414376321362E-2</c:v>
                </c:pt>
                <c:pt idx="516">
                  <c:v>2.5245441795231471E-2</c:v>
                </c:pt>
                <c:pt idx="517">
                  <c:v>2.515723270440251E-2</c:v>
                </c:pt>
                <c:pt idx="518">
                  <c:v>2.5069637883008422E-2</c:v>
                </c:pt>
                <c:pt idx="519">
                  <c:v>2.3611111111111249E-2</c:v>
                </c:pt>
                <c:pt idx="520">
                  <c:v>2.2884882108183069E-2</c:v>
                </c:pt>
                <c:pt idx="521">
                  <c:v>2.4930747922437657E-2</c:v>
                </c:pt>
                <c:pt idx="522">
                  <c:v>2.7700831024930705E-2</c:v>
                </c:pt>
                <c:pt idx="523">
                  <c:v>2.9005524861878351E-2</c:v>
                </c:pt>
                <c:pt idx="524">
                  <c:v>2.9634734665747731E-2</c:v>
                </c:pt>
                <c:pt idx="525">
                  <c:v>2.6080988332189525E-2</c:v>
                </c:pt>
                <c:pt idx="526">
                  <c:v>2.6748971193415461E-2</c:v>
                </c:pt>
                <c:pt idx="527">
                  <c:v>2.6748971193415461E-2</c:v>
                </c:pt>
                <c:pt idx="528">
                  <c:v>2.8043775649794878E-2</c:v>
                </c:pt>
                <c:pt idx="529">
                  <c:v>2.8629856850715951E-2</c:v>
                </c:pt>
                <c:pt idx="530">
                  <c:v>2.8532608695652328E-2</c:v>
                </c:pt>
                <c:pt idx="531">
                  <c:v>3.0529172320217013E-2</c:v>
                </c:pt>
                <c:pt idx="532">
                  <c:v>3.1864406779660959E-2</c:v>
                </c:pt>
                <c:pt idx="533">
                  <c:v>3.0405405405405483E-2</c:v>
                </c:pt>
                <c:pt idx="534">
                  <c:v>2.7628032345013542E-2</c:v>
                </c:pt>
                <c:pt idx="535">
                  <c:v>2.6174496644295386E-2</c:v>
                </c:pt>
                <c:pt idx="536">
                  <c:v>2.5435073627844584E-2</c:v>
                </c:pt>
                <c:pt idx="537">
                  <c:v>2.8093645484949858E-2</c:v>
                </c:pt>
                <c:pt idx="538">
                  <c:v>2.6052104208416971E-2</c:v>
                </c:pt>
                <c:pt idx="539">
                  <c:v>2.5384101536406245E-2</c:v>
                </c:pt>
                <c:pt idx="540">
                  <c:v>2.7278775781769848E-2</c:v>
                </c:pt>
                <c:pt idx="541">
                  <c:v>2.6507620941020438E-2</c:v>
                </c:pt>
                <c:pt idx="542">
                  <c:v>2.8401585204755442E-2</c:v>
                </c:pt>
                <c:pt idx="543">
                  <c:v>2.8966425279789432E-2</c:v>
                </c:pt>
                <c:pt idx="544">
                  <c:v>2.890932982917227E-2</c:v>
                </c:pt>
                <c:pt idx="545">
                  <c:v>2.7540983606557212E-2</c:v>
                </c:pt>
                <c:pt idx="546">
                  <c:v>2.9508196721311553E-2</c:v>
                </c:pt>
                <c:pt idx="547">
                  <c:v>2.877697841726623E-2</c:v>
                </c:pt>
                <c:pt idx="548">
                  <c:v>3.0026109660574507E-2</c:v>
                </c:pt>
                <c:pt idx="549">
                  <c:v>2.9928432010410067E-2</c:v>
                </c:pt>
                <c:pt idx="550">
                  <c:v>3.2552083333333259E-2</c:v>
                </c:pt>
                <c:pt idx="551">
                  <c:v>3.3224755700325792E-2</c:v>
                </c:pt>
                <c:pt idx="552">
                  <c:v>3.0440414507771907E-2</c:v>
                </c:pt>
                <c:pt idx="553">
                  <c:v>3.0342156229825612E-2</c:v>
                </c:pt>
                <c:pt idx="554">
                  <c:v>2.7617212588310958E-2</c:v>
                </c:pt>
                <c:pt idx="555">
                  <c:v>2.4952015355086177E-2</c:v>
                </c:pt>
                <c:pt idx="556">
                  <c:v>2.2349936143039484E-2</c:v>
                </c:pt>
                <c:pt idx="557">
                  <c:v>2.2973835354180183E-2</c:v>
                </c:pt>
                <c:pt idx="558">
                  <c:v>2.2292993630573354E-2</c:v>
                </c:pt>
                <c:pt idx="559">
                  <c:v>2.2250476795931284E-2</c:v>
                </c:pt>
                <c:pt idx="560">
                  <c:v>2.1546261089987251E-2</c:v>
                </c:pt>
                <c:pt idx="561">
                  <c:v>2.0846493998736504E-2</c:v>
                </c:pt>
                <c:pt idx="562">
                  <c:v>1.8284993694829721E-2</c:v>
                </c:pt>
                <c:pt idx="563">
                  <c:v>1.7023959646910614E-2</c:v>
                </c:pt>
                <c:pt idx="564">
                  <c:v>1.5713387806411072E-2</c:v>
                </c:pt>
                <c:pt idx="565">
                  <c:v>1.441102756892243E-2</c:v>
                </c:pt>
                <c:pt idx="566">
                  <c:v>1.3749999999999929E-2</c:v>
                </c:pt>
                <c:pt idx="567">
                  <c:v>1.4357053682896526E-2</c:v>
                </c:pt>
                <c:pt idx="568">
                  <c:v>1.6864459712679691E-2</c:v>
                </c:pt>
                <c:pt idx="569">
                  <c:v>1.6843418590143378E-2</c:v>
                </c:pt>
                <c:pt idx="570">
                  <c:v>1.6822429906542036E-2</c:v>
                </c:pt>
                <c:pt idx="571">
                  <c:v>1.6169154228855787E-2</c:v>
                </c:pt>
                <c:pt idx="572">
                  <c:v>1.4888337468982771E-2</c:v>
                </c:pt>
                <c:pt idx="573">
                  <c:v>1.4851485148514865E-2</c:v>
                </c:pt>
                <c:pt idx="574">
                  <c:v>1.5479876160990669E-2</c:v>
                </c:pt>
                <c:pt idx="575">
                  <c:v>1.6119032858028515E-2</c:v>
                </c:pt>
                <c:pt idx="576">
                  <c:v>1.6707920792079278E-2</c:v>
                </c:pt>
                <c:pt idx="577">
                  <c:v>1.6059295861643008E-2</c:v>
                </c:pt>
                <c:pt idx="578">
                  <c:v>1.7262638717632672E-2</c:v>
                </c:pt>
                <c:pt idx="579">
                  <c:v>2.2769230769230653E-2</c:v>
                </c:pt>
                <c:pt idx="580">
                  <c:v>2.0884520884520752E-2</c:v>
                </c:pt>
                <c:pt idx="581">
                  <c:v>1.9631901840490684E-2</c:v>
                </c:pt>
                <c:pt idx="582">
                  <c:v>2.1446078431372584E-2</c:v>
                </c:pt>
                <c:pt idx="583">
                  <c:v>2.2643818849449104E-2</c:v>
                </c:pt>
                <c:pt idx="584">
                  <c:v>2.6283618581907087E-2</c:v>
                </c:pt>
                <c:pt idx="585">
                  <c:v>2.5609756097560998E-2</c:v>
                </c:pt>
                <c:pt idx="586">
                  <c:v>2.6219512195122086E-2</c:v>
                </c:pt>
                <c:pt idx="587">
                  <c:v>2.6845637583892579E-2</c:v>
                </c:pt>
                <c:pt idx="588">
                  <c:v>2.7388922702373808E-2</c:v>
                </c:pt>
                <c:pt idx="589">
                  <c:v>3.2218844984802431E-2</c:v>
                </c:pt>
                <c:pt idx="590">
                  <c:v>3.7575757575757596E-2</c:v>
                </c:pt>
                <c:pt idx="591">
                  <c:v>3.0685920577617543E-2</c:v>
                </c:pt>
                <c:pt idx="592">
                  <c:v>3.1889290012033777E-2</c:v>
                </c:pt>
                <c:pt idx="593">
                  <c:v>3.7304452466907501E-2</c:v>
                </c:pt>
                <c:pt idx="594">
                  <c:v>3.6592681463707422E-2</c:v>
                </c:pt>
                <c:pt idx="595">
                  <c:v>3.4111310592459754E-2</c:v>
                </c:pt>
                <c:pt idx="596">
                  <c:v>3.4544371649791517E-2</c:v>
                </c:pt>
                <c:pt idx="597">
                  <c:v>3.4482758620689724E-2</c:v>
                </c:pt>
                <c:pt idx="598">
                  <c:v>3.446226975638722E-2</c:v>
                </c:pt>
                <c:pt idx="599">
                  <c:v>3.3868092691621943E-2</c:v>
                </c:pt>
                <c:pt idx="600">
                  <c:v>3.7322274881516515E-2</c:v>
                </c:pt>
                <c:pt idx="601">
                  <c:v>3.5335689045936425E-2</c:v>
                </c:pt>
                <c:pt idx="602">
                  <c:v>2.9205607476635587E-2</c:v>
                </c:pt>
                <c:pt idx="603">
                  <c:v>3.2691185055458316E-2</c:v>
                </c:pt>
                <c:pt idx="604">
                  <c:v>3.6151603498542295E-2</c:v>
                </c:pt>
                <c:pt idx="605">
                  <c:v>3.2482598607888491E-2</c:v>
                </c:pt>
                <c:pt idx="606">
                  <c:v>2.7199074074073959E-2</c:v>
                </c:pt>
                <c:pt idx="607">
                  <c:v>2.7199074074073959E-2</c:v>
                </c:pt>
                <c:pt idx="608">
                  <c:v>2.648244099021313E-2</c:v>
                </c:pt>
                <c:pt idx="609">
                  <c:v>2.1264367816091978E-2</c:v>
                </c:pt>
                <c:pt idx="610">
                  <c:v>1.895462377943713E-2</c:v>
                </c:pt>
                <c:pt idx="611">
                  <c:v>1.551724137931032E-2</c:v>
                </c:pt>
                <c:pt idx="612">
                  <c:v>1.142204454597362E-2</c:v>
                </c:pt>
                <c:pt idx="613">
                  <c:v>1.1376564277588264E-2</c:v>
                </c:pt>
                <c:pt idx="614">
                  <c:v>1.4755959137344066E-2</c:v>
                </c:pt>
                <c:pt idx="615">
                  <c:v>1.6393442622950838E-2</c:v>
                </c:pt>
                <c:pt idx="616">
                  <c:v>1.1817670230725996E-2</c:v>
                </c:pt>
                <c:pt idx="617">
                  <c:v>1.0674157303370846E-2</c:v>
                </c:pt>
                <c:pt idx="618">
                  <c:v>1.4647887323943731E-2</c:v>
                </c:pt>
                <c:pt idx="619">
                  <c:v>1.8028169014084439E-2</c:v>
                </c:pt>
                <c:pt idx="620">
                  <c:v>1.5143017386427315E-2</c:v>
                </c:pt>
                <c:pt idx="621">
                  <c:v>2.0258863252673232E-2</c:v>
                </c:pt>
                <c:pt idx="622">
                  <c:v>2.1984216459977501E-2</c:v>
                </c:pt>
                <c:pt idx="623">
                  <c:v>2.3769100169779289E-2</c:v>
                </c:pt>
                <c:pt idx="624">
                  <c:v>2.5974025974025983E-2</c:v>
                </c:pt>
                <c:pt idx="625">
                  <c:v>2.9808773903261976E-2</c:v>
                </c:pt>
                <c:pt idx="626">
                  <c:v>3.0201342281878985E-2</c:v>
                </c:pt>
                <c:pt idx="627">
                  <c:v>2.2246941045606317E-2</c:v>
                </c:pt>
                <c:pt idx="628">
                  <c:v>2.0578420467185721E-2</c:v>
                </c:pt>
                <c:pt idx="629">
                  <c:v>2.1122846025569686E-2</c:v>
                </c:pt>
                <c:pt idx="630">
                  <c:v>2.1099389228206533E-2</c:v>
                </c:pt>
                <c:pt idx="631">
                  <c:v>2.1582733812949728E-2</c:v>
                </c:pt>
                <c:pt idx="632">
                  <c:v>2.3204419889502725E-2</c:v>
                </c:pt>
                <c:pt idx="633">
                  <c:v>2.0408163265306145E-2</c:v>
                </c:pt>
                <c:pt idx="634">
                  <c:v>1.7650303364588948E-2</c:v>
                </c:pt>
                <c:pt idx="635">
                  <c:v>1.8794914317302513E-2</c:v>
                </c:pt>
                <c:pt idx="636">
                  <c:v>1.9262520638414937E-2</c:v>
                </c:pt>
                <c:pt idx="637">
                  <c:v>1.6930638995084513E-2</c:v>
                </c:pt>
                <c:pt idx="638">
                  <c:v>1.7372421281216077E-2</c:v>
                </c:pt>
                <c:pt idx="639">
                  <c:v>2.285092491838947E-2</c:v>
                </c:pt>
                <c:pt idx="640">
                  <c:v>3.0517711171662132E-2</c:v>
                </c:pt>
                <c:pt idx="641">
                  <c:v>3.2661948829613596E-2</c:v>
                </c:pt>
                <c:pt idx="642">
                  <c:v>2.9907558455682492E-2</c:v>
                </c:pt>
                <c:pt idx="643">
                  <c:v>2.6543878656554831E-2</c:v>
                </c:pt>
                <c:pt idx="644">
                  <c:v>2.5377969762419017E-2</c:v>
                </c:pt>
                <c:pt idx="645">
                  <c:v>3.189189189189201E-2</c:v>
                </c:pt>
                <c:pt idx="646">
                  <c:v>3.5230352303523116E-2</c:v>
                </c:pt>
                <c:pt idx="647">
                  <c:v>3.255561584373301E-2</c:v>
                </c:pt>
                <c:pt idx="648">
                  <c:v>2.9697624190064831E-2</c:v>
                </c:pt>
                <c:pt idx="649">
                  <c:v>3.0075187969925032E-2</c:v>
                </c:pt>
                <c:pt idx="650">
                  <c:v>3.1483457844183604E-2</c:v>
                </c:pt>
                <c:pt idx="651">
                  <c:v>3.5106382978723483E-2</c:v>
                </c:pt>
                <c:pt idx="652">
                  <c:v>2.8027498677948293E-2</c:v>
                </c:pt>
                <c:pt idx="653">
                  <c:v>2.530311017395892E-2</c:v>
                </c:pt>
                <c:pt idx="654">
                  <c:v>3.1678986272439369E-2</c:v>
                </c:pt>
                <c:pt idx="655">
                  <c:v>3.641160949868083E-2</c:v>
                </c:pt>
                <c:pt idx="656">
                  <c:v>4.6866771985255351E-2</c:v>
                </c:pt>
                <c:pt idx="657">
                  <c:v>4.3478260869565188E-2</c:v>
                </c:pt>
                <c:pt idx="658">
                  <c:v>3.4554973821989465E-2</c:v>
                </c:pt>
                <c:pt idx="659">
                  <c:v>3.4156594850236477E-2</c:v>
                </c:pt>
                <c:pt idx="660">
                  <c:v>3.9853172522286373E-2</c:v>
                </c:pt>
                <c:pt idx="661">
                  <c:v>3.59749739311781E-2</c:v>
                </c:pt>
                <c:pt idx="662">
                  <c:v>3.3626487325400856E-2</c:v>
                </c:pt>
                <c:pt idx="663">
                  <c:v>3.5457348406988665E-2</c:v>
                </c:pt>
                <c:pt idx="664">
                  <c:v>4.1666666666666741E-2</c:v>
                </c:pt>
                <c:pt idx="665">
                  <c:v>4.3187660668380534E-2</c:v>
                </c:pt>
                <c:pt idx="666">
                  <c:v>4.1453428863869046E-2</c:v>
                </c:pt>
                <c:pt idx="667">
                  <c:v>3.8187372708757605E-2</c:v>
                </c:pt>
                <c:pt idx="668">
                  <c:v>2.0623742454728422E-2</c:v>
                </c:pt>
                <c:pt idx="669">
                  <c:v>1.3052208835341528E-2</c:v>
                </c:pt>
                <c:pt idx="670">
                  <c:v>1.9736842105263275E-2</c:v>
                </c:pt>
                <c:pt idx="671">
                  <c:v>2.5406504065040636E-2</c:v>
                </c:pt>
                <c:pt idx="672">
                  <c:v>2.0756429652042385E-2</c:v>
                </c:pt>
                <c:pt idx="673">
                  <c:v>2.4151987921489759E-2</c:v>
                </c:pt>
                <c:pt idx="674">
                  <c:v>2.7787787787787677E-2</c:v>
                </c:pt>
                <c:pt idx="675">
                  <c:v>2.5736972704714756E-2</c:v>
                </c:pt>
                <c:pt idx="676">
                  <c:v>2.6908641975308623E-2</c:v>
                </c:pt>
                <c:pt idx="677">
                  <c:v>2.6870379497289321E-2</c:v>
                </c:pt>
                <c:pt idx="678">
                  <c:v>2.3582309582309557E-2</c:v>
                </c:pt>
                <c:pt idx="679">
                  <c:v>1.9700833742030355E-2</c:v>
                </c:pt>
                <c:pt idx="680">
                  <c:v>2.755051749630355E-2</c:v>
                </c:pt>
                <c:pt idx="681">
                  <c:v>3.5361744301288356E-2</c:v>
                </c:pt>
                <c:pt idx="682">
                  <c:v>4.3062034739454136E-2</c:v>
                </c:pt>
                <c:pt idx="683">
                  <c:v>4.0812685827551931E-2</c:v>
                </c:pt>
                <c:pt idx="684">
                  <c:v>4.2802940479013563E-2</c:v>
                </c:pt>
                <c:pt idx="685">
                  <c:v>4.0265554130487269E-2</c:v>
                </c:pt>
                <c:pt idx="686">
                  <c:v>3.981456231251701E-2</c:v>
                </c:pt>
                <c:pt idx="687">
                  <c:v>3.9368897748275122E-2</c:v>
                </c:pt>
                <c:pt idx="688">
                  <c:v>4.17554304180352E-2</c:v>
                </c:pt>
                <c:pt idx="689">
                  <c:v>5.0217900476117405E-2</c:v>
                </c:pt>
                <c:pt idx="690">
                  <c:v>5.6001229002539565E-2</c:v>
                </c:pt>
                <c:pt idx="691">
                  <c:v>5.3718551152623473E-2</c:v>
                </c:pt>
                <c:pt idx="692">
                  <c:v>4.9369274305721911E-2</c:v>
                </c:pt>
                <c:pt idx="693">
                  <c:v>3.655186277137501E-2</c:v>
                </c:pt>
                <c:pt idx="694">
                  <c:v>1.0695746918073956E-2</c:v>
                </c:pt>
                <c:pt idx="695">
                  <c:v>9.1412900645604367E-4</c:v>
                </c:pt>
                <c:pt idx="696">
                  <c:v>2.984650369528552E-4</c:v>
                </c:pt>
                <c:pt idx="697">
                  <c:v>2.361910880378737E-3</c:v>
                </c:pt>
                <c:pt idx="698">
                  <c:v>-3.8355625491738321E-3</c:v>
                </c:pt>
                <c:pt idx="699">
                  <c:v>-7.3688571521671742E-3</c:v>
                </c:pt>
                <c:pt idx="700">
                  <c:v>-1.2814357989586078E-2</c:v>
                </c:pt>
                <c:pt idx="701">
                  <c:v>-1.4267760436898702E-2</c:v>
                </c:pt>
                <c:pt idx="702">
                  <c:v>-2.097161353676058E-2</c:v>
                </c:pt>
                <c:pt idx="703">
                  <c:v>-1.4843486119606064E-2</c:v>
                </c:pt>
                <c:pt idx="704">
                  <c:v>-1.2862059666427395E-2</c:v>
                </c:pt>
                <c:pt idx="705">
                  <c:v>-1.8284827748612509E-3</c:v>
                </c:pt>
                <c:pt idx="706">
                  <c:v>1.8382958691302909E-2</c:v>
                </c:pt>
                <c:pt idx="707">
                  <c:v>2.7213311262058282E-2</c:v>
                </c:pt>
                <c:pt idx="708">
                  <c:v>2.6257086429576137E-2</c:v>
                </c:pt>
                <c:pt idx="709">
                  <c:v>2.1433317781453631E-2</c:v>
                </c:pt>
                <c:pt idx="710">
                  <c:v>2.3139594469439473E-2</c:v>
                </c:pt>
                <c:pt idx="711">
                  <c:v>2.2364471956480836E-2</c:v>
                </c:pt>
                <c:pt idx="712">
                  <c:v>2.0209860840939786E-2</c:v>
                </c:pt>
                <c:pt idx="713">
                  <c:v>1.053348972845658E-2</c:v>
                </c:pt>
                <c:pt idx="714">
                  <c:v>1.2351927783014638E-2</c:v>
                </c:pt>
                <c:pt idx="715">
                  <c:v>1.1481045618392027E-2</c:v>
                </c:pt>
                <c:pt idx="716">
                  <c:v>1.1436826581592729E-2</c:v>
                </c:pt>
                <c:pt idx="717">
                  <c:v>1.1721876055269531E-2</c:v>
                </c:pt>
                <c:pt idx="718">
                  <c:v>1.1431609115702734E-2</c:v>
                </c:pt>
                <c:pt idx="719">
                  <c:v>1.4957235273143077E-2</c:v>
                </c:pt>
                <c:pt idx="720">
                  <c:v>1.631846857448771E-2</c:v>
                </c:pt>
                <c:pt idx="721">
                  <c:v>2.1075846286581656E-2</c:v>
                </c:pt>
                <c:pt idx="722">
                  <c:v>2.6816032642408505E-2</c:v>
                </c:pt>
                <c:pt idx="723">
                  <c:v>3.1636308592764673E-2</c:v>
                </c:pt>
                <c:pt idx="724">
                  <c:v>3.5686457846345609E-2</c:v>
                </c:pt>
                <c:pt idx="725">
                  <c:v>3.5588282522423409E-2</c:v>
                </c:pt>
                <c:pt idx="726">
                  <c:v>3.6287159822210757E-2</c:v>
                </c:pt>
                <c:pt idx="727">
                  <c:v>3.7712081791197782E-2</c:v>
                </c:pt>
                <c:pt idx="728">
                  <c:v>3.8683568410402991E-2</c:v>
                </c:pt>
                <c:pt idx="729">
                  <c:v>3.5251999213574026E-2</c:v>
                </c:pt>
                <c:pt idx="730">
                  <c:v>3.3943775908008567E-2</c:v>
                </c:pt>
                <c:pt idx="731">
                  <c:v>2.9624188448710953E-2</c:v>
                </c:pt>
                <c:pt idx="732">
                  <c:v>2.9252167121508466E-2</c:v>
                </c:pt>
                <c:pt idx="733">
                  <c:v>2.8710987804382082E-2</c:v>
                </c:pt>
                <c:pt idx="734">
                  <c:v>2.6513981930217811E-2</c:v>
                </c:pt>
                <c:pt idx="735">
                  <c:v>2.3027398112989372E-2</c:v>
                </c:pt>
                <c:pt idx="736">
                  <c:v>1.7042537749375919E-2</c:v>
                </c:pt>
                <c:pt idx="737">
                  <c:v>1.6639937622385137E-2</c:v>
                </c:pt>
                <c:pt idx="738">
                  <c:v>1.4084507042253502E-2</c:v>
                </c:pt>
                <c:pt idx="739">
                  <c:v>1.692378997550148E-2</c:v>
                </c:pt>
                <c:pt idx="740">
                  <c:v>1.9912820806649911E-2</c:v>
                </c:pt>
                <c:pt idx="741">
                  <c:v>2.1623435988711304E-2</c:v>
                </c:pt>
                <c:pt idx="742">
                  <c:v>1.7641338460858469E-2</c:v>
                </c:pt>
                <c:pt idx="743">
                  <c:v>1.7410223687475579E-2</c:v>
                </c:pt>
                <c:pt idx="744">
                  <c:v>1.5948646681225531E-2</c:v>
                </c:pt>
                <c:pt idx="745">
                  <c:v>1.9779235097490577E-2</c:v>
                </c:pt>
                <c:pt idx="746">
                  <c:v>1.4738962125967703E-2</c:v>
                </c:pt>
                <c:pt idx="747">
                  <c:v>1.0630853814894481E-2</c:v>
                </c:pt>
                <c:pt idx="748">
                  <c:v>1.3619650588516885E-2</c:v>
                </c:pt>
                <c:pt idx="749">
                  <c:v>1.7544165453768912E-2</c:v>
                </c:pt>
                <c:pt idx="750">
                  <c:v>1.9606816118443948E-2</c:v>
                </c:pt>
                <c:pt idx="751">
                  <c:v>1.5183675595431989E-2</c:v>
                </c:pt>
                <c:pt idx="752">
                  <c:v>1.184925261552161E-2</c:v>
                </c:pt>
                <c:pt idx="753">
                  <c:v>9.6361270464340176E-3</c:v>
                </c:pt>
                <c:pt idx="754">
                  <c:v>1.2370722045339066E-2</c:v>
                </c:pt>
                <c:pt idx="755">
                  <c:v>1.501735619618394E-2</c:v>
                </c:pt>
                <c:pt idx="756">
                  <c:v>1.5789473684210575E-2</c:v>
                </c:pt>
                <c:pt idx="757">
                  <c:v>1.1263492501055294E-2</c:v>
                </c:pt>
                <c:pt idx="758">
                  <c:v>1.5122028757630801E-2</c:v>
                </c:pt>
                <c:pt idx="759">
                  <c:v>1.9528578985167577E-2</c:v>
                </c:pt>
                <c:pt idx="760">
                  <c:v>2.1271115499366777E-2</c:v>
                </c:pt>
                <c:pt idx="761">
                  <c:v>2.0723413731670526E-2</c:v>
                </c:pt>
                <c:pt idx="762">
                  <c:v>1.9923286357643066E-2</c:v>
                </c:pt>
                <c:pt idx="763">
                  <c:v>1.6996113341628316E-2</c:v>
                </c:pt>
                <c:pt idx="764">
                  <c:v>1.657918675715031E-2</c:v>
                </c:pt>
                <c:pt idx="765">
                  <c:v>1.664340215632043E-2</c:v>
                </c:pt>
                <c:pt idx="766">
                  <c:v>1.3223551823708934E-2</c:v>
                </c:pt>
                <c:pt idx="767">
                  <c:v>7.564932696557447E-3</c:v>
                </c:pt>
                <c:pt idx="768">
                  <c:v>-8.9348313069648189E-4</c:v>
                </c:pt>
                <c:pt idx="769">
                  <c:v>-2.5129801815304553E-4</c:v>
                </c:pt>
                <c:pt idx="770">
                  <c:v>-7.3637390866432284E-4</c:v>
                </c:pt>
                <c:pt idx="771">
                  <c:v>-1.9951744617668909E-3</c:v>
                </c:pt>
                <c:pt idx="772">
                  <c:v>-3.9932744850779134E-4</c:v>
                </c:pt>
                <c:pt idx="773">
                  <c:v>1.2377120368545214E-3</c:v>
                </c:pt>
                <c:pt idx="774">
                  <c:v>1.695697796432194E-3</c:v>
                </c:pt>
                <c:pt idx="775">
                  <c:v>1.9507929300572879E-3</c:v>
                </c:pt>
                <c:pt idx="776">
                  <c:v>-3.612974780596856E-4</c:v>
                </c:pt>
                <c:pt idx="777">
                  <c:v>1.7057443573555986E-3</c:v>
                </c:pt>
                <c:pt idx="778">
                  <c:v>5.017975786678841E-3</c:v>
                </c:pt>
                <c:pt idx="779">
                  <c:v>7.2951978604158807E-3</c:v>
                </c:pt>
                <c:pt idx="780">
                  <c:v>1.3730868138309926E-2</c:v>
                </c:pt>
                <c:pt idx="781">
                  <c:v>1.0177997801654737E-2</c:v>
                </c:pt>
                <c:pt idx="782">
                  <c:v>8.5253622114274119E-3</c:v>
                </c:pt>
                <c:pt idx="783">
                  <c:v>1.1251104188944261E-2</c:v>
                </c:pt>
                <c:pt idx="784">
                  <c:v>1.0193225541935691E-2</c:v>
                </c:pt>
                <c:pt idx="785">
                  <c:v>9.9732649452308753E-3</c:v>
                </c:pt>
                <c:pt idx="786">
                  <c:v>8.2713887049870038E-3</c:v>
                </c:pt>
                <c:pt idx="787">
                  <c:v>1.0628745027610353E-2</c:v>
                </c:pt>
                <c:pt idx="788">
                  <c:v>1.4637836474815646E-2</c:v>
                </c:pt>
                <c:pt idx="789">
                  <c:v>1.6359875209176034E-2</c:v>
                </c:pt>
                <c:pt idx="790">
                  <c:v>1.6925371625037933E-2</c:v>
                </c:pt>
                <c:pt idx="791">
                  <c:v>2.074622132966919E-2</c:v>
                </c:pt>
                <c:pt idx="792">
                  <c:v>2.5000422090529995E-2</c:v>
                </c:pt>
                <c:pt idx="793">
                  <c:v>2.7379581714893186E-2</c:v>
                </c:pt>
                <c:pt idx="794">
                  <c:v>2.3806124334402767E-2</c:v>
                </c:pt>
                <c:pt idx="795">
                  <c:v>2.1996898784172991E-2</c:v>
                </c:pt>
                <c:pt idx="796">
                  <c:v>1.8748777208413614E-2</c:v>
                </c:pt>
                <c:pt idx="797">
                  <c:v>1.633487955256463E-2</c:v>
                </c:pt>
                <c:pt idx="798">
                  <c:v>1.727978456372492E-2</c:v>
                </c:pt>
                <c:pt idx="799">
                  <c:v>1.9389742120581754E-2</c:v>
                </c:pt>
                <c:pt idx="800">
                  <c:v>2.2329638650032235E-2</c:v>
                </c:pt>
                <c:pt idx="801">
                  <c:v>2.0411287019761692E-2</c:v>
                </c:pt>
                <c:pt idx="802">
                  <c:v>2.2025829386831841E-2</c:v>
                </c:pt>
                <c:pt idx="803">
                  <c:v>2.1090824745684245E-2</c:v>
                </c:pt>
                <c:pt idx="804">
                  <c:v>2.0705076202751638E-2</c:v>
                </c:pt>
                <c:pt idx="805">
                  <c:v>2.2117954212386604E-2</c:v>
                </c:pt>
                <c:pt idx="806">
                  <c:v>2.3597114039729084E-2</c:v>
                </c:pt>
                <c:pt idx="807">
                  <c:v>2.4627439433348108E-2</c:v>
                </c:pt>
                <c:pt idx="808">
                  <c:v>2.8010117148075553E-2</c:v>
                </c:pt>
                <c:pt idx="809">
                  <c:v>2.8715478353166901E-2</c:v>
                </c:pt>
                <c:pt idx="810">
                  <c:v>2.9495150866471143E-2</c:v>
                </c:pt>
                <c:pt idx="811">
                  <c:v>2.6991801041874375E-2</c:v>
                </c:pt>
                <c:pt idx="812">
                  <c:v>2.2769721941990007E-2</c:v>
                </c:pt>
                <c:pt idx="813">
                  <c:v>2.5224699286070296E-2</c:v>
                </c:pt>
              </c:numCache>
            </c:numRef>
          </c:yVal>
          <c:smooth val="0"/>
          <c:extLst>
            <c:ext xmlns:c16="http://schemas.microsoft.com/office/drawing/2014/chart" uri="{C3380CC4-5D6E-409C-BE32-E72D297353CC}">
              <c16:uniqueId val="{00000000-1F9C-44D5-8DED-5128C52DB3D3}"/>
            </c:ext>
          </c:extLst>
        </c:ser>
        <c:dLbls>
          <c:showLegendKey val="0"/>
          <c:showVal val="0"/>
          <c:showCatName val="0"/>
          <c:showSerName val="0"/>
          <c:showPercent val="0"/>
          <c:showBubbleSize val="0"/>
        </c:dLbls>
        <c:axId val="411826272"/>
        <c:axId val="411823136"/>
      </c:scatterChart>
      <c:scatterChart>
        <c:scatterStyle val="lineMarker"/>
        <c:varyColors val="0"/>
        <c:ser>
          <c:idx val="1"/>
          <c:order val="1"/>
          <c:tx>
            <c:v>Dollar Equivalence (Today)</c:v>
          </c:tx>
          <c:spPr>
            <a:ln w="19050" cap="rnd">
              <a:solidFill>
                <a:schemeClr val="tx1"/>
              </a:solidFill>
              <a:prstDash val="sysDash"/>
              <a:round/>
            </a:ln>
            <a:effectLst/>
          </c:spPr>
          <c:marker>
            <c:symbol val="none"/>
          </c:marker>
          <c:xVal>
            <c:numRef>
              <c:f>H!$A$4:$A$829</c:f>
              <c:numCache>
                <c:formatCode>m/d/yyyy</c:formatCode>
                <c:ptCount val="826"/>
                <c:pt idx="0">
                  <c:v>18278</c:v>
                </c:pt>
                <c:pt idx="1">
                  <c:v>18309</c:v>
                </c:pt>
                <c:pt idx="2">
                  <c:v>18337</c:v>
                </c:pt>
                <c:pt idx="3">
                  <c:v>18368</c:v>
                </c:pt>
                <c:pt idx="4">
                  <c:v>18398</c:v>
                </c:pt>
                <c:pt idx="5">
                  <c:v>18429</c:v>
                </c:pt>
                <c:pt idx="6">
                  <c:v>18459</c:v>
                </c:pt>
                <c:pt idx="7">
                  <c:v>18490</c:v>
                </c:pt>
                <c:pt idx="8">
                  <c:v>18521</c:v>
                </c:pt>
                <c:pt idx="9">
                  <c:v>18551</c:v>
                </c:pt>
                <c:pt idx="10">
                  <c:v>18582</c:v>
                </c:pt>
                <c:pt idx="11">
                  <c:v>18612</c:v>
                </c:pt>
                <c:pt idx="12">
                  <c:v>18643</c:v>
                </c:pt>
                <c:pt idx="13">
                  <c:v>18674</c:v>
                </c:pt>
                <c:pt idx="14">
                  <c:v>18702</c:v>
                </c:pt>
                <c:pt idx="15">
                  <c:v>18733</c:v>
                </c:pt>
                <c:pt idx="16">
                  <c:v>18763</c:v>
                </c:pt>
                <c:pt idx="17">
                  <c:v>18794</c:v>
                </c:pt>
                <c:pt idx="18">
                  <c:v>18824</c:v>
                </c:pt>
                <c:pt idx="19">
                  <c:v>18855</c:v>
                </c:pt>
                <c:pt idx="20">
                  <c:v>18886</c:v>
                </c:pt>
                <c:pt idx="21">
                  <c:v>18916</c:v>
                </c:pt>
                <c:pt idx="22">
                  <c:v>18947</c:v>
                </c:pt>
                <c:pt idx="23">
                  <c:v>18977</c:v>
                </c:pt>
                <c:pt idx="24">
                  <c:v>19008</c:v>
                </c:pt>
                <c:pt idx="25">
                  <c:v>19039</c:v>
                </c:pt>
                <c:pt idx="26">
                  <c:v>19068</c:v>
                </c:pt>
                <c:pt idx="27">
                  <c:v>19099</c:v>
                </c:pt>
                <c:pt idx="28">
                  <c:v>19129</c:v>
                </c:pt>
                <c:pt idx="29">
                  <c:v>19160</c:v>
                </c:pt>
                <c:pt idx="30">
                  <c:v>19190</c:v>
                </c:pt>
                <c:pt idx="31">
                  <c:v>19221</c:v>
                </c:pt>
                <c:pt idx="32">
                  <c:v>19252</c:v>
                </c:pt>
                <c:pt idx="33">
                  <c:v>19282</c:v>
                </c:pt>
                <c:pt idx="34">
                  <c:v>19313</c:v>
                </c:pt>
                <c:pt idx="35">
                  <c:v>19343</c:v>
                </c:pt>
                <c:pt idx="36">
                  <c:v>19374</c:v>
                </c:pt>
                <c:pt idx="37">
                  <c:v>19405</c:v>
                </c:pt>
                <c:pt idx="38">
                  <c:v>19433</c:v>
                </c:pt>
                <c:pt idx="39">
                  <c:v>19464</c:v>
                </c:pt>
                <c:pt idx="40">
                  <c:v>19494</c:v>
                </c:pt>
                <c:pt idx="41">
                  <c:v>19525</c:v>
                </c:pt>
                <c:pt idx="42">
                  <c:v>19555</c:v>
                </c:pt>
                <c:pt idx="43">
                  <c:v>19586</c:v>
                </c:pt>
                <c:pt idx="44">
                  <c:v>19617</c:v>
                </c:pt>
                <c:pt idx="45">
                  <c:v>19647</c:v>
                </c:pt>
                <c:pt idx="46">
                  <c:v>19678</c:v>
                </c:pt>
                <c:pt idx="47">
                  <c:v>19708</c:v>
                </c:pt>
                <c:pt idx="48">
                  <c:v>19739</c:v>
                </c:pt>
                <c:pt idx="49">
                  <c:v>19770</c:v>
                </c:pt>
                <c:pt idx="50">
                  <c:v>19798</c:v>
                </c:pt>
                <c:pt idx="51">
                  <c:v>19829</c:v>
                </c:pt>
                <c:pt idx="52">
                  <c:v>19859</c:v>
                </c:pt>
                <c:pt idx="53">
                  <c:v>19890</c:v>
                </c:pt>
                <c:pt idx="54">
                  <c:v>19920</c:v>
                </c:pt>
                <c:pt idx="55">
                  <c:v>19951</c:v>
                </c:pt>
                <c:pt idx="56">
                  <c:v>19982</c:v>
                </c:pt>
                <c:pt idx="57">
                  <c:v>20012</c:v>
                </c:pt>
                <c:pt idx="58">
                  <c:v>20043</c:v>
                </c:pt>
                <c:pt idx="59">
                  <c:v>20073</c:v>
                </c:pt>
                <c:pt idx="60">
                  <c:v>20104</c:v>
                </c:pt>
                <c:pt idx="61">
                  <c:v>20135</c:v>
                </c:pt>
                <c:pt idx="62">
                  <c:v>20163</c:v>
                </c:pt>
                <c:pt idx="63">
                  <c:v>20194</c:v>
                </c:pt>
                <c:pt idx="64">
                  <c:v>20224</c:v>
                </c:pt>
                <c:pt idx="65">
                  <c:v>20255</c:v>
                </c:pt>
                <c:pt idx="66">
                  <c:v>20285</c:v>
                </c:pt>
                <c:pt idx="67">
                  <c:v>20316</c:v>
                </c:pt>
                <c:pt idx="68">
                  <c:v>20347</c:v>
                </c:pt>
                <c:pt idx="69">
                  <c:v>20377</c:v>
                </c:pt>
                <c:pt idx="70">
                  <c:v>20408</c:v>
                </c:pt>
                <c:pt idx="71">
                  <c:v>20438</c:v>
                </c:pt>
                <c:pt idx="72">
                  <c:v>20469</c:v>
                </c:pt>
                <c:pt idx="73">
                  <c:v>20500</c:v>
                </c:pt>
                <c:pt idx="74">
                  <c:v>20529</c:v>
                </c:pt>
                <c:pt idx="75">
                  <c:v>20560</c:v>
                </c:pt>
                <c:pt idx="76">
                  <c:v>20590</c:v>
                </c:pt>
                <c:pt idx="77">
                  <c:v>20621</c:v>
                </c:pt>
                <c:pt idx="78">
                  <c:v>20651</c:v>
                </c:pt>
                <c:pt idx="79">
                  <c:v>20682</c:v>
                </c:pt>
                <c:pt idx="80">
                  <c:v>20713</c:v>
                </c:pt>
                <c:pt idx="81">
                  <c:v>20743</c:v>
                </c:pt>
                <c:pt idx="82">
                  <c:v>20774</c:v>
                </c:pt>
                <c:pt idx="83">
                  <c:v>20804</c:v>
                </c:pt>
                <c:pt idx="84">
                  <c:v>20835</c:v>
                </c:pt>
                <c:pt idx="85">
                  <c:v>20866</c:v>
                </c:pt>
                <c:pt idx="86">
                  <c:v>20894</c:v>
                </c:pt>
                <c:pt idx="87">
                  <c:v>20925</c:v>
                </c:pt>
                <c:pt idx="88">
                  <c:v>20955</c:v>
                </c:pt>
                <c:pt idx="89">
                  <c:v>20986</c:v>
                </c:pt>
                <c:pt idx="90">
                  <c:v>21016</c:v>
                </c:pt>
                <c:pt idx="91">
                  <c:v>21047</c:v>
                </c:pt>
                <c:pt idx="92">
                  <c:v>21078</c:v>
                </c:pt>
                <c:pt idx="93">
                  <c:v>21108</c:v>
                </c:pt>
                <c:pt idx="94">
                  <c:v>21139</c:v>
                </c:pt>
                <c:pt idx="95">
                  <c:v>21169</c:v>
                </c:pt>
                <c:pt idx="96">
                  <c:v>21200</c:v>
                </c:pt>
                <c:pt idx="97">
                  <c:v>21231</c:v>
                </c:pt>
                <c:pt idx="98">
                  <c:v>21259</c:v>
                </c:pt>
                <c:pt idx="99">
                  <c:v>21290</c:v>
                </c:pt>
                <c:pt idx="100">
                  <c:v>21320</c:v>
                </c:pt>
                <c:pt idx="101">
                  <c:v>21351</c:v>
                </c:pt>
                <c:pt idx="102">
                  <c:v>21381</c:v>
                </c:pt>
                <c:pt idx="103">
                  <c:v>21412</c:v>
                </c:pt>
                <c:pt idx="104">
                  <c:v>21443</c:v>
                </c:pt>
                <c:pt idx="105">
                  <c:v>21473</c:v>
                </c:pt>
                <c:pt idx="106">
                  <c:v>21504</c:v>
                </c:pt>
                <c:pt idx="107">
                  <c:v>21534</c:v>
                </c:pt>
                <c:pt idx="108">
                  <c:v>21565</c:v>
                </c:pt>
                <c:pt idx="109">
                  <c:v>21596</c:v>
                </c:pt>
                <c:pt idx="110">
                  <c:v>21624</c:v>
                </c:pt>
                <c:pt idx="111">
                  <c:v>21655</c:v>
                </c:pt>
                <c:pt idx="112">
                  <c:v>21685</c:v>
                </c:pt>
                <c:pt idx="113">
                  <c:v>21716</c:v>
                </c:pt>
                <c:pt idx="114">
                  <c:v>21746</c:v>
                </c:pt>
                <c:pt idx="115">
                  <c:v>21777</c:v>
                </c:pt>
                <c:pt idx="116">
                  <c:v>21808</c:v>
                </c:pt>
                <c:pt idx="117">
                  <c:v>21838</c:v>
                </c:pt>
                <c:pt idx="118">
                  <c:v>21869</c:v>
                </c:pt>
                <c:pt idx="119">
                  <c:v>21899</c:v>
                </c:pt>
                <c:pt idx="120">
                  <c:v>21930</c:v>
                </c:pt>
                <c:pt idx="121">
                  <c:v>21961</c:v>
                </c:pt>
                <c:pt idx="122">
                  <c:v>21990</c:v>
                </c:pt>
                <c:pt idx="123">
                  <c:v>22021</c:v>
                </c:pt>
                <c:pt idx="124">
                  <c:v>22051</c:v>
                </c:pt>
                <c:pt idx="125">
                  <c:v>22082</c:v>
                </c:pt>
                <c:pt idx="126">
                  <c:v>22112</c:v>
                </c:pt>
                <c:pt idx="127">
                  <c:v>22143</c:v>
                </c:pt>
                <c:pt idx="128">
                  <c:v>22174</c:v>
                </c:pt>
                <c:pt idx="129">
                  <c:v>22204</c:v>
                </c:pt>
                <c:pt idx="130">
                  <c:v>22235</c:v>
                </c:pt>
                <c:pt idx="131">
                  <c:v>22265</c:v>
                </c:pt>
                <c:pt idx="132">
                  <c:v>22296</c:v>
                </c:pt>
                <c:pt idx="133">
                  <c:v>22327</c:v>
                </c:pt>
                <c:pt idx="134">
                  <c:v>22355</c:v>
                </c:pt>
                <c:pt idx="135">
                  <c:v>22386</c:v>
                </c:pt>
                <c:pt idx="136">
                  <c:v>22416</c:v>
                </c:pt>
                <c:pt idx="137">
                  <c:v>22447</c:v>
                </c:pt>
                <c:pt idx="138">
                  <c:v>22477</c:v>
                </c:pt>
                <c:pt idx="139">
                  <c:v>22508</c:v>
                </c:pt>
                <c:pt idx="140">
                  <c:v>22539</c:v>
                </c:pt>
                <c:pt idx="141">
                  <c:v>22569</c:v>
                </c:pt>
                <c:pt idx="142">
                  <c:v>22600</c:v>
                </c:pt>
                <c:pt idx="143">
                  <c:v>22630</c:v>
                </c:pt>
                <c:pt idx="144">
                  <c:v>22661</c:v>
                </c:pt>
                <c:pt idx="145">
                  <c:v>22692</c:v>
                </c:pt>
                <c:pt idx="146">
                  <c:v>22720</c:v>
                </c:pt>
                <c:pt idx="147">
                  <c:v>22751</c:v>
                </c:pt>
                <c:pt idx="148">
                  <c:v>22781</c:v>
                </c:pt>
                <c:pt idx="149">
                  <c:v>22812</c:v>
                </c:pt>
                <c:pt idx="150">
                  <c:v>22842</c:v>
                </c:pt>
                <c:pt idx="151">
                  <c:v>22873</c:v>
                </c:pt>
                <c:pt idx="152">
                  <c:v>22904</c:v>
                </c:pt>
                <c:pt idx="153">
                  <c:v>22934</c:v>
                </c:pt>
                <c:pt idx="154">
                  <c:v>22965</c:v>
                </c:pt>
                <c:pt idx="155">
                  <c:v>22995</c:v>
                </c:pt>
                <c:pt idx="156">
                  <c:v>23026</c:v>
                </c:pt>
                <c:pt idx="157">
                  <c:v>23057</c:v>
                </c:pt>
                <c:pt idx="158">
                  <c:v>23085</c:v>
                </c:pt>
                <c:pt idx="159">
                  <c:v>23116</c:v>
                </c:pt>
                <c:pt idx="160">
                  <c:v>23146</c:v>
                </c:pt>
                <c:pt idx="161">
                  <c:v>23177</c:v>
                </c:pt>
                <c:pt idx="162">
                  <c:v>23207</c:v>
                </c:pt>
                <c:pt idx="163">
                  <c:v>23238</c:v>
                </c:pt>
                <c:pt idx="164">
                  <c:v>23269</c:v>
                </c:pt>
                <c:pt idx="165">
                  <c:v>23299</c:v>
                </c:pt>
                <c:pt idx="166">
                  <c:v>23330</c:v>
                </c:pt>
                <c:pt idx="167">
                  <c:v>23360</c:v>
                </c:pt>
                <c:pt idx="168">
                  <c:v>23391</c:v>
                </c:pt>
                <c:pt idx="169">
                  <c:v>23422</c:v>
                </c:pt>
                <c:pt idx="170">
                  <c:v>23451</c:v>
                </c:pt>
                <c:pt idx="171">
                  <c:v>23482</c:v>
                </c:pt>
                <c:pt idx="172">
                  <c:v>23512</c:v>
                </c:pt>
                <c:pt idx="173">
                  <c:v>23543</c:v>
                </c:pt>
                <c:pt idx="174">
                  <c:v>23573</c:v>
                </c:pt>
                <c:pt idx="175">
                  <c:v>23604</c:v>
                </c:pt>
                <c:pt idx="176">
                  <c:v>23635</c:v>
                </c:pt>
                <c:pt idx="177">
                  <c:v>23665</c:v>
                </c:pt>
                <c:pt idx="178">
                  <c:v>23696</c:v>
                </c:pt>
                <c:pt idx="179">
                  <c:v>23726</c:v>
                </c:pt>
                <c:pt idx="180">
                  <c:v>23757</c:v>
                </c:pt>
                <c:pt idx="181">
                  <c:v>23788</c:v>
                </c:pt>
                <c:pt idx="182">
                  <c:v>23816</c:v>
                </c:pt>
                <c:pt idx="183">
                  <c:v>23847</c:v>
                </c:pt>
                <c:pt idx="184">
                  <c:v>23877</c:v>
                </c:pt>
                <c:pt idx="185">
                  <c:v>23908</c:v>
                </c:pt>
                <c:pt idx="186">
                  <c:v>23938</c:v>
                </c:pt>
                <c:pt idx="187">
                  <c:v>23969</c:v>
                </c:pt>
                <c:pt idx="188">
                  <c:v>24000</c:v>
                </c:pt>
                <c:pt idx="189">
                  <c:v>24030</c:v>
                </c:pt>
                <c:pt idx="190">
                  <c:v>24061</c:v>
                </c:pt>
                <c:pt idx="191">
                  <c:v>24091</c:v>
                </c:pt>
                <c:pt idx="192">
                  <c:v>24122</c:v>
                </c:pt>
                <c:pt idx="193">
                  <c:v>24153</c:v>
                </c:pt>
                <c:pt idx="194">
                  <c:v>24181</c:v>
                </c:pt>
                <c:pt idx="195">
                  <c:v>24212</c:v>
                </c:pt>
                <c:pt idx="196">
                  <c:v>24242</c:v>
                </c:pt>
                <c:pt idx="197">
                  <c:v>24273</c:v>
                </c:pt>
                <c:pt idx="198">
                  <c:v>24303</c:v>
                </c:pt>
                <c:pt idx="199">
                  <c:v>24334</c:v>
                </c:pt>
                <c:pt idx="200">
                  <c:v>24365</c:v>
                </c:pt>
                <c:pt idx="201">
                  <c:v>24395</c:v>
                </c:pt>
                <c:pt idx="202">
                  <c:v>24426</c:v>
                </c:pt>
                <c:pt idx="203">
                  <c:v>24456</c:v>
                </c:pt>
                <c:pt idx="204">
                  <c:v>24487</c:v>
                </c:pt>
                <c:pt idx="205">
                  <c:v>24518</c:v>
                </c:pt>
                <c:pt idx="206">
                  <c:v>24546</c:v>
                </c:pt>
                <c:pt idx="207">
                  <c:v>24577</c:v>
                </c:pt>
                <c:pt idx="208">
                  <c:v>24607</c:v>
                </c:pt>
                <c:pt idx="209">
                  <c:v>24638</c:v>
                </c:pt>
                <c:pt idx="210">
                  <c:v>24668</c:v>
                </c:pt>
                <c:pt idx="211">
                  <c:v>24699</c:v>
                </c:pt>
                <c:pt idx="212">
                  <c:v>24730</c:v>
                </c:pt>
                <c:pt idx="213">
                  <c:v>24760</c:v>
                </c:pt>
                <c:pt idx="214">
                  <c:v>24791</c:v>
                </c:pt>
                <c:pt idx="215">
                  <c:v>24821</c:v>
                </c:pt>
                <c:pt idx="216">
                  <c:v>24852</c:v>
                </c:pt>
                <c:pt idx="217">
                  <c:v>24883</c:v>
                </c:pt>
                <c:pt idx="218">
                  <c:v>24912</c:v>
                </c:pt>
                <c:pt idx="219">
                  <c:v>24943</c:v>
                </c:pt>
                <c:pt idx="220">
                  <c:v>24973</c:v>
                </c:pt>
                <c:pt idx="221">
                  <c:v>25004</c:v>
                </c:pt>
                <c:pt idx="222">
                  <c:v>25034</c:v>
                </c:pt>
                <c:pt idx="223">
                  <c:v>25065</c:v>
                </c:pt>
                <c:pt idx="224">
                  <c:v>25096</c:v>
                </c:pt>
                <c:pt idx="225">
                  <c:v>25126</c:v>
                </c:pt>
                <c:pt idx="226">
                  <c:v>25157</c:v>
                </c:pt>
                <c:pt idx="227">
                  <c:v>25187</c:v>
                </c:pt>
                <c:pt idx="228">
                  <c:v>25218</c:v>
                </c:pt>
                <c:pt idx="229">
                  <c:v>25249</c:v>
                </c:pt>
                <c:pt idx="230">
                  <c:v>25277</c:v>
                </c:pt>
                <c:pt idx="231">
                  <c:v>25308</c:v>
                </c:pt>
                <c:pt idx="232">
                  <c:v>25338</c:v>
                </c:pt>
                <c:pt idx="233">
                  <c:v>25369</c:v>
                </c:pt>
                <c:pt idx="234">
                  <c:v>25399</c:v>
                </c:pt>
                <c:pt idx="235">
                  <c:v>25430</c:v>
                </c:pt>
                <c:pt idx="236">
                  <c:v>25461</c:v>
                </c:pt>
                <c:pt idx="237">
                  <c:v>25491</c:v>
                </c:pt>
                <c:pt idx="238">
                  <c:v>25522</c:v>
                </c:pt>
                <c:pt idx="239">
                  <c:v>25552</c:v>
                </c:pt>
                <c:pt idx="240">
                  <c:v>25583</c:v>
                </c:pt>
                <c:pt idx="241">
                  <c:v>25614</c:v>
                </c:pt>
                <c:pt idx="242">
                  <c:v>25642</c:v>
                </c:pt>
                <c:pt idx="243">
                  <c:v>25673</c:v>
                </c:pt>
                <c:pt idx="244">
                  <c:v>25703</c:v>
                </c:pt>
                <c:pt idx="245">
                  <c:v>25734</c:v>
                </c:pt>
                <c:pt idx="246">
                  <c:v>25764</c:v>
                </c:pt>
                <c:pt idx="247">
                  <c:v>25795</c:v>
                </c:pt>
                <c:pt idx="248">
                  <c:v>25826</c:v>
                </c:pt>
                <c:pt idx="249">
                  <c:v>25856</c:v>
                </c:pt>
                <c:pt idx="250">
                  <c:v>25887</c:v>
                </c:pt>
                <c:pt idx="251">
                  <c:v>25917</c:v>
                </c:pt>
                <c:pt idx="252">
                  <c:v>25948</c:v>
                </c:pt>
                <c:pt idx="253">
                  <c:v>25979</c:v>
                </c:pt>
                <c:pt idx="254">
                  <c:v>26007</c:v>
                </c:pt>
                <c:pt idx="255">
                  <c:v>26038</c:v>
                </c:pt>
                <c:pt idx="256">
                  <c:v>26068</c:v>
                </c:pt>
                <c:pt idx="257">
                  <c:v>26099</c:v>
                </c:pt>
                <c:pt idx="258">
                  <c:v>26129</c:v>
                </c:pt>
                <c:pt idx="259">
                  <c:v>26160</c:v>
                </c:pt>
                <c:pt idx="260">
                  <c:v>26191</c:v>
                </c:pt>
                <c:pt idx="261">
                  <c:v>26221</c:v>
                </c:pt>
                <c:pt idx="262">
                  <c:v>26252</c:v>
                </c:pt>
                <c:pt idx="263">
                  <c:v>26282</c:v>
                </c:pt>
                <c:pt idx="264">
                  <c:v>26313</c:v>
                </c:pt>
                <c:pt idx="265">
                  <c:v>26344</c:v>
                </c:pt>
                <c:pt idx="266">
                  <c:v>26373</c:v>
                </c:pt>
                <c:pt idx="267">
                  <c:v>26404</c:v>
                </c:pt>
                <c:pt idx="268">
                  <c:v>26434</c:v>
                </c:pt>
                <c:pt idx="269">
                  <c:v>26465</c:v>
                </c:pt>
                <c:pt idx="270">
                  <c:v>26495</c:v>
                </c:pt>
                <c:pt idx="271">
                  <c:v>26526</c:v>
                </c:pt>
                <c:pt idx="272">
                  <c:v>26557</c:v>
                </c:pt>
                <c:pt idx="273">
                  <c:v>26587</c:v>
                </c:pt>
                <c:pt idx="274">
                  <c:v>26618</c:v>
                </c:pt>
                <c:pt idx="275">
                  <c:v>26648</c:v>
                </c:pt>
                <c:pt idx="276">
                  <c:v>26679</c:v>
                </c:pt>
                <c:pt idx="277">
                  <c:v>26710</c:v>
                </c:pt>
                <c:pt idx="278">
                  <c:v>26738</c:v>
                </c:pt>
                <c:pt idx="279">
                  <c:v>26769</c:v>
                </c:pt>
                <c:pt idx="280">
                  <c:v>26799</c:v>
                </c:pt>
                <c:pt idx="281">
                  <c:v>26830</c:v>
                </c:pt>
                <c:pt idx="282">
                  <c:v>26860</c:v>
                </c:pt>
                <c:pt idx="283">
                  <c:v>26891</c:v>
                </c:pt>
                <c:pt idx="284">
                  <c:v>26922</c:v>
                </c:pt>
                <c:pt idx="285">
                  <c:v>26952</c:v>
                </c:pt>
                <c:pt idx="286">
                  <c:v>26983</c:v>
                </c:pt>
                <c:pt idx="287">
                  <c:v>27013</c:v>
                </c:pt>
                <c:pt idx="288">
                  <c:v>27044</c:v>
                </c:pt>
                <c:pt idx="289">
                  <c:v>27075</c:v>
                </c:pt>
                <c:pt idx="290">
                  <c:v>27103</c:v>
                </c:pt>
                <c:pt idx="291">
                  <c:v>27134</c:v>
                </c:pt>
                <c:pt idx="292">
                  <c:v>27164</c:v>
                </c:pt>
                <c:pt idx="293">
                  <c:v>27195</c:v>
                </c:pt>
                <c:pt idx="294">
                  <c:v>27225</c:v>
                </c:pt>
                <c:pt idx="295">
                  <c:v>27256</c:v>
                </c:pt>
                <c:pt idx="296">
                  <c:v>27287</c:v>
                </c:pt>
                <c:pt idx="297">
                  <c:v>27317</c:v>
                </c:pt>
                <c:pt idx="298">
                  <c:v>27348</c:v>
                </c:pt>
                <c:pt idx="299">
                  <c:v>27378</c:v>
                </c:pt>
                <c:pt idx="300">
                  <c:v>27409</c:v>
                </c:pt>
                <c:pt idx="301">
                  <c:v>27440</c:v>
                </c:pt>
                <c:pt idx="302">
                  <c:v>27468</c:v>
                </c:pt>
                <c:pt idx="303">
                  <c:v>27499</c:v>
                </c:pt>
                <c:pt idx="304">
                  <c:v>27529</c:v>
                </c:pt>
                <c:pt idx="305">
                  <c:v>27560</c:v>
                </c:pt>
                <c:pt idx="306">
                  <c:v>27590</c:v>
                </c:pt>
                <c:pt idx="307">
                  <c:v>27621</c:v>
                </c:pt>
                <c:pt idx="308">
                  <c:v>27652</c:v>
                </c:pt>
                <c:pt idx="309">
                  <c:v>27682</c:v>
                </c:pt>
                <c:pt idx="310">
                  <c:v>27713</c:v>
                </c:pt>
                <c:pt idx="311">
                  <c:v>27743</c:v>
                </c:pt>
                <c:pt idx="312">
                  <c:v>27774</c:v>
                </c:pt>
                <c:pt idx="313">
                  <c:v>27805</c:v>
                </c:pt>
                <c:pt idx="314">
                  <c:v>27834</c:v>
                </c:pt>
                <c:pt idx="315">
                  <c:v>27865</c:v>
                </c:pt>
                <c:pt idx="316">
                  <c:v>27895</c:v>
                </c:pt>
                <c:pt idx="317">
                  <c:v>27926</c:v>
                </c:pt>
                <c:pt idx="318">
                  <c:v>27956</c:v>
                </c:pt>
                <c:pt idx="319">
                  <c:v>27987</c:v>
                </c:pt>
                <c:pt idx="320">
                  <c:v>28018</c:v>
                </c:pt>
                <c:pt idx="321">
                  <c:v>28048</c:v>
                </c:pt>
                <c:pt idx="322">
                  <c:v>28079</c:v>
                </c:pt>
                <c:pt idx="323">
                  <c:v>28109</c:v>
                </c:pt>
                <c:pt idx="324">
                  <c:v>28140</c:v>
                </c:pt>
                <c:pt idx="325">
                  <c:v>28171</c:v>
                </c:pt>
                <c:pt idx="326">
                  <c:v>28199</c:v>
                </c:pt>
                <c:pt idx="327">
                  <c:v>28230</c:v>
                </c:pt>
                <c:pt idx="328">
                  <c:v>28260</c:v>
                </c:pt>
                <c:pt idx="329">
                  <c:v>28291</c:v>
                </c:pt>
                <c:pt idx="330">
                  <c:v>28321</c:v>
                </c:pt>
                <c:pt idx="331">
                  <c:v>28352</c:v>
                </c:pt>
                <c:pt idx="332">
                  <c:v>28383</c:v>
                </c:pt>
                <c:pt idx="333">
                  <c:v>28413</c:v>
                </c:pt>
                <c:pt idx="334">
                  <c:v>28444</c:v>
                </c:pt>
                <c:pt idx="335">
                  <c:v>28474</c:v>
                </c:pt>
                <c:pt idx="336">
                  <c:v>28505</c:v>
                </c:pt>
                <c:pt idx="337">
                  <c:v>28536</c:v>
                </c:pt>
                <c:pt idx="338">
                  <c:v>28564</c:v>
                </c:pt>
                <c:pt idx="339">
                  <c:v>28595</c:v>
                </c:pt>
                <c:pt idx="340">
                  <c:v>28625</c:v>
                </c:pt>
                <c:pt idx="341">
                  <c:v>28656</c:v>
                </c:pt>
                <c:pt idx="342">
                  <c:v>28686</c:v>
                </c:pt>
                <c:pt idx="343">
                  <c:v>28717</c:v>
                </c:pt>
                <c:pt idx="344">
                  <c:v>28748</c:v>
                </c:pt>
                <c:pt idx="345">
                  <c:v>28778</c:v>
                </c:pt>
                <c:pt idx="346">
                  <c:v>28809</c:v>
                </c:pt>
                <c:pt idx="347">
                  <c:v>28839</c:v>
                </c:pt>
                <c:pt idx="348">
                  <c:v>28870</c:v>
                </c:pt>
                <c:pt idx="349">
                  <c:v>28901</c:v>
                </c:pt>
                <c:pt idx="350">
                  <c:v>28929</c:v>
                </c:pt>
                <c:pt idx="351">
                  <c:v>28960</c:v>
                </c:pt>
                <c:pt idx="352">
                  <c:v>28990</c:v>
                </c:pt>
                <c:pt idx="353">
                  <c:v>29021</c:v>
                </c:pt>
                <c:pt idx="354">
                  <c:v>29051</c:v>
                </c:pt>
                <c:pt idx="355">
                  <c:v>29082</c:v>
                </c:pt>
                <c:pt idx="356">
                  <c:v>29113</c:v>
                </c:pt>
                <c:pt idx="357">
                  <c:v>29143</c:v>
                </c:pt>
                <c:pt idx="358">
                  <c:v>29174</c:v>
                </c:pt>
                <c:pt idx="359">
                  <c:v>29204</c:v>
                </c:pt>
                <c:pt idx="360">
                  <c:v>29235</c:v>
                </c:pt>
                <c:pt idx="361">
                  <c:v>29266</c:v>
                </c:pt>
                <c:pt idx="362">
                  <c:v>29295</c:v>
                </c:pt>
                <c:pt idx="363">
                  <c:v>29326</c:v>
                </c:pt>
                <c:pt idx="364">
                  <c:v>29356</c:v>
                </c:pt>
                <c:pt idx="365">
                  <c:v>29387</c:v>
                </c:pt>
                <c:pt idx="366">
                  <c:v>29417</c:v>
                </c:pt>
                <c:pt idx="367">
                  <c:v>29448</c:v>
                </c:pt>
                <c:pt idx="368">
                  <c:v>29479</c:v>
                </c:pt>
                <c:pt idx="369">
                  <c:v>29509</c:v>
                </c:pt>
                <c:pt idx="370">
                  <c:v>29540</c:v>
                </c:pt>
                <c:pt idx="371">
                  <c:v>29570</c:v>
                </c:pt>
                <c:pt idx="372">
                  <c:v>29601</c:v>
                </c:pt>
                <c:pt idx="373">
                  <c:v>29632</c:v>
                </c:pt>
                <c:pt idx="374">
                  <c:v>29660</c:v>
                </c:pt>
                <c:pt idx="375">
                  <c:v>29691</c:v>
                </c:pt>
                <c:pt idx="376">
                  <c:v>29721</c:v>
                </c:pt>
                <c:pt idx="377">
                  <c:v>29752</c:v>
                </c:pt>
                <c:pt idx="378">
                  <c:v>29782</c:v>
                </c:pt>
                <c:pt idx="379">
                  <c:v>29813</c:v>
                </c:pt>
                <c:pt idx="380">
                  <c:v>29844</c:v>
                </c:pt>
                <c:pt idx="381">
                  <c:v>29874</c:v>
                </c:pt>
                <c:pt idx="382">
                  <c:v>29905</c:v>
                </c:pt>
                <c:pt idx="383">
                  <c:v>29935</c:v>
                </c:pt>
                <c:pt idx="384">
                  <c:v>29966</c:v>
                </c:pt>
                <c:pt idx="385">
                  <c:v>29997</c:v>
                </c:pt>
                <c:pt idx="386">
                  <c:v>30025</c:v>
                </c:pt>
                <c:pt idx="387">
                  <c:v>30056</c:v>
                </c:pt>
                <c:pt idx="388">
                  <c:v>30086</c:v>
                </c:pt>
                <c:pt idx="389">
                  <c:v>30117</c:v>
                </c:pt>
                <c:pt idx="390">
                  <c:v>30147</c:v>
                </c:pt>
                <c:pt idx="391">
                  <c:v>30178</c:v>
                </c:pt>
                <c:pt idx="392">
                  <c:v>30209</c:v>
                </c:pt>
                <c:pt idx="393">
                  <c:v>30239</c:v>
                </c:pt>
                <c:pt idx="394">
                  <c:v>30270</c:v>
                </c:pt>
                <c:pt idx="395">
                  <c:v>30300</c:v>
                </c:pt>
                <c:pt idx="396">
                  <c:v>30331</c:v>
                </c:pt>
                <c:pt idx="397">
                  <c:v>30362</c:v>
                </c:pt>
                <c:pt idx="398">
                  <c:v>30390</c:v>
                </c:pt>
                <c:pt idx="399">
                  <c:v>30421</c:v>
                </c:pt>
                <c:pt idx="400">
                  <c:v>30451</c:v>
                </c:pt>
                <c:pt idx="401">
                  <c:v>30482</c:v>
                </c:pt>
                <c:pt idx="402">
                  <c:v>30512</c:v>
                </c:pt>
                <c:pt idx="403">
                  <c:v>30543</c:v>
                </c:pt>
                <c:pt idx="404">
                  <c:v>30574</c:v>
                </c:pt>
                <c:pt idx="405">
                  <c:v>30604</c:v>
                </c:pt>
                <c:pt idx="406">
                  <c:v>30635</c:v>
                </c:pt>
                <c:pt idx="407">
                  <c:v>30665</c:v>
                </c:pt>
                <c:pt idx="408">
                  <c:v>30696</c:v>
                </c:pt>
                <c:pt idx="409">
                  <c:v>30727</c:v>
                </c:pt>
                <c:pt idx="410">
                  <c:v>30756</c:v>
                </c:pt>
                <c:pt idx="411">
                  <c:v>30787</c:v>
                </c:pt>
                <c:pt idx="412">
                  <c:v>30817</c:v>
                </c:pt>
                <c:pt idx="413">
                  <c:v>30848</c:v>
                </c:pt>
                <c:pt idx="414">
                  <c:v>30878</c:v>
                </c:pt>
                <c:pt idx="415">
                  <c:v>30909</c:v>
                </c:pt>
                <c:pt idx="416">
                  <c:v>30940</c:v>
                </c:pt>
                <c:pt idx="417">
                  <c:v>30970</c:v>
                </c:pt>
                <c:pt idx="418">
                  <c:v>31001</c:v>
                </c:pt>
                <c:pt idx="419">
                  <c:v>31031</c:v>
                </c:pt>
                <c:pt idx="420">
                  <c:v>31062</c:v>
                </c:pt>
                <c:pt idx="421">
                  <c:v>31093</c:v>
                </c:pt>
                <c:pt idx="422">
                  <c:v>31121</c:v>
                </c:pt>
                <c:pt idx="423">
                  <c:v>31152</c:v>
                </c:pt>
                <c:pt idx="424">
                  <c:v>31182</c:v>
                </c:pt>
                <c:pt idx="425">
                  <c:v>31213</c:v>
                </c:pt>
                <c:pt idx="426">
                  <c:v>31243</c:v>
                </c:pt>
                <c:pt idx="427">
                  <c:v>31274</c:v>
                </c:pt>
                <c:pt idx="428">
                  <c:v>31305</c:v>
                </c:pt>
                <c:pt idx="429">
                  <c:v>31335</c:v>
                </c:pt>
                <c:pt idx="430">
                  <c:v>31366</c:v>
                </c:pt>
                <c:pt idx="431">
                  <c:v>31396</c:v>
                </c:pt>
                <c:pt idx="432">
                  <c:v>31427</c:v>
                </c:pt>
                <c:pt idx="433">
                  <c:v>31458</c:v>
                </c:pt>
                <c:pt idx="434">
                  <c:v>31486</c:v>
                </c:pt>
                <c:pt idx="435">
                  <c:v>31517</c:v>
                </c:pt>
                <c:pt idx="436">
                  <c:v>31547</c:v>
                </c:pt>
                <c:pt idx="437">
                  <c:v>31578</c:v>
                </c:pt>
                <c:pt idx="438">
                  <c:v>31608</c:v>
                </c:pt>
                <c:pt idx="439">
                  <c:v>31639</c:v>
                </c:pt>
                <c:pt idx="440">
                  <c:v>31670</c:v>
                </c:pt>
                <c:pt idx="441">
                  <c:v>31700</c:v>
                </c:pt>
                <c:pt idx="442">
                  <c:v>31731</c:v>
                </c:pt>
                <c:pt idx="443">
                  <c:v>31761</c:v>
                </c:pt>
                <c:pt idx="444">
                  <c:v>31792</c:v>
                </c:pt>
                <c:pt idx="445">
                  <c:v>31823</c:v>
                </c:pt>
                <c:pt idx="446">
                  <c:v>31851</c:v>
                </c:pt>
                <c:pt idx="447">
                  <c:v>31882</c:v>
                </c:pt>
                <c:pt idx="448">
                  <c:v>31912</c:v>
                </c:pt>
                <c:pt idx="449">
                  <c:v>31943</c:v>
                </c:pt>
                <c:pt idx="450">
                  <c:v>31973</c:v>
                </c:pt>
                <c:pt idx="451">
                  <c:v>32004</c:v>
                </c:pt>
                <c:pt idx="452">
                  <c:v>32035</c:v>
                </c:pt>
                <c:pt idx="453">
                  <c:v>32065</c:v>
                </c:pt>
                <c:pt idx="454">
                  <c:v>32096</c:v>
                </c:pt>
                <c:pt idx="455">
                  <c:v>32126</c:v>
                </c:pt>
                <c:pt idx="456">
                  <c:v>32157</c:v>
                </c:pt>
                <c:pt idx="457">
                  <c:v>32188</c:v>
                </c:pt>
                <c:pt idx="458">
                  <c:v>32217</c:v>
                </c:pt>
                <c:pt idx="459">
                  <c:v>32248</c:v>
                </c:pt>
                <c:pt idx="460">
                  <c:v>32278</c:v>
                </c:pt>
                <c:pt idx="461">
                  <c:v>32309</c:v>
                </c:pt>
                <c:pt idx="462">
                  <c:v>32339</c:v>
                </c:pt>
                <c:pt idx="463">
                  <c:v>32370</c:v>
                </c:pt>
                <c:pt idx="464">
                  <c:v>32401</c:v>
                </c:pt>
                <c:pt idx="465">
                  <c:v>32431</c:v>
                </c:pt>
                <c:pt idx="466">
                  <c:v>32462</c:v>
                </c:pt>
                <c:pt idx="467">
                  <c:v>32492</c:v>
                </c:pt>
                <c:pt idx="468">
                  <c:v>32523</c:v>
                </c:pt>
                <c:pt idx="469">
                  <c:v>32554</c:v>
                </c:pt>
                <c:pt idx="470">
                  <c:v>32582</c:v>
                </c:pt>
                <c:pt idx="471">
                  <c:v>32613</c:v>
                </c:pt>
                <c:pt idx="472">
                  <c:v>32643</c:v>
                </c:pt>
                <c:pt idx="473">
                  <c:v>32674</c:v>
                </c:pt>
                <c:pt idx="474">
                  <c:v>32704</c:v>
                </c:pt>
                <c:pt idx="475">
                  <c:v>32735</c:v>
                </c:pt>
                <c:pt idx="476">
                  <c:v>32766</c:v>
                </c:pt>
                <c:pt idx="477">
                  <c:v>32796</c:v>
                </c:pt>
                <c:pt idx="478">
                  <c:v>32827</c:v>
                </c:pt>
                <c:pt idx="479">
                  <c:v>32857</c:v>
                </c:pt>
                <c:pt idx="480">
                  <c:v>32888</c:v>
                </c:pt>
                <c:pt idx="481">
                  <c:v>32919</c:v>
                </c:pt>
                <c:pt idx="482">
                  <c:v>32947</c:v>
                </c:pt>
                <c:pt idx="483">
                  <c:v>32978</c:v>
                </c:pt>
                <c:pt idx="484">
                  <c:v>33008</c:v>
                </c:pt>
                <c:pt idx="485">
                  <c:v>33039</c:v>
                </c:pt>
                <c:pt idx="486">
                  <c:v>33069</c:v>
                </c:pt>
                <c:pt idx="487">
                  <c:v>33100</c:v>
                </c:pt>
                <c:pt idx="488">
                  <c:v>33131</c:v>
                </c:pt>
                <c:pt idx="489">
                  <c:v>33161</c:v>
                </c:pt>
                <c:pt idx="490">
                  <c:v>33192</c:v>
                </c:pt>
                <c:pt idx="491">
                  <c:v>33222</c:v>
                </c:pt>
                <c:pt idx="492">
                  <c:v>33253</c:v>
                </c:pt>
                <c:pt idx="493">
                  <c:v>33284</c:v>
                </c:pt>
                <c:pt idx="494">
                  <c:v>33312</c:v>
                </c:pt>
                <c:pt idx="495">
                  <c:v>33343</c:v>
                </c:pt>
                <c:pt idx="496">
                  <c:v>33373</c:v>
                </c:pt>
                <c:pt idx="497">
                  <c:v>33404</c:v>
                </c:pt>
                <c:pt idx="498">
                  <c:v>33434</c:v>
                </c:pt>
                <c:pt idx="499">
                  <c:v>33465</c:v>
                </c:pt>
                <c:pt idx="500">
                  <c:v>33496</c:v>
                </c:pt>
                <c:pt idx="501">
                  <c:v>33526</c:v>
                </c:pt>
                <c:pt idx="502">
                  <c:v>33557</c:v>
                </c:pt>
                <c:pt idx="503">
                  <c:v>33587</c:v>
                </c:pt>
                <c:pt idx="504">
                  <c:v>33618</c:v>
                </c:pt>
                <c:pt idx="505">
                  <c:v>33649</c:v>
                </c:pt>
                <c:pt idx="506">
                  <c:v>33678</c:v>
                </c:pt>
                <c:pt idx="507">
                  <c:v>33709</c:v>
                </c:pt>
                <c:pt idx="508">
                  <c:v>33739</c:v>
                </c:pt>
                <c:pt idx="509">
                  <c:v>33770</c:v>
                </c:pt>
                <c:pt idx="510">
                  <c:v>33800</c:v>
                </c:pt>
                <c:pt idx="511">
                  <c:v>33831</c:v>
                </c:pt>
                <c:pt idx="512">
                  <c:v>33862</c:v>
                </c:pt>
                <c:pt idx="513">
                  <c:v>33892</c:v>
                </c:pt>
                <c:pt idx="514">
                  <c:v>33923</c:v>
                </c:pt>
                <c:pt idx="515">
                  <c:v>33953</c:v>
                </c:pt>
                <c:pt idx="516">
                  <c:v>33984</c:v>
                </c:pt>
                <c:pt idx="517">
                  <c:v>34015</c:v>
                </c:pt>
                <c:pt idx="518">
                  <c:v>34043</c:v>
                </c:pt>
                <c:pt idx="519">
                  <c:v>34074</c:v>
                </c:pt>
                <c:pt idx="520">
                  <c:v>34104</c:v>
                </c:pt>
                <c:pt idx="521">
                  <c:v>34135</c:v>
                </c:pt>
                <c:pt idx="522">
                  <c:v>34165</c:v>
                </c:pt>
                <c:pt idx="523">
                  <c:v>34196</c:v>
                </c:pt>
                <c:pt idx="524">
                  <c:v>34227</c:v>
                </c:pt>
                <c:pt idx="525">
                  <c:v>34257</c:v>
                </c:pt>
                <c:pt idx="526">
                  <c:v>34288</c:v>
                </c:pt>
                <c:pt idx="527">
                  <c:v>34318</c:v>
                </c:pt>
                <c:pt idx="528">
                  <c:v>34349</c:v>
                </c:pt>
                <c:pt idx="529">
                  <c:v>34380</c:v>
                </c:pt>
                <c:pt idx="530">
                  <c:v>34408</c:v>
                </c:pt>
                <c:pt idx="531">
                  <c:v>34439</c:v>
                </c:pt>
                <c:pt idx="532">
                  <c:v>34469</c:v>
                </c:pt>
                <c:pt idx="533">
                  <c:v>34500</c:v>
                </c:pt>
                <c:pt idx="534">
                  <c:v>34530</c:v>
                </c:pt>
                <c:pt idx="535">
                  <c:v>34561</c:v>
                </c:pt>
                <c:pt idx="536">
                  <c:v>34592</c:v>
                </c:pt>
                <c:pt idx="537">
                  <c:v>34622</c:v>
                </c:pt>
                <c:pt idx="538">
                  <c:v>34653</c:v>
                </c:pt>
                <c:pt idx="539">
                  <c:v>34683</c:v>
                </c:pt>
                <c:pt idx="540">
                  <c:v>34714</c:v>
                </c:pt>
                <c:pt idx="541">
                  <c:v>34745</c:v>
                </c:pt>
                <c:pt idx="542">
                  <c:v>34773</c:v>
                </c:pt>
                <c:pt idx="543">
                  <c:v>34804</c:v>
                </c:pt>
                <c:pt idx="544">
                  <c:v>34834</c:v>
                </c:pt>
                <c:pt idx="545">
                  <c:v>34865</c:v>
                </c:pt>
                <c:pt idx="546">
                  <c:v>34895</c:v>
                </c:pt>
                <c:pt idx="547">
                  <c:v>34926</c:v>
                </c:pt>
                <c:pt idx="548">
                  <c:v>34957</c:v>
                </c:pt>
                <c:pt idx="549">
                  <c:v>34987</c:v>
                </c:pt>
                <c:pt idx="550">
                  <c:v>35018</c:v>
                </c:pt>
                <c:pt idx="551">
                  <c:v>35048</c:v>
                </c:pt>
                <c:pt idx="552">
                  <c:v>35079</c:v>
                </c:pt>
                <c:pt idx="553">
                  <c:v>35110</c:v>
                </c:pt>
                <c:pt idx="554">
                  <c:v>35139</c:v>
                </c:pt>
                <c:pt idx="555">
                  <c:v>35170</c:v>
                </c:pt>
                <c:pt idx="556">
                  <c:v>35200</c:v>
                </c:pt>
                <c:pt idx="557">
                  <c:v>35231</c:v>
                </c:pt>
                <c:pt idx="558">
                  <c:v>35261</c:v>
                </c:pt>
                <c:pt idx="559">
                  <c:v>35292</c:v>
                </c:pt>
                <c:pt idx="560">
                  <c:v>35323</c:v>
                </c:pt>
                <c:pt idx="561">
                  <c:v>35353</c:v>
                </c:pt>
                <c:pt idx="562">
                  <c:v>35384</c:v>
                </c:pt>
                <c:pt idx="563">
                  <c:v>35414</c:v>
                </c:pt>
                <c:pt idx="564">
                  <c:v>35445</c:v>
                </c:pt>
                <c:pt idx="565">
                  <c:v>35476</c:v>
                </c:pt>
                <c:pt idx="566">
                  <c:v>35504</c:v>
                </c:pt>
                <c:pt idx="567">
                  <c:v>35535</c:v>
                </c:pt>
                <c:pt idx="568">
                  <c:v>35565</c:v>
                </c:pt>
                <c:pt idx="569">
                  <c:v>35596</c:v>
                </c:pt>
                <c:pt idx="570">
                  <c:v>35626</c:v>
                </c:pt>
                <c:pt idx="571">
                  <c:v>35657</c:v>
                </c:pt>
                <c:pt idx="572">
                  <c:v>35688</c:v>
                </c:pt>
                <c:pt idx="573">
                  <c:v>35718</c:v>
                </c:pt>
                <c:pt idx="574">
                  <c:v>35749</c:v>
                </c:pt>
                <c:pt idx="575">
                  <c:v>35779</c:v>
                </c:pt>
                <c:pt idx="576">
                  <c:v>35810</c:v>
                </c:pt>
                <c:pt idx="577">
                  <c:v>35841</c:v>
                </c:pt>
                <c:pt idx="578">
                  <c:v>35869</c:v>
                </c:pt>
                <c:pt idx="579">
                  <c:v>35900</c:v>
                </c:pt>
                <c:pt idx="580">
                  <c:v>35930</c:v>
                </c:pt>
                <c:pt idx="581">
                  <c:v>35961</c:v>
                </c:pt>
                <c:pt idx="582">
                  <c:v>35991</c:v>
                </c:pt>
                <c:pt idx="583">
                  <c:v>36022</c:v>
                </c:pt>
                <c:pt idx="584">
                  <c:v>36053</c:v>
                </c:pt>
                <c:pt idx="585">
                  <c:v>36083</c:v>
                </c:pt>
                <c:pt idx="586">
                  <c:v>36114</c:v>
                </c:pt>
                <c:pt idx="587">
                  <c:v>36144</c:v>
                </c:pt>
                <c:pt idx="588">
                  <c:v>36175</c:v>
                </c:pt>
                <c:pt idx="589">
                  <c:v>36206</c:v>
                </c:pt>
                <c:pt idx="590">
                  <c:v>36234</c:v>
                </c:pt>
                <c:pt idx="591">
                  <c:v>36265</c:v>
                </c:pt>
                <c:pt idx="592">
                  <c:v>36295</c:v>
                </c:pt>
                <c:pt idx="593">
                  <c:v>36326</c:v>
                </c:pt>
                <c:pt idx="594">
                  <c:v>36356</c:v>
                </c:pt>
                <c:pt idx="595">
                  <c:v>36387</c:v>
                </c:pt>
                <c:pt idx="596">
                  <c:v>36418</c:v>
                </c:pt>
                <c:pt idx="597">
                  <c:v>36448</c:v>
                </c:pt>
                <c:pt idx="598">
                  <c:v>36479</c:v>
                </c:pt>
                <c:pt idx="599">
                  <c:v>36509</c:v>
                </c:pt>
                <c:pt idx="600">
                  <c:v>36540</c:v>
                </c:pt>
                <c:pt idx="601">
                  <c:v>36571</c:v>
                </c:pt>
                <c:pt idx="602">
                  <c:v>36600</c:v>
                </c:pt>
                <c:pt idx="603">
                  <c:v>36631</c:v>
                </c:pt>
                <c:pt idx="604">
                  <c:v>36661</c:v>
                </c:pt>
                <c:pt idx="605">
                  <c:v>36692</c:v>
                </c:pt>
                <c:pt idx="606">
                  <c:v>36722</c:v>
                </c:pt>
                <c:pt idx="607">
                  <c:v>36753</c:v>
                </c:pt>
                <c:pt idx="608">
                  <c:v>36784</c:v>
                </c:pt>
                <c:pt idx="609">
                  <c:v>36814</c:v>
                </c:pt>
                <c:pt idx="610">
                  <c:v>36845</c:v>
                </c:pt>
                <c:pt idx="611">
                  <c:v>36875</c:v>
                </c:pt>
                <c:pt idx="612">
                  <c:v>36906</c:v>
                </c:pt>
                <c:pt idx="613">
                  <c:v>36937</c:v>
                </c:pt>
                <c:pt idx="614">
                  <c:v>36965</c:v>
                </c:pt>
                <c:pt idx="615">
                  <c:v>36996</c:v>
                </c:pt>
                <c:pt idx="616">
                  <c:v>37026</c:v>
                </c:pt>
                <c:pt idx="617">
                  <c:v>37057</c:v>
                </c:pt>
                <c:pt idx="618">
                  <c:v>37087</c:v>
                </c:pt>
                <c:pt idx="619">
                  <c:v>37118</c:v>
                </c:pt>
                <c:pt idx="620">
                  <c:v>37149</c:v>
                </c:pt>
                <c:pt idx="621">
                  <c:v>37179</c:v>
                </c:pt>
                <c:pt idx="622">
                  <c:v>37210</c:v>
                </c:pt>
                <c:pt idx="623">
                  <c:v>37240</c:v>
                </c:pt>
                <c:pt idx="624">
                  <c:v>37271</c:v>
                </c:pt>
                <c:pt idx="625">
                  <c:v>37302</c:v>
                </c:pt>
                <c:pt idx="626">
                  <c:v>37330</c:v>
                </c:pt>
                <c:pt idx="627">
                  <c:v>37361</c:v>
                </c:pt>
                <c:pt idx="628">
                  <c:v>37391</c:v>
                </c:pt>
                <c:pt idx="629">
                  <c:v>37422</c:v>
                </c:pt>
                <c:pt idx="630">
                  <c:v>37452</c:v>
                </c:pt>
                <c:pt idx="631">
                  <c:v>37483</c:v>
                </c:pt>
                <c:pt idx="632">
                  <c:v>37514</c:v>
                </c:pt>
                <c:pt idx="633">
                  <c:v>37544</c:v>
                </c:pt>
                <c:pt idx="634">
                  <c:v>37575</c:v>
                </c:pt>
                <c:pt idx="635">
                  <c:v>37605</c:v>
                </c:pt>
                <c:pt idx="636">
                  <c:v>37636</c:v>
                </c:pt>
                <c:pt idx="637">
                  <c:v>37667</c:v>
                </c:pt>
                <c:pt idx="638">
                  <c:v>37695</c:v>
                </c:pt>
                <c:pt idx="639">
                  <c:v>37726</c:v>
                </c:pt>
                <c:pt idx="640">
                  <c:v>37756</c:v>
                </c:pt>
                <c:pt idx="641">
                  <c:v>37787</c:v>
                </c:pt>
                <c:pt idx="642">
                  <c:v>37817</c:v>
                </c:pt>
                <c:pt idx="643">
                  <c:v>37848</c:v>
                </c:pt>
                <c:pt idx="644">
                  <c:v>37879</c:v>
                </c:pt>
                <c:pt idx="645">
                  <c:v>37909</c:v>
                </c:pt>
                <c:pt idx="646">
                  <c:v>37940</c:v>
                </c:pt>
                <c:pt idx="647">
                  <c:v>37970</c:v>
                </c:pt>
                <c:pt idx="648">
                  <c:v>38001</c:v>
                </c:pt>
                <c:pt idx="649">
                  <c:v>38032</c:v>
                </c:pt>
                <c:pt idx="650">
                  <c:v>38061</c:v>
                </c:pt>
                <c:pt idx="651">
                  <c:v>38092</c:v>
                </c:pt>
                <c:pt idx="652">
                  <c:v>38122</c:v>
                </c:pt>
                <c:pt idx="653">
                  <c:v>38153</c:v>
                </c:pt>
                <c:pt idx="654">
                  <c:v>38183</c:v>
                </c:pt>
                <c:pt idx="655">
                  <c:v>38214</c:v>
                </c:pt>
                <c:pt idx="656">
                  <c:v>38245</c:v>
                </c:pt>
                <c:pt idx="657">
                  <c:v>38275</c:v>
                </c:pt>
                <c:pt idx="658">
                  <c:v>38306</c:v>
                </c:pt>
                <c:pt idx="659">
                  <c:v>38336</c:v>
                </c:pt>
                <c:pt idx="660">
                  <c:v>38367</c:v>
                </c:pt>
                <c:pt idx="661">
                  <c:v>38398</c:v>
                </c:pt>
                <c:pt idx="662">
                  <c:v>38426</c:v>
                </c:pt>
                <c:pt idx="663">
                  <c:v>38457</c:v>
                </c:pt>
                <c:pt idx="664">
                  <c:v>38487</c:v>
                </c:pt>
                <c:pt idx="665">
                  <c:v>38518</c:v>
                </c:pt>
                <c:pt idx="666">
                  <c:v>38548</c:v>
                </c:pt>
                <c:pt idx="667">
                  <c:v>38579</c:v>
                </c:pt>
                <c:pt idx="668">
                  <c:v>38610</c:v>
                </c:pt>
                <c:pt idx="669">
                  <c:v>38640</c:v>
                </c:pt>
                <c:pt idx="670">
                  <c:v>38671</c:v>
                </c:pt>
                <c:pt idx="671">
                  <c:v>38701</c:v>
                </c:pt>
                <c:pt idx="672">
                  <c:v>38732</c:v>
                </c:pt>
                <c:pt idx="673">
                  <c:v>38763</c:v>
                </c:pt>
                <c:pt idx="674">
                  <c:v>38791</c:v>
                </c:pt>
                <c:pt idx="675">
                  <c:v>38822</c:v>
                </c:pt>
                <c:pt idx="676">
                  <c:v>38852</c:v>
                </c:pt>
                <c:pt idx="677">
                  <c:v>38883</c:v>
                </c:pt>
                <c:pt idx="678">
                  <c:v>38913</c:v>
                </c:pt>
                <c:pt idx="679">
                  <c:v>38944</c:v>
                </c:pt>
                <c:pt idx="680">
                  <c:v>38975</c:v>
                </c:pt>
                <c:pt idx="681">
                  <c:v>39005</c:v>
                </c:pt>
                <c:pt idx="682">
                  <c:v>39036</c:v>
                </c:pt>
                <c:pt idx="683">
                  <c:v>39066</c:v>
                </c:pt>
                <c:pt idx="684">
                  <c:v>39097</c:v>
                </c:pt>
                <c:pt idx="685">
                  <c:v>39128</c:v>
                </c:pt>
                <c:pt idx="686">
                  <c:v>39156</c:v>
                </c:pt>
                <c:pt idx="687">
                  <c:v>39187</c:v>
                </c:pt>
                <c:pt idx="688">
                  <c:v>39217</c:v>
                </c:pt>
                <c:pt idx="689">
                  <c:v>39248</c:v>
                </c:pt>
                <c:pt idx="690">
                  <c:v>39278</c:v>
                </c:pt>
                <c:pt idx="691">
                  <c:v>39309</c:v>
                </c:pt>
                <c:pt idx="692">
                  <c:v>39340</c:v>
                </c:pt>
                <c:pt idx="693">
                  <c:v>39370</c:v>
                </c:pt>
                <c:pt idx="694">
                  <c:v>39401</c:v>
                </c:pt>
                <c:pt idx="695">
                  <c:v>39431</c:v>
                </c:pt>
                <c:pt idx="696">
                  <c:v>39462</c:v>
                </c:pt>
                <c:pt idx="697">
                  <c:v>39493</c:v>
                </c:pt>
                <c:pt idx="698">
                  <c:v>39522</c:v>
                </c:pt>
                <c:pt idx="699">
                  <c:v>39553</c:v>
                </c:pt>
                <c:pt idx="700">
                  <c:v>39583</c:v>
                </c:pt>
                <c:pt idx="701">
                  <c:v>39614</c:v>
                </c:pt>
                <c:pt idx="702">
                  <c:v>39644</c:v>
                </c:pt>
                <c:pt idx="703">
                  <c:v>39675</c:v>
                </c:pt>
                <c:pt idx="704">
                  <c:v>39706</c:v>
                </c:pt>
                <c:pt idx="705">
                  <c:v>39736</c:v>
                </c:pt>
                <c:pt idx="706">
                  <c:v>39767</c:v>
                </c:pt>
                <c:pt idx="707">
                  <c:v>39797</c:v>
                </c:pt>
                <c:pt idx="708">
                  <c:v>39828</c:v>
                </c:pt>
                <c:pt idx="709">
                  <c:v>39859</c:v>
                </c:pt>
                <c:pt idx="710">
                  <c:v>39887</c:v>
                </c:pt>
                <c:pt idx="711">
                  <c:v>39918</c:v>
                </c:pt>
                <c:pt idx="712">
                  <c:v>39948</c:v>
                </c:pt>
                <c:pt idx="713">
                  <c:v>39979</c:v>
                </c:pt>
                <c:pt idx="714">
                  <c:v>40009</c:v>
                </c:pt>
                <c:pt idx="715">
                  <c:v>40040</c:v>
                </c:pt>
                <c:pt idx="716">
                  <c:v>40071</c:v>
                </c:pt>
                <c:pt idx="717">
                  <c:v>40101</c:v>
                </c:pt>
                <c:pt idx="718">
                  <c:v>40132</c:v>
                </c:pt>
                <c:pt idx="719">
                  <c:v>40162</c:v>
                </c:pt>
                <c:pt idx="720">
                  <c:v>40193</c:v>
                </c:pt>
                <c:pt idx="721">
                  <c:v>40224</c:v>
                </c:pt>
                <c:pt idx="722">
                  <c:v>40252</c:v>
                </c:pt>
                <c:pt idx="723">
                  <c:v>40283</c:v>
                </c:pt>
                <c:pt idx="724">
                  <c:v>40313</c:v>
                </c:pt>
                <c:pt idx="725">
                  <c:v>40344</c:v>
                </c:pt>
                <c:pt idx="726">
                  <c:v>40374</c:v>
                </c:pt>
                <c:pt idx="727">
                  <c:v>40405</c:v>
                </c:pt>
                <c:pt idx="728">
                  <c:v>40436</c:v>
                </c:pt>
                <c:pt idx="729">
                  <c:v>40466</c:v>
                </c:pt>
                <c:pt idx="730">
                  <c:v>40497</c:v>
                </c:pt>
                <c:pt idx="731">
                  <c:v>40527</c:v>
                </c:pt>
                <c:pt idx="732">
                  <c:v>40558</c:v>
                </c:pt>
                <c:pt idx="733">
                  <c:v>40589</c:v>
                </c:pt>
                <c:pt idx="734">
                  <c:v>40617</c:v>
                </c:pt>
                <c:pt idx="735">
                  <c:v>40648</c:v>
                </c:pt>
                <c:pt idx="736">
                  <c:v>40678</c:v>
                </c:pt>
                <c:pt idx="737">
                  <c:v>40709</c:v>
                </c:pt>
                <c:pt idx="738">
                  <c:v>40739</c:v>
                </c:pt>
                <c:pt idx="739">
                  <c:v>40770</c:v>
                </c:pt>
                <c:pt idx="740">
                  <c:v>40801</c:v>
                </c:pt>
                <c:pt idx="741">
                  <c:v>40831</c:v>
                </c:pt>
                <c:pt idx="742">
                  <c:v>40862</c:v>
                </c:pt>
                <c:pt idx="743">
                  <c:v>40892</c:v>
                </c:pt>
                <c:pt idx="744">
                  <c:v>40923</c:v>
                </c:pt>
                <c:pt idx="745">
                  <c:v>40954</c:v>
                </c:pt>
                <c:pt idx="746">
                  <c:v>40983</c:v>
                </c:pt>
                <c:pt idx="747">
                  <c:v>41014</c:v>
                </c:pt>
                <c:pt idx="748">
                  <c:v>41044</c:v>
                </c:pt>
                <c:pt idx="749">
                  <c:v>41075</c:v>
                </c:pt>
                <c:pt idx="750">
                  <c:v>41105</c:v>
                </c:pt>
                <c:pt idx="751">
                  <c:v>41136</c:v>
                </c:pt>
                <c:pt idx="752">
                  <c:v>41167</c:v>
                </c:pt>
                <c:pt idx="753">
                  <c:v>41197</c:v>
                </c:pt>
                <c:pt idx="754">
                  <c:v>41228</c:v>
                </c:pt>
                <c:pt idx="755">
                  <c:v>41258</c:v>
                </c:pt>
                <c:pt idx="756">
                  <c:v>41289</c:v>
                </c:pt>
                <c:pt idx="757">
                  <c:v>41320</c:v>
                </c:pt>
                <c:pt idx="758">
                  <c:v>41348</c:v>
                </c:pt>
                <c:pt idx="759">
                  <c:v>41379</c:v>
                </c:pt>
                <c:pt idx="760">
                  <c:v>41409</c:v>
                </c:pt>
                <c:pt idx="761">
                  <c:v>41440</c:v>
                </c:pt>
                <c:pt idx="762">
                  <c:v>41470</c:v>
                </c:pt>
                <c:pt idx="763">
                  <c:v>41501</c:v>
                </c:pt>
                <c:pt idx="764">
                  <c:v>41532</c:v>
                </c:pt>
                <c:pt idx="765">
                  <c:v>41562</c:v>
                </c:pt>
                <c:pt idx="766">
                  <c:v>41593</c:v>
                </c:pt>
                <c:pt idx="767">
                  <c:v>41623</c:v>
                </c:pt>
                <c:pt idx="768">
                  <c:v>41654</c:v>
                </c:pt>
                <c:pt idx="769">
                  <c:v>41685</c:v>
                </c:pt>
                <c:pt idx="770">
                  <c:v>41713</c:v>
                </c:pt>
                <c:pt idx="771">
                  <c:v>41744</c:v>
                </c:pt>
                <c:pt idx="772">
                  <c:v>41774</c:v>
                </c:pt>
                <c:pt idx="773">
                  <c:v>41805</c:v>
                </c:pt>
                <c:pt idx="774">
                  <c:v>41835</c:v>
                </c:pt>
                <c:pt idx="775">
                  <c:v>41866</c:v>
                </c:pt>
                <c:pt idx="776">
                  <c:v>41897</c:v>
                </c:pt>
                <c:pt idx="777">
                  <c:v>41927</c:v>
                </c:pt>
                <c:pt idx="778">
                  <c:v>41958</c:v>
                </c:pt>
                <c:pt idx="779">
                  <c:v>41988</c:v>
                </c:pt>
                <c:pt idx="780">
                  <c:v>42019</c:v>
                </c:pt>
                <c:pt idx="781">
                  <c:v>42050</c:v>
                </c:pt>
                <c:pt idx="782">
                  <c:v>42078</c:v>
                </c:pt>
                <c:pt idx="783">
                  <c:v>42109</c:v>
                </c:pt>
                <c:pt idx="784">
                  <c:v>42139</c:v>
                </c:pt>
                <c:pt idx="785">
                  <c:v>42170</c:v>
                </c:pt>
                <c:pt idx="786">
                  <c:v>42200</c:v>
                </c:pt>
                <c:pt idx="787">
                  <c:v>42231</c:v>
                </c:pt>
                <c:pt idx="788">
                  <c:v>42262</c:v>
                </c:pt>
                <c:pt idx="789">
                  <c:v>42292</c:v>
                </c:pt>
                <c:pt idx="790">
                  <c:v>42323</c:v>
                </c:pt>
                <c:pt idx="791">
                  <c:v>42353</c:v>
                </c:pt>
                <c:pt idx="792">
                  <c:v>42384</c:v>
                </c:pt>
                <c:pt idx="793">
                  <c:v>42415</c:v>
                </c:pt>
                <c:pt idx="794">
                  <c:v>42444</c:v>
                </c:pt>
                <c:pt idx="795">
                  <c:v>42475</c:v>
                </c:pt>
                <c:pt idx="796">
                  <c:v>42505</c:v>
                </c:pt>
                <c:pt idx="797">
                  <c:v>42536</c:v>
                </c:pt>
                <c:pt idx="798">
                  <c:v>42566</c:v>
                </c:pt>
                <c:pt idx="799">
                  <c:v>42597</c:v>
                </c:pt>
                <c:pt idx="800">
                  <c:v>42628</c:v>
                </c:pt>
                <c:pt idx="801">
                  <c:v>42658</c:v>
                </c:pt>
                <c:pt idx="802">
                  <c:v>42689</c:v>
                </c:pt>
                <c:pt idx="803">
                  <c:v>42719</c:v>
                </c:pt>
                <c:pt idx="804">
                  <c:v>42750</c:v>
                </c:pt>
                <c:pt idx="805">
                  <c:v>42781</c:v>
                </c:pt>
                <c:pt idx="806">
                  <c:v>42809</c:v>
                </c:pt>
                <c:pt idx="807">
                  <c:v>42840</c:v>
                </c:pt>
                <c:pt idx="808">
                  <c:v>42870</c:v>
                </c:pt>
                <c:pt idx="809">
                  <c:v>42901</c:v>
                </c:pt>
                <c:pt idx="810">
                  <c:v>42931</c:v>
                </c:pt>
                <c:pt idx="811">
                  <c:v>42962</c:v>
                </c:pt>
                <c:pt idx="812">
                  <c:v>42993</c:v>
                </c:pt>
                <c:pt idx="813">
                  <c:v>43023</c:v>
                </c:pt>
                <c:pt idx="814">
                  <c:v>43054</c:v>
                </c:pt>
                <c:pt idx="815">
                  <c:v>43084</c:v>
                </c:pt>
                <c:pt idx="816">
                  <c:v>43115</c:v>
                </c:pt>
                <c:pt idx="817">
                  <c:v>43146</c:v>
                </c:pt>
                <c:pt idx="818">
                  <c:v>43174</c:v>
                </c:pt>
                <c:pt idx="819">
                  <c:v>43205</c:v>
                </c:pt>
                <c:pt idx="820">
                  <c:v>43235</c:v>
                </c:pt>
                <c:pt idx="821">
                  <c:v>43266</c:v>
                </c:pt>
                <c:pt idx="822">
                  <c:v>43296</c:v>
                </c:pt>
                <c:pt idx="823">
                  <c:v>43327</c:v>
                </c:pt>
                <c:pt idx="824">
                  <c:v>43358</c:v>
                </c:pt>
                <c:pt idx="825">
                  <c:v>43388</c:v>
                </c:pt>
              </c:numCache>
            </c:numRef>
          </c:xVal>
          <c:yVal>
            <c:numRef>
              <c:f>H!$E$4:$E$829</c:f>
              <c:numCache>
                <c:formatCode>_(* #,##0.00_);_(* \(#,##0.00\);_(* "-"??_);_(@_)</c:formatCode>
                <c:ptCount val="826"/>
                <c:pt idx="0">
                  <c:v>9.2927615319216242E-2</c:v>
                </c:pt>
                <c:pt idx="1">
                  <c:v>9.2927615319216242E-2</c:v>
                </c:pt>
                <c:pt idx="2">
                  <c:v>9.3323051980149091E-2</c:v>
                </c:pt>
                <c:pt idx="3">
                  <c:v>9.3323051980149091E-2</c:v>
                </c:pt>
                <c:pt idx="4">
                  <c:v>9.3718488641081912E-2</c:v>
                </c:pt>
                <c:pt idx="5">
                  <c:v>9.4113925302014761E-2</c:v>
                </c:pt>
                <c:pt idx="6">
                  <c:v>9.5300235284813267E-2</c:v>
                </c:pt>
                <c:pt idx="7">
                  <c:v>9.6091108606678938E-2</c:v>
                </c:pt>
                <c:pt idx="8">
                  <c:v>9.6486545267611759E-2</c:v>
                </c:pt>
                <c:pt idx="9">
                  <c:v>9.7277418589477443E-2</c:v>
                </c:pt>
                <c:pt idx="10">
                  <c:v>9.7672855250410265E-2</c:v>
                </c:pt>
                <c:pt idx="11">
                  <c:v>9.8859165233208771E-2</c:v>
                </c:pt>
                <c:pt idx="12">
                  <c:v>0.10044091187694011</c:v>
                </c:pt>
                <c:pt idx="13">
                  <c:v>0.10162722185973862</c:v>
                </c:pt>
                <c:pt idx="14">
                  <c:v>0.10202265852067145</c:v>
                </c:pt>
                <c:pt idx="15">
                  <c:v>0.10202265852067145</c:v>
                </c:pt>
                <c:pt idx="16">
                  <c:v>0.10241809518160429</c:v>
                </c:pt>
                <c:pt idx="17">
                  <c:v>0.10241809518160429</c:v>
                </c:pt>
                <c:pt idx="18">
                  <c:v>0.10241809518160429</c:v>
                </c:pt>
                <c:pt idx="19">
                  <c:v>0.10241809518160429</c:v>
                </c:pt>
                <c:pt idx="20">
                  <c:v>0.10320896850346997</c:v>
                </c:pt>
                <c:pt idx="21">
                  <c:v>0.10360440516440279</c:v>
                </c:pt>
                <c:pt idx="22">
                  <c:v>0.10439527848626846</c:v>
                </c:pt>
                <c:pt idx="23">
                  <c:v>0.1047907151472013</c:v>
                </c:pt>
                <c:pt idx="24">
                  <c:v>0.1047907151472013</c:v>
                </c:pt>
                <c:pt idx="25">
                  <c:v>0.10399984182533563</c:v>
                </c:pt>
                <c:pt idx="26">
                  <c:v>0.10399984182533563</c:v>
                </c:pt>
                <c:pt idx="27">
                  <c:v>0.10439527848626846</c:v>
                </c:pt>
                <c:pt idx="28">
                  <c:v>0.10439527848626846</c:v>
                </c:pt>
                <c:pt idx="29">
                  <c:v>0.1047907151472013</c:v>
                </c:pt>
                <c:pt idx="30">
                  <c:v>0.10558158846906697</c:v>
                </c:pt>
                <c:pt idx="31">
                  <c:v>0.10558158846906697</c:v>
                </c:pt>
                <c:pt idx="32">
                  <c:v>0.10558158846906697</c:v>
                </c:pt>
                <c:pt idx="33">
                  <c:v>0.10558158846906697</c:v>
                </c:pt>
                <c:pt idx="34">
                  <c:v>0.10558158846906697</c:v>
                </c:pt>
                <c:pt idx="35">
                  <c:v>0.10558158846906697</c:v>
                </c:pt>
                <c:pt idx="36">
                  <c:v>0.10518615180813415</c:v>
                </c:pt>
                <c:pt idx="37">
                  <c:v>0.1047907151472013</c:v>
                </c:pt>
                <c:pt idx="38">
                  <c:v>0.10518615180813415</c:v>
                </c:pt>
                <c:pt idx="39">
                  <c:v>0.10518615180813415</c:v>
                </c:pt>
                <c:pt idx="40">
                  <c:v>0.10558158846906697</c:v>
                </c:pt>
                <c:pt idx="41">
                  <c:v>0.10597702512999981</c:v>
                </c:pt>
                <c:pt idx="42">
                  <c:v>0.10597702512999981</c:v>
                </c:pt>
                <c:pt idx="43">
                  <c:v>0.10637246179093264</c:v>
                </c:pt>
                <c:pt idx="44">
                  <c:v>0.10637246179093264</c:v>
                </c:pt>
                <c:pt idx="45">
                  <c:v>0.10676789845186548</c:v>
                </c:pt>
                <c:pt idx="46">
                  <c:v>0.10637246179093264</c:v>
                </c:pt>
                <c:pt idx="47">
                  <c:v>0.10637246179093264</c:v>
                </c:pt>
                <c:pt idx="48">
                  <c:v>0.10637246179093264</c:v>
                </c:pt>
                <c:pt idx="49">
                  <c:v>0.10637246179093264</c:v>
                </c:pt>
                <c:pt idx="50">
                  <c:v>0.10637246179093264</c:v>
                </c:pt>
                <c:pt idx="51">
                  <c:v>0.10597702512999981</c:v>
                </c:pt>
                <c:pt idx="52">
                  <c:v>0.10637246179093264</c:v>
                </c:pt>
                <c:pt idx="53">
                  <c:v>0.10637246179093264</c:v>
                </c:pt>
                <c:pt idx="54">
                  <c:v>0.10637246179093264</c:v>
                </c:pt>
                <c:pt idx="55">
                  <c:v>0.10637246179093264</c:v>
                </c:pt>
                <c:pt idx="56">
                  <c:v>0.10597702512999981</c:v>
                </c:pt>
                <c:pt idx="57">
                  <c:v>0.10597702512999981</c:v>
                </c:pt>
                <c:pt idx="58">
                  <c:v>0.10597702512999981</c:v>
                </c:pt>
                <c:pt idx="59">
                  <c:v>0.10558158846906697</c:v>
                </c:pt>
                <c:pt idx="60">
                  <c:v>0.10558158846906697</c:v>
                </c:pt>
                <c:pt idx="61">
                  <c:v>0.10558158846906697</c:v>
                </c:pt>
                <c:pt idx="62">
                  <c:v>0.10558158846906697</c:v>
                </c:pt>
                <c:pt idx="63">
                  <c:v>0.10558158846906697</c:v>
                </c:pt>
                <c:pt idx="64">
                  <c:v>0.10558158846906697</c:v>
                </c:pt>
                <c:pt idx="65">
                  <c:v>0.10558158846906697</c:v>
                </c:pt>
                <c:pt idx="66">
                  <c:v>0.10597702512999981</c:v>
                </c:pt>
                <c:pt idx="67">
                  <c:v>0.10597702512999981</c:v>
                </c:pt>
                <c:pt idx="68">
                  <c:v>0.10637246179093264</c:v>
                </c:pt>
                <c:pt idx="69">
                  <c:v>0.10637246179093264</c:v>
                </c:pt>
                <c:pt idx="70">
                  <c:v>0.10637246179093264</c:v>
                </c:pt>
                <c:pt idx="71">
                  <c:v>0.10597702512999981</c:v>
                </c:pt>
                <c:pt idx="72">
                  <c:v>0.10597702512999981</c:v>
                </c:pt>
                <c:pt idx="73">
                  <c:v>0.10597702512999981</c:v>
                </c:pt>
                <c:pt idx="74">
                  <c:v>0.10597702512999981</c:v>
                </c:pt>
                <c:pt idx="75">
                  <c:v>0.10637246179093264</c:v>
                </c:pt>
                <c:pt idx="76">
                  <c:v>0.10676789845186548</c:v>
                </c:pt>
                <c:pt idx="77">
                  <c:v>0.10755877177373115</c:v>
                </c:pt>
                <c:pt idx="78">
                  <c:v>0.10834964509559682</c:v>
                </c:pt>
                <c:pt idx="79">
                  <c:v>0.10795420843466398</c:v>
                </c:pt>
                <c:pt idx="80">
                  <c:v>0.10834964509559682</c:v>
                </c:pt>
                <c:pt idx="81">
                  <c:v>0.10874508175652965</c:v>
                </c:pt>
                <c:pt idx="82">
                  <c:v>0.10874508175652965</c:v>
                </c:pt>
                <c:pt idx="83">
                  <c:v>0.10914051841746249</c:v>
                </c:pt>
                <c:pt idx="84">
                  <c:v>0.10914051841746249</c:v>
                </c:pt>
                <c:pt idx="85">
                  <c:v>0.10953595507839532</c:v>
                </c:pt>
                <c:pt idx="86">
                  <c:v>0.10993139173932816</c:v>
                </c:pt>
                <c:pt idx="87">
                  <c:v>0.11032682840026099</c:v>
                </c:pt>
                <c:pt idx="88">
                  <c:v>0.11072226506119383</c:v>
                </c:pt>
                <c:pt idx="89">
                  <c:v>0.11111770172212666</c:v>
                </c:pt>
                <c:pt idx="90">
                  <c:v>0.11190857504399233</c:v>
                </c:pt>
                <c:pt idx="91">
                  <c:v>0.11190857504399233</c:v>
                </c:pt>
                <c:pt idx="92">
                  <c:v>0.11190857504399233</c:v>
                </c:pt>
                <c:pt idx="93">
                  <c:v>0.11190857504399233</c:v>
                </c:pt>
                <c:pt idx="94">
                  <c:v>0.11230401170492516</c:v>
                </c:pt>
                <c:pt idx="95">
                  <c:v>0.11230401170492516</c:v>
                </c:pt>
                <c:pt idx="96">
                  <c:v>0.11309488502679084</c:v>
                </c:pt>
                <c:pt idx="97">
                  <c:v>0.11309488502679084</c:v>
                </c:pt>
                <c:pt idx="98">
                  <c:v>0.11388575834865651</c:v>
                </c:pt>
                <c:pt idx="99">
                  <c:v>0.11428119500958933</c:v>
                </c:pt>
                <c:pt idx="100">
                  <c:v>0.11428119500958933</c:v>
                </c:pt>
                <c:pt idx="101">
                  <c:v>0.11428119500958933</c:v>
                </c:pt>
                <c:pt idx="102">
                  <c:v>0.11467663167052218</c:v>
                </c:pt>
                <c:pt idx="103">
                  <c:v>0.11428119500958933</c:v>
                </c:pt>
                <c:pt idx="104">
                  <c:v>0.11428119500958933</c:v>
                </c:pt>
                <c:pt idx="105">
                  <c:v>0.11428119500958933</c:v>
                </c:pt>
                <c:pt idx="106">
                  <c:v>0.11467663167052218</c:v>
                </c:pt>
                <c:pt idx="107">
                  <c:v>0.11428119500958933</c:v>
                </c:pt>
                <c:pt idx="108">
                  <c:v>0.11467663167052218</c:v>
                </c:pt>
                <c:pt idx="109">
                  <c:v>0.11428119500958933</c:v>
                </c:pt>
                <c:pt idx="110">
                  <c:v>0.11428119500958933</c:v>
                </c:pt>
                <c:pt idx="111">
                  <c:v>0.11467663167052218</c:v>
                </c:pt>
                <c:pt idx="112">
                  <c:v>0.11467663167052218</c:v>
                </c:pt>
                <c:pt idx="113">
                  <c:v>0.11507206833145502</c:v>
                </c:pt>
                <c:pt idx="114">
                  <c:v>0.11546750499238785</c:v>
                </c:pt>
                <c:pt idx="115">
                  <c:v>0.11546750499238785</c:v>
                </c:pt>
                <c:pt idx="116">
                  <c:v>0.11586294165332069</c:v>
                </c:pt>
                <c:pt idx="117">
                  <c:v>0.11625837831425351</c:v>
                </c:pt>
                <c:pt idx="118">
                  <c:v>0.11625837831425351</c:v>
                </c:pt>
                <c:pt idx="119">
                  <c:v>0.11625837831425351</c:v>
                </c:pt>
                <c:pt idx="120">
                  <c:v>0.11586294165332069</c:v>
                </c:pt>
                <c:pt idx="121">
                  <c:v>0.11625837831425351</c:v>
                </c:pt>
                <c:pt idx="122">
                  <c:v>0.11625837831425351</c:v>
                </c:pt>
                <c:pt idx="123">
                  <c:v>0.11665381497518636</c:v>
                </c:pt>
                <c:pt idx="124">
                  <c:v>0.11665381497518636</c:v>
                </c:pt>
                <c:pt idx="125">
                  <c:v>0.11704925163611919</c:v>
                </c:pt>
                <c:pt idx="126">
                  <c:v>0.11704925163611919</c:v>
                </c:pt>
                <c:pt idx="127">
                  <c:v>0.11704925163611919</c:v>
                </c:pt>
                <c:pt idx="128">
                  <c:v>0.11704925163611919</c:v>
                </c:pt>
                <c:pt idx="129">
                  <c:v>0.11784012495798486</c:v>
                </c:pt>
                <c:pt idx="130">
                  <c:v>0.11784012495798486</c:v>
                </c:pt>
                <c:pt idx="131">
                  <c:v>0.11784012495798486</c:v>
                </c:pt>
                <c:pt idx="132">
                  <c:v>0.11784012495798486</c:v>
                </c:pt>
                <c:pt idx="133">
                  <c:v>0.11784012495798486</c:v>
                </c:pt>
                <c:pt idx="134">
                  <c:v>0.11784012495798486</c:v>
                </c:pt>
                <c:pt idx="135">
                  <c:v>0.11784012495798486</c:v>
                </c:pt>
                <c:pt idx="136">
                  <c:v>0.11784012495798486</c:v>
                </c:pt>
                <c:pt idx="137">
                  <c:v>0.11784012495798486</c:v>
                </c:pt>
                <c:pt idx="138">
                  <c:v>0.11863099827985053</c:v>
                </c:pt>
                <c:pt idx="139">
                  <c:v>0.11823556161891768</c:v>
                </c:pt>
                <c:pt idx="140">
                  <c:v>0.11863099827985053</c:v>
                </c:pt>
                <c:pt idx="141">
                  <c:v>0.11863099827985053</c:v>
                </c:pt>
                <c:pt idx="142">
                  <c:v>0.11863099827985053</c:v>
                </c:pt>
                <c:pt idx="143">
                  <c:v>0.11863099827985053</c:v>
                </c:pt>
                <c:pt idx="144">
                  <c:v>0.11863099827985053</c:v>
                </c:pt>
                <c:pt idx="145">
                  <c:v>0.11902643494078337</c:v>
                </c:pt>
                <c:pt idx="146">
                  <c:v>0.11902643494078337</c:v>
                </c:pt>
                <c:pt idx="147">
                  <c:v>0.1194218716017162</c:v>
                </c:pt>
                <c:pt idx="148">
                  <c:v>0.1194218716017162</c:v>
                </c:pt>
                <c:pt idx="149">
                  <c:v>0.1194218716017162</c:v>
                </c:pt>
                <c:pt idx="150">
                  <c:v>0.11981730826264904</c:v>
                </c:pt>
                <c:pt idx="151">
                  <c:v>0.11981730826264904</c:v>
                </c:pt>
                <c:pt idx="152">
                  <c:v>0.12021274492358186</c:v>
                </c:pt>
                <c:pt idx="153">
                  <c:v>0.12021274492358186</c:v>
                </c:pt>
                <c:pt idx="154">
                  <c:v>0.12021274492358186</c:v>
                </c:pt>
                <c:pt idx="155">
                  <c:v>0.12021274492358186</c:v>
                </c:pt>
                <c:pt idx="156">
                  <c:v>0.12021274492358186</c:v>
                </c:pt>
                <c:pt idx="157">
                  <c:v>0.12021274492358186</c:v>
                </c:pt>
                <c:pt idx="158">
                  <c:v>0.12060818158451471</c:v>
                </c:pt>
                <c:pt idx="159">
                  <c:v>0.12060818158451471</c:v>
                </c:pt>
                <c:pt idx="160">
                  <c:v>0.12060818158451471</c:v>
                </c:pt>
                <c:pt idx="161">
                  <c:v>0.12100361824544754</c:v>
                </c:pt>
                <c:pt idx="162">
                  <c:v>0.12139905490638037</c:v>
                </c:pt>
                <c:pt idx="163">
                  <c:v>0.12139905490638037</c:v>
                </c:pt>
                <c:pt idx="164">
                  <c:v>0.12139905490638037</c:v>
                </c:pt>
                <c:pt idx="165">
                  <c:v>0.12179449156731322</c:v>
                </c:pt>
                <c:pt idx="166">
                  <c:v>0.12179449156731322</c:v>
                </c:pt>
                <c:pt idx="167">
                  <c:v>0.12218992822824604</c:v>
                </c:pt>
                <c:pt idx="168">
                  <c:v>0.12218992822824604</c:v>
                </c:pt>
                <c:pt idx="169">
                  <c:v>0.12218992822824604</c:v>
                </c:pt>
                <c:pt idx="170">
                  <c:v>0.12218992822824604</c:v>
                </c:pt>
                <c:pt idx="171">
                  <c:v>0.12218992822824604</c:v>
                </c:pt>
                <c:pt idx="172">
                  <c:v>0.12218992822824604</c:v>
                </c:pt>
                <c:pt idx="173">
                  <c:v>0.12258536488917889</c:v>
                </c:pt>
                <c:pt idx="174">
                  <c:v>0.12298080155011172</c:v>
                </c:pt>
                <c:pt idx="175">
                  <c:v>0.12258536488917889</c:v>
                </c:pt>
                <c:pt idx="176">
                  <c:v>0.12298080155011172</c:v>
                </c:pt>
                <c:pt idx="177">
                  <c:v>0.12298080155011172</c:v>
                </c:pt>
                <c:pt idx="178">
                  <c:v>0.12337623821104454</c:v>
                </c:pt>
                <c:pt idx="179">
                  <c:v>0.12337623821104454</c:v>
                </c:pt>
                <c:pt idx="180">
                  <c:v>0.12337623821104454</c:v>
                </c:pt>
                <c:pt idx="181">
                  <c:v>0.12337623821104454</c:v>
                </c:pt>
                <c:pt idx="182">
                  <c:v>0.12377167487197739</c:v>
                </c:pt>
                <c:pt idx="183">
                  <c:v>0.12416711153291021</c:v>
                </c:pt>
                <c:pt idx="184">
                  <c:v>0.12416711153291021</c:v>
                </c:pt>
                <c:pt idx="185">
                  <c:v>0.1249579848547759</c:v>
                </c:pt>
                <c:pt idx="186">
                  <c:v>0.1249579848547759</c:v>
                </c:pt>
                <c:pt idx="187">
                  <c:v>0.1249579848547759</c:v>
                </c:pt>
                <c:pt idx="188">
                  <c:v>0.1249579848547759</c:v>
                </c:pt>
                <c:pt idx="189">
                  <c:v>0.12535342151570872</c:v>
                </c:pt>
                <c:pt idx="190">
                  <c:v>0.12535342151570872</c:v>
                </c:pt>
                <c:pt idx="191">
                  <c:v>0.12574885817664155</c:v>
                </c:pt>
                <c:pt idx="192">
                  <c:v>0.12574885817664155</c:v>
                </c:pt>
                <c:pt idx="193">
                  <c:v>0.12653973149850722</c:v>
                </c:pt>
                <c:pt idx="194">
                  <c:v>0.12693516815944006</c:v>
                </c:pt>
                <c:pt idx="195">
                  <c:v>0.12772604148130573</c:v>
                </c:pt>
                <c:pt idx="196">
                  <c:v>0.12772604148130573</c:v>
                </c:pt>
                <c:pt idx="197">
                  <c:v>0.12812147814223857</c:v>
                </c:pt>
                <c:pt idx="198">
                  <c:v>0.1285169148031714</c:v>
                </c:pt>
                <c:pt idx="199">
                  <c:v>0.1293077881250371</c:v>
                </c:pt>
                <c:pt idx="200">
                  <c:v>0.1293077881250371</c:v>
                </c:pt>
                <c:pt idx="201">
                  <c:v>0.13009866144690274</c:v>
                </c:pt>
                <c:pt idx="202">
                  <c:v>0.13009866144690274</c:v>
                </c:pt>
                <c:pt idx="203">
                  <c:v>0.13009866144690274</c:v>
                </c:pt>
                <c:pt idx="204">
                  <c:v>0.13009866144690274</c:v>
                </c:pt>
                <c:pt idx="205">
                  <c:v>0.13009866144690274</c:v>
                </c:pt>
                <c:pt idx="206">
                  <c:v>0.13049409810783558</c:v>
                </c:pt>
                <c:pt idx="207">
                  <c:v>0.13088953476876841</c:v>
                </c:pt>
                <c:pt idx="208">
                  <c:v>0.13128497142970127</c:v>
                </c:pt>
                <c:pt idx="209">
                  <c:v>0.13168040809063408</c:v>
                </c:pt>
                <c:pt idx="210">
                  <c:v>0.13207584475156692</c:v>
                </c:pt>
                <c:pt idx="211">
                  <c:v>0.13247128141249975</c:v>
                </c:pt>
                <c:pt idx="212">
                  <c:v>0.13286671807343259</c:v>
                </c:pt>
                <c:pt idx="213">
                  <c:v>0.13326215473436545</c:v>
                </c:pt>
                <c:pt idx="214">
                  <c:v>0.13365759139529826</c:v>
                </c:pt>
                <c:pt idx="215">
                  <c:v>0.13405302805623109</c:v>
                </c:pt>
                <c:pt idx="216">
                  <c:v>0.13484390137809676</c:v>
                </c:pt>
                <c:pt idx="217">
                  <c:v>0.13523933803902963</c:v>
                </c:pt>
                <c:pt idx="218">
                  <c:v>0.13563477469996243</c:v>
                </c:pt>
                <c:pt idx="219">
                  <c:v>0.13603021136089527</c:v>
                </c:pt>
                <c:pt idx="220">
                  <c:v>0.13642564802182811</c:v>
                </c:pt>
                <c:pt idx="221">
                  <c:v>0.1372165213436938</c:v>
                </c:pt>
                <c:pt idx="222">
                  <c:v>0.13800739466555945</c:v>
                </c:pt>
                <c:pt idx="223">
                  <c:v>0.13840283132649228</c:v>
                </c:pt>
                <c:pt idx="224">
                  <c:v>0.13879826798742512</c:v>
                </c:pt>
                <c:pt idx="225">
                  <c:v>0.13958914130929079</c:v>
                </c:pt>
                <c:pt idx="226">
                  <c:v>0.13998457797022362</c:v>
                </c:pt>
                <c:pt idx="227">
                  <c:v>0.14038001463115646</c:v>
                </c:pt>
                <c:pt idx="228">
                  <c:v>0.14077545129208929</c:v>
                </c:pt>
                <c:pt idx="229">
                  <c:v>0.14156632461395496</c:v>
                </c:pt>
                <c:pt idx="230">
                  <c:v>0.14275263459675347</c:v>
                </c:pt>
                <c:pt idx="231">
                  <c:v>0.14354350791861914</c:v>
                </c:pt>
                <c:pt idx="232">
                  <c:v>0.14393894457955198</c:v>
                </c:pt>
                <c:pt idx="233">
                  <c:v>0.14472981790141765</c:v>
                </c:pt>
                <c:pt idx="234">
                  <c:v>0.14552069122328332</c:v>
                </c:pt>
                <c:pt idx="235">
                  <c:v>0.14631156454514899</c:v>
                </c:pt>
                <c:pt idx="236">
                  <c:v>0.14670700120608182</c:v>
                </c:pt>
                <c:pt idx="237">
                  <c:v>0.14749787452794749</c:v>
                </c:pt>
                <c:pt idx="238">
                  <c:v>0.14828874784981316</c:v>
                </c:pt>
                <c:pt idx="239">
                  <c:v>0.14907962117167883</c:v>
                </c:pt>
                <c:pt idx="240">
                  <c:v>0.14947505783261167</c:v>
                </c:pt>
                <c:pt idx="241">
                  <c:v>0.15026593115447734</c:v>
                </c:pt>
                <c:pt idx="242">
                  <c:v>0.15105680447634301</c:v>
                </c:pt>
                <c:pt idx="243">
                  <c:v>0.15224311445914152</c:v>
                </c:pt>
                <c:pt idx="244">
                  <c:v>0.15263855112007435</c:v>
                </c:pt>
                <c:pt idx="245">
                  <c:v>0.15342942444193999</c:v>
                </c:pt>
                <c:pt idx="246">
                  <c:v>0.15422029776380569</c:v>
                </c:pt>
                <c:pt idx="247">
                  <c:v>0.15422029776380569</c:v>
                </c:pt>
                <c:pt idx="248">
                  <c:v>0.15501117108567136</c:v>
                </c:pt>
                <c:pt idx="249">
                  <c:v>0.15580204440753703</c:v>
                </c:pt>
                <c:pt idx="250">
                  <c:v>0.1565929177294027</c:v>
                </c:pt>
                <c:pt idx="251">
                  <c:v>0.15738379105126835</c:v>
                </c:pt>
                <c:pt idx="252">
                  <c:v>0.15738379105126835</c:v>
                </c:pt>
                <c:pt idx="253">
                  <c:v>0.15777922771220121</c:v>
                </c:pt>
                <c:pt idx="254">
                  <c:v>0.15817466437313404</c:v>
                </c:pt>
                <c:pt idx="255">
                  <c:v>0.15857010103406688</c:v>
                </c:pt>
                <c:pt idx="256">
                  <c:v>0.15936097435593252</c:v>
                </c:pt>
                <c:pt idx="257">
                  <c:v>0.16054728433873106</c:v>
                </c:pt>
                <c:pt idx="258">
                  <c:v>0.16094272099966389</c:v>
                </c:pt>
                <c:pt idx="259">
                  <c:v>0.1613381576605967</c:v>
                </c:pt>
                <c:pt idx="260">
                  <c:v>0.1613381576605967</c:v>
                </c:pt>
                <c:pt idx="261">
                  <c:v>0.16173359432152956</c:v>
                </c:pt>
                <c:pt idx="262">
                  <c:v>0.16173359432152956</c:v>
                </c:pt>
                <c:pt idx="263">
                  <c:v>0.16252446764339523</c:v>
                </c:pt>
                <c:pt idx="264">
                  <c:v>0.16252446764339523</c:v>
                </c:pt>
                <c:pt idx="265">
                  <c:v>0.16331534096526087</c:v>
                </c:pt>
                <c:pt idx="266">
                  <c:v>0.16371077762619374</c:v>
                </c:pt>
                <c:pt idx="267">
                  <c:v>0.16410621428712657</c:v>
                </c:pt>
                <c:pt idx="268">
                  <c:v>0.16450165094805941</c:v>
                </c:pt>
                <c:pt idx="269">
                  <c:v>0.16489708760899224</c:v>
                </c:pt>
                <c:pt idx="270">
                  <c:v>0.16568796093085791</c:v>
                </c:pt>
                <c:pt idx="271">
                  <c:v>0.16608339759179075</c:v>
                </c:pt>
                <c:pt idx="272">
                  <c:v>0.16647883425272358</c:v>
                </c:pt>
                <c:pt idx="273">
                  <c:v>0.16726970757458923</c:v>
                </c:pt>
                <c:pt idx="274">
                  <c:v>0.16766514423552206</c:v>
                </c:pt>
                <c:pt idx="275">
                  <c:v>0.16806058089645493</c:v>
                </c:pt>
                <c:pt idx="276">
                  <c:v>0.16845601755738776</c:v>
                </c:pt>
                <c:pt idx="277">
                  <c:v>0.16964232754018624</c:v>
                </c:pt>
                <c:pt idx="278">
                  <c:v>0.17122407418391758</c:v>
                </c:pt>
                <c:pt idx="279">
                  <c:v>0.17241038416671611</c:v>
                </c:pt>
                <c:pt idx="280">
                  <c:v>0.17359669414951459</c:v>
                </c:pt>
                <c:pt idx="281">
                  <c:v>0.17478300413231312</c:v>
                </c:pt>
                <c:pt idx="282">
                  <c:v>0.17517844079324593</c:v>
                </c:pt>
                <c:pt idx="283">
                  <c:v>0.17834193408070864</c:v>
                </c:pt>
                <c:pt idx="284">
                  <c:v>0.17873737074164148</c:v>
                </c:pt>
                <c:pt idx="285">
                  <c:v>0.18031911738537282</c:v>
                </c:pt>
                <c:pt idx="286">
                  <c:v>0.1815054273681713</c:v>
                </c:pt>
                <c:pt idx="287">
                  <c:v>0.18269173735096983</c:v>
                </c:pt>
                <c:pt idx="288">
                  <c:v>0.18427348399470117</c:v>
                </c:pt>
                <c:pt idx="289">
                  <c:v>0.18664610396029818</c:v>
                </c:pt>
                <c:pt idx="290">
                  <c:v>0.18901872392589517</c:v>
                </c:pt>
                <c:pt idx="291">
                  <c:v>0.18980959724776084</c:v>
                </c:pt>
                <c:pt idx="292">
                  <c:v>0.19218221721335788</c:v>
                </c:pt>
                <c:pt idx="293">
                  <c:v>0.19376396385708919</c:v>
                </c:pt>
                <c:pt idx="294">
                  <c:v>0.19534571050082053</c:v>
                </c:pt>
                <c:pt idx="295">
                  <c:v>0.19771833046641754</c:v>
                </c:pt>
                <c:pt idx="296">
                  <c:v>0.20009095043201455</c:v>
                </c:pt>
                <c:pt idx="297">
                  <c:v>0.20206813373667873</c:v>
                </c:pt>
                <c:pt idx="298">
                  <c:v>0.20364988038041007</c:v>
                </c:pt>
                <c:pt idx="299">
                  <c:v>0.20523162702414141</c:v>
                </c:pt>
                <c:pt idx="300">
                  <c:v>0.20602250034600708</c:v>
                </c:pt>
                <c:pt idx="301">
                  <c:v>0.20760424698973842</c:v>
                </c:pt>
                <c:pt idx="302">
                  <c:v>0.20839512031160412</c:v>
                </c:pt>
                <c:pt idx="303">
                  <c:v>0.20918599363346976</c:v>
                </c:pt>
                <c:pt idx="304">
                  <c:v>0.2103723036162683</c:v>
                </c:pt>
                <c:pt idx="305">
                  <c:v>0.21195405025999961</c:v>
                </c:pt>
                <c:pt idx="306">
                  <c:v>0.21432667022559662</c:v>
                </c:pt>
                <c:pt idx="307">
                  <c:v>0.21472210688652946</c:v>
                </c:pt>
                <c:pt idx="308">
                  <c:v>0.21590841686932796</c:v>
                </c:pt>
                <c:pt idx="309">
                  <c:v>0.21709472685212647</c:v>
                </c:pt>
                <c:pt idx="310">
                  <c:v>0.21867647349585781</c:v>
                </c:pt>
                <c:pt idx="311">
                  <c:v>0.21946734681772348</c:v>
                </c:pt>
                <c:pt idx="312">
                  <c:v>0.21986278347865632</c:v>
                </c:pt>
                <c:pt idx="313">
                  <c:v>0.22065365680052199</c:v>
                </c:pt>
                <c:pt idx="314">
                  <c:v>0.22104909346145482</c:v>
                </c:pt>
                <c:pt idx="315">
                  <c:v>0.22183996678332049</c:v>
                </c:pt>
                <c:pt idx="316">
                  <c:v>0.22342171342705183</c:v>
                </c:pt>
                <c:pt idx="317">
                  <c:v>0.22460802340985031</c:v>
                </c:pt>
                <c:pt idx="318">
                  <c:v>0.22579433339264884</c:v>
                </c:pt>
                <c:pt idx="319">
                  <c:v>0.22698064337544735</c:v>
                </c:pt>
                <c:pt idx="320">
                  <c:v>0.22777151669731302</c:v>
                </c:pt>
                <c:pt idx="321">
                  <c:v>0.22895782668011153</c:v>
                </c:pt>
                <c:pt idx="322">
                  <c:v>0.22935326334104436</c:v>
                </c:pt>
                <c:pt idx="323">
                  <c:v>0.23014413666291003</c:v>
                </c:pt>
                <c:pt idx="324">
                  <c:v>0.23133044664570854</c:v>
                </c:pt>
                <c:pt idx="325">
                  <c:v>0.23370306661130555</c:v>
                </c:pt>
                <c:pt idx="326">
                  <c:v>0.23528481325503689</c:v>
                </c:pt>
                <c:pt idx="327">
                  <c:v>0.23726199655970107</c:v>
                </c:pt>
                <c:pt idx="328">
                  <c:v>0.23844830654249954</c:v>
                </c:pt>
                <c:pt idx="329">
                  <c:v>0.24003005318623091</c:v>
                </c:pt>
                <c:pt idx="330">
                  <c:v>0.24121636316902942</c:v>
                </c:pt>
                <c:pt idx="331">
                  <c:v>0.24200723649089509</c:v>
                </c:pt>
                <c:pt idx="332">
                  <c:v>0.24279810981276073</c:v>
                </c:pt>
                <c:pt idx="333">
                  <c:v>0.24358898313462643</c:v>
                </c:pt>
                <c:pt idx="334">
                  <c:v>0.24477529311742491</c:v>
                </c:pt>
                <c:pt idx="335">
                  <c:v>0.24556616643929061</c:v>
                </c:pt>
                <c:pt idx="336">
                  <c:v>0.24714791308302195</c:v>
                </c:pt>
                <c:pt idx="337">
                  <c:v>0.24872965972675326</c:v>
                </c:pt>
                <c:pt idx="338">
                  <c:v>0.25070684303141744</c:v>
                </c:pt>
                <c:pt idx="339">
                  <c:v>0.25268402633608161</c:v>
                </c:pt>
                <c:pt idx="340">
                  <c:v>0.25505664630167862</c:v>
                </c:pt>
                <c:pt idx="341">
                  <c:v>0.25782470292820847</c:v>
                </c:pt>
                <c:pt idx="342">
                  <c:v>0.25980188623287265</c:v>
                </c:pt>
                <c:pt idx="343">
                  <c:v>0.26098819621567115</c:v>
                </c:pt>
                <c:pt idx="344">
                  <c:v>0.26296537952033533</c:v>
                </c:pt>
                <c:pt idx="345">
                  <c:v>0.26533799948593234</c:v>
                </c:pt>
                <c:pt idx="346">
                  <c:v>0.2665243094687309</c:v>
                </c:pt>
                <c:pt idx="347">
                  <c:v>0.26771061945152935</c:v>
                </c:pt>
                <c:pt idx="348">
                  <c:v>0.27008323941712636</c:v>
                </c:pt>
                <c:pt idx="349">
                  <c:v>0.27324673270458905</c:v>
                </c:pt>
                <c:pt idx="350">
                  <c:v>0.27601478933111889</c:v>
                </c:pt>
                <c:pt idx="351">
                  <c:v>0.27917828261858157</c:v>
                </c:pt>
                <c:pt idx="352">
                  <c:v>0.28273721256697709</c:v>
                </c:pt>
                <c:pt idx="353">
                  <c:v>0.28590070585443977</c:v>
                </c:pt>
                <c:pt idx="354">
                  <c:v>0.28906419914190246</c:v>
                </c:pt>
                <c:pt idx="355">
                  <c:v>0.2918322557684323</c:v>
                </c:pt>
                <c:pt idx="356">
                  <c:v>0.29499574905589498</c:v>
                </c:pt>
                <c:pt idx="357">
                  <c:v>0.297368369021492</c:v>
                </c:pt>
                <c:pt idx="358">
                  <c:v>0.30013642564802184</c:v>
                </c:pt>
                <c:pt idx="359">
                  <c:v>0.30329991893548452</c:v>
                </c:pt>
                <c:pt idx="360">
                  <c:v>0.30764972220574571</c:v>
                </c:pt>
                <c:pt idx="361">
                  <c:v>0.3119995254760069</c:v>
                </c:pt>
                <c:pt idx="362">
                  <c:v>0.31674476540720087</c:v>
                </c:pt>
                <c:pt idx="363">
                  <c:v>0.32030369535559644</c:v>
                </c:pt>
                <c:pt idx="364">
                  <c:v>0.32346718864305912</c:v>
                </c:pt>
                <c:pt idx="365">
                  <c:v>0.32702611859145464</c:v>
                </c:pt>
                <c:pt idx="366">
                  <c:v>0.32702611859145464</c:v>
                </c:pt>
                <c:pt idx="367">
                  <c:v>0.32939873855705165</c:v>
                </c:pt>
                <c:pt idx="368">
                  <c:v>0.3321667951835815</c:v>
                </c:pt>
                <c:pt idx="369">
                  <c:v>0.33533028847104412</c:v>
                </c:pt>
                <c:pt idx="370">
                  <c:v>0.33809834509757403</c:v>
                </c:pt>
                <c:pt idx="371">
                  <c:v>0.34126183838503665</c:v>
                </c:pt>
                <c:pt idx="372">
                  <c:v>0.34402989501156656</c:v>
                </c:pt>
                <c:pt idx="373">
                  <c:v>0.34758882495996207</c:v>
                </c:pt>
                <c:pt idx="374">
                  <c:v>0.34996144492555908</c:v>
                </c:pt>
                <c:pt idx="375">
                  <c:v>0.35233406489115604</c:v>
                </c:pt>
                <c:pt idx="376">
                  <c:v>0.35510212151768589</c:v>
                </c:pt>
                <c:pt idx="377">
                  <c:v>0.35826561480514857</c:v>
                </c:pt>
                <c:pt idx="378">
                  <c:v>0.36221998141447692</c:v>
                </c:pt>
                <c:pt idx="379">
                  <c:v>0.36498803804100677</c:v>
                </c:pt>
                <c:pt idx="380">
                  <c:v>0.36854696798940234</c:v>
                </c:pt>
                <c:pt idx="381">
                  <c:v>0.36933784131126801</c:v>
                </c:pt>
                <c:pt idx="382">
                  <c:v>0.37052415129406652</c:v>
                </c:pt>
                <c:pt idx="383">
                  <c:v>0.37171046127686497</c:v>
                </c:pt>
                <c:pt idx="384">
                  <c:v>0.37289677125966347</c:v>
                </c:pt>
                <c:pt idx="385">
                  <c:v>0.37408308124246198</c:v>
                </c:pt>
                <c:pt idx="386">
                  <c:v>0.37368764458152914</c:v>
                </c:pt>
                <c:pt idx="387">
                  <c:v>0.37526939122526054</c:v>
                </c:pt>
                <c:pt idx="388">
                  <c:v>0.378828321173656</c:v>
                </c:pt>
                <c:pt idx="389">
                  <c:v>0.38357356110485002</c:v>
                </c:pt>
                <c:pt idx="390">
                  <c:v>0.3855507444095142</c:v>
                </c:pt>
                <c:pt idx="391">
                  <c:v>0.38634161773137993</c:v>
                </c:pt>
                <c:pt idx="392">
                  <c:v>0.3871324910532456</c:v>
                </c:pt>
                <c:pt idx="393">
                  <c:v>0.3883188010360441</c:v>
                </c:pt>
                <c:pt idx="394">
                  <c:v>0.38752792771417838</c:v>
                </c:pt>
                <c:pt idx="395">
                  <c:v>0.38594618107044704</c:v>
                </c:pt>
                <c:pt idx="396">
                  <c:v>0.38673705439231271</c:v>
                </c:pt>
                <c:pt idx="397">
                  <c:v>0.3871324910532456</c:v>
                </c:pt>
                <c:pt idx="398">
                  <c:v>0.3871324910532456</c:v>
                </c:pt>
                <c:pt idx="399">
                  <c:v>0.38990054767977539</c:v>
                </c:pt>
                <c:pt idx="400">
                  <c:v>0.3922731676453724</c:v>
                </c:pt>
                <c:pt idx="401">
                  <c:v>0.39345947762817091</c:v>
                </c:pt>
                <c:pt idx="402">
                  <c:v>0.3950412242719023</c:v>
                </c:pt>
                <c:pt idx="403">
                  <c:v>0.39622753425470075</c:v>
                </c:pt>
                <c:pt idx="404">
                  <c:v>0.39820471755936493</c:v>
                </c:pt>
                <c:pt idx="405">
                  <c:v>0.39939102754216343</c:v>
                </c:pt>
                <c:pt idx="406">
                  <c:v>0.40018190086402911</c:v>
                </c:pt>
                <c:pt idx="407">
                  <c:v>0.40057733752496194</c:v>
                </c:pt>
                <c:pt idx="408">
                  <c:v>0.40294995749055901</c:v>
                </c:pt>
                <c:pt idx="409">
                  <c:v>0.40492714079522318</c:v>
                </c:pt>
                <c:pt idx="410">
                  <c:v>0.4057180141170888</c:v>
                </c:pt>
                <c:pt idx="411">
                  <c:v>0.40769519742175298</c:v>
                </c:pt>
                <c:pt idx="412">
                  <c:v>0.40888150740455154</c:v>
                </c:pt>
                <c:pt idx="413">
                  <c:v>0.41006781738734999</c:v>
                </c:pt>
                <c:pt idx="414">
                  <c:v>0.41164956403108133</c:v>
                </c:pt>
                <c:pt idx="415">
                  <c:v>0.41323131067481267</c:v>
                </c:pt>
                <c:pt idx="416">
                  <c:v>0.41520849397947684</c:v>
                </c:pt>
                <c:pt idx="417">
                  <c:v>0.41639480396227535</c:v>
                </c:pt>
                <c:pt idx="418">
                  <c:v>0.41639480396227535</c:v>
                </c:pt>
                <c:pt idx="419">
                  <c:v>0.41639480396227535</c:v>
                </c:pt>
                <c:pt idx="420">
                  <c:v>0.41718567728414102</c:v>
                </c:pt>
                <c:pt idx="421">
                  <c:v>0.4191628605888052</c:v>
                </c:pt>
                <c:pt idx="422">
                  <c:v>0.42074460723253659</c:v>
                </c:pt>
                <c:pt idx="423">
                  <c:v>0.42272179053720071</c:v>
                </c:pt>
                <c:pt idx="424">
                  <c:v>0.42430353718093206</c:v>
                </c:pt>
                <c:pt idx="425">
                  <c:v>0.42548984716373056</c:v>
                </c:pt>
                <c:pt idx="426">
                  <c:v>0.42628072048559623</c:v>
                </c:pt>
                <c:pt idx="427">
                  <c:v>0.4270715938074619</c:v>
                </c:pt>
                <c:pt idx="428">
                  <c:v>0.42825790379026041</c:v>
                </c:pt>
                <c:pt idx="429">
                  <c:v>0.42983965043399175</c:v>
                </c:pt>
                <c:pt idx="430">
                  <c:v>0.43102596041679025</c:v>
                </c:pt>
                <c:pt idx="431">
                  <c:v>0.43221227039958876</c:v>
                </c:pt>
                <c:pt idx="432">
                  <c:v>0.43339858038238727</c:v>
                </c:pt>
                <c:pt idx="433">
                  <c:v>0.43221227039958876</c:v>
                </c:pt>
                <c:pt idx="434">
                  <c:v>0.43023508709492458</c:v>
                </c:pt>
                <c:pt idx="435">
                  <c:v>0.42944421377305891</c:v>
                </c:pt>
                <c:pt idx="436">
                  <c:v>0.43063052375585742</c:v>
                </c:pt>
                <c:pt idx="437">
                  <c:v>0.43300314372145443</c:v>
                </c:pt>
                <c:pt idx="438">
                  <c:v>0.43300314372145443</c:v>
                </c:pt>
                <c:pt idx="439">
                  <c:v>0.4337940170433201</c:v>
                </c:pt>
                <c:pt idx="440">
                  <c:v>0.43577120034798428</c:v>
                </c:pt>
                <c:pt idx="441">
                  <c:v>0.43616663700891711</c:v>
                </c:pt>
                <c:pt idx="442">
                  <c:v>0.43656207366984995</c:v>
                </c:pt>
                <c:pt idx="443">
                  <c:v>0.43695751033078278</c:v>
                </c:pt>
                <c:pt idx="444">
                  <c:v>0.43972556695731263</c:v>
                </c:pt>
                <c:pt idx="445">
                  <c:v>0.44130731360104397</c:v>
                </c:pt>
                <c:pt idx="446">
                  <c:v>0.44328449690570815</c:v>
                </c:pt>
                <c:pt idx="447">
                  <c:v>0.44565711687130516</c:v>
                </c:pt>
                <c:pt idx="448">
                  <c:v>0.4472388635150365</c:v>
                </c:pt>
                <c:pt idx="449">
                  <c:v>0.44882061015876784</c:v>
                </c:pt>
                <c:pt idx="450">
                  <c:v>0.45000692014156635</c:v>
                </c:pt>
                <c:pt idx="451">
                  <c:v>0.45237954010716336</c:v>
                </c:pt>
                <c:pt idx="452">
                  <c:v>0.45475216007276037</c:v>
                </c:pt>
                <c:pt idx="453">
                  <c:v>0.45593847005555888</c:v>
                </c:pt>
                <c:pt idx="454">
                  <c:v>0.45633390671649171</c:v>
                </c:pt>
                <c:pt idx="455">
                  <c:v>0.45633390671649171</c:v>
                </c:pt>
                <c:pt idx="456">
                  <c:v>0.45752021669929022</c:v>
                </c:pt>
                <c:pt idx="457">
                  <c:v>0.45870652668208872</c:v>
                </c:pt>
                <c:pt idx="458">
                  <c:v>0.4606837099867529</c:v>
                </c:pt>
                <c:pt idx="459">
                  <c:v>0.46305632995234985</c:v>
                </c:pt>
                <c:pt idx="460">
                  <c:v>0.46463807659608125</c:v>
                </c:pt>
                <c:pt idx="461">
                  <c:v>0.46661525990074543</c:v>
                </c:pt>
                <c:pt idx="462">
                  <c:v>0.4685924432054096</c:v>
                </c:pt>
                <c:pt idx="463">
                  <c:v>0.47056962651007378</c:v>
                </c:pt>
                <c:pt idx="464">
                  <c:v>0.47373311979753646</c:v>
                </c:pt>
                <c:pt idx="465">
                  <c:v>0.4753148664412678</c:v>
                </c:pt>
                <c:pt idx="466">
                  <c:v>0.47571030310220064</c:v>
                </c:pt>
                <c:pt idx="467">
                  <c:v>0.47650117642406631</c:v>
                </c:pt>
                <c:pt idx="468">
                  <c:v>0.47887379638966326</c:v>
                </c:pt>
                <c:pt idx="469">
                  <c:v>0.48085097969432744</c:v>
                </c:pt>
                <c:pt idx="470">
                  <c:v>0.48361903632085729</c:v>
                </c:pt>
                <c:pt idx="471">
                  <c:v>0.48678252960831997</c:v>
                </c:pt>
                <c:pt idx="472">
                  <c:v>0.48955058623484982</c:v>
                </c:pt>
                <c:pt idx="473">
                  <c:v>0.49073689621764832</c:v>
                </c:pt>
                <c:pt idx="474">
                  <c:v>0.49192320620044688</c:v>
                </c:pt>
                <c:pt idx="475">
                  <c:v>0.4927140795223125</c:v>
                </c:pt>
                <c:pt idx="476">
                  <c:v>0.49429582616604389</c:v>
                </c:pt>
                <c:pt idx="477">
                  <c:v>0.49666844613164085</c:v>
                </c:pt>
                <c:pt idx="478">
                  <c:v>0.49785475611443941</c:v>
                </c:pt>
                <c:pt idx="479">
                  <c:v>0.49864562943630503</c:v>
                </c:pt>
                <c:pt idx="480">
                  <c:v>0.50378630602843189</c:v>
                </c:pt>
                <c:pt idx="481">
                  <c:v>0.5061589259940289</c:v>
                </c:pt>
                <c:pt idx="482">
                  <c:v>0.50892698262055869</c:v>
                </c:pt>
                <c:pt idx="483">
                  <c:v>0.50971785594242447</c:v>
                </c:pt>
                <c:pt idx="484">
                  <c:v>0.51090416592522292</c:v>
                </c:pt>
                <c:pt idx="485">
                  <c:v>0.51367222255175282</c:v>
                </c:pt>
                <c:pt idx="486">
                  <c:v>0.51564940585641694</c:v>
                </c:pt>
                <c:pt idx="487">
                  <c:v>0.52039464578761097</c:v>
                </c:pt>
                <c:pt idx="488">
                  <c:v>0.5247444490578721</c:v>
                </c:pt>
                <c:pt idx="489">
                  <c:v>0.52790794234533489</c:v>
                </c:pt>
                <c:pt idx="490">
                  <c:v>0.52909425232813345</c:v>
                </c:pt>
                <c:pt idx="491">
                  <c:v>0.52909425232813345</c:v>
                </c:pt>
                <c:pt idx="492">
                  <c:v>0.53225774561559602</c:v>
                </c:pt>
                <c:pt idx="493">
                  <c:v>0.5330486189374618</c:v>
                </c:pt>
                <c:pt idx="494">
                  <c:v>0.53383949225932736</c:v>
                </c:pt>
                <c:pt idx="495">
                  <c:v>0.53463036558119303</c:v>
                </c:pt>
                <c:pt idx="496">
                  <c:v>0.53621211222492438</c:v>
                </c:pt>
                <c:pt idx="497">
                  <c:v>0.53779385886865572</c:v>
                </c:pt>
                <c:pt idx="498">
                  <c:v>0.53858473219052139</c:v>
                </c:pt>
                <c:pt idx="499">
                  <c:v>0.54016647883425273</c:v>
                </c:pt>
                <c:pt idx="500">
                  <c:v>0.54253909879984974</c:v>
                </c:pt>
                <c:pt idx="501">
                  <c:v>0.54332997212171541</c:v>
                </c:pt>
                <c:pt idx="502">
                  <c:v>0.54491171876544686</c:v>
                </c:pt>
                <c:pt idx="503">
                  <c:v>0.54530715542637964</c:v>
                </c:pt>
                <c:pt idx="504">
                  <c:v>0.5460980287482452</c:v>
                </c:pt>
                <c:pt idx="505">
                  <c:v>0.54807521205290943</c:v>
                </c:pt>
                <c:pt idx="506">
                  <c:v>0.55084326867943934</c:v>
                </c:pt>
                <c:pt idx="507">
                  <c:v>0.55163414200130501</c:v>
                </c:pt>
                <c:pt idx="508">
                  <c:v>0.55242501532317057</c:v>
                </c:pt>
                <c:pt idx="509">
                  <c:v>0.5544021986278348</c:v>
                </c:pt>
                <c:pt idx="510">
                  <c:v>0.55558850861063336</c:v>
                </c:pt>
                <c:pt idx="511">
                  <c:v>0.5571702552543647</c:v>
                </c:pt>
                <c:pt idx="512">
                  <c:v>0.55875200189809604</c:v>
                </c:pt>
                <c:pt idx="513">
                  <c:v>0.56072918520276016</c:v>
                </c:pt>
                <c:pt idx="514">
                  <c:v>0.56152005852462583</c:v>
                </c:pt>
                <c:pt idx="515">
                  <c:v>0.56112462186369305</c:v>
                </c:pt>
                <c:pt idx="516">
                  <c:v>0.56389267849022284</c:v>
                </c:pt>
                <c:pt idx="517">
                  <c:v>0.56586986179488696</c:v>
                </c:pt>
                <c:pt idx="518">
                  <c:v>0.5678470450995512</c:v>
                </c:pt>
                <c:pt idx="519">
                  <c:v>0.56942879174328254</c:v>
                </c:pt>
                <c:pt idx="520">
                  <c:v>0.57021966506514821</c:v>
                </c:pt>
                <c:pt idx="521">
                  <c:v>0.57101053838701388</c:v>
                </c:pt>
                <c:pt idx="522">
                  <c:v>0.57101053838701388</c:v>
                </c:pt>
                <c:pt idx="523">
                  <c:v>0.57259228503074522</c:v>
                </c:pt>
                <c:pt idx="524">
                  <c:v>0.57377859501354367</c:v>
                </c:pt>
                <c:pt idx="525">
                  <c:v>0.57615121497914068</c:v>
                </c:pt>
                <c:pt idx="526">
                  <c:v>0.57654665164007357</c:v>
                </c:pt>
                <c:pt idx="527">
                  <c:v>0.57654665164007357</c:v>
                </c:pt>
                <c:pt idx="528">
                  <c:v>0.57812839828380491</c:v>
                </c:pt>
                <c:pt idx="529">
                  <c:v>0.58010558158846903</c:v>
                </c:pt>
                <c:pt idx="530">
                  <c:v>0.58208276489313326</c:v>
                </c:pt>
                <c:pt idx="531">
                  <c:v>0.58287363821499893</c:v>
                </c:pt>
                <c:pt idx="532">
                  <c:v>0.58326907487593171</c:v>
                </c:pt>
                <c:pt idx="533">
                  <c:v>0.58524625818059595</c:v>
                </c:pt>
                <c:pt idx="534">
                  <c:v>0.58682800482432729</c:v>
                </c:pt>
                <c:pt idx="535">
                  <c:v>0.5892006247899243</c:v>
                </c:pt>
                <c:pt idx="536">
                  <c:v>0.59078237143365564</c:v>
                </c:pt>
                <c:pt idx="537">
                  <c:v>0.59117780809458842</c:v>
                </c:pt>
                <c:pt idx="538">
                  <c:v>0.59196868141645409</c:v>
                </c:pt>
                <c:pt idx="539">
                  <c:v>0.59196868141645409</c:v>
                </c:pt>
                <c:pt idx="540">
                  <c:v>0.59434130138205121</c:v>
                </c:pt>
                <c:pt idx="541">
                  <c:v>0.59671392134764822</c:v>
                </c:pt>
                <c:pt idx="542">
                  <c:v>0.59869110465231234</c:v>
                </c:pt>
                <c:pt idx="543">
                  <c:v>0.60066828795697658</c:v>
                </c:pt>
                <c:pt idx="544">
                  <c:v>0.60185459793977503</c:v>
                </c:pt>
                <c:pt idx="545">
                  <c:v>0.60304090792257348</c:v>
                </c:pt>
                <c:pt idx="546">
                  <c:v>0.60304090792257348</c:v>
                </c:pt>
                <c:pt idx="547">
                  <c:v>0.60462265456630493</c:v>
                </c:pt>
                <c:pt idx="548">
                  <c:v>0.60580896454910338</c:v>
                </c:pt>
                <c:pt idx="549">
                  <c:v>0.6077861478537675</c:v>
                </c:pt>
                <c:pt idx="550">
                  <c:v>0.60739071119283472</c:v>
                </c:pt>
                <c:pt idx="551">
                  <c:v>0.60699527453190183</c:v>
                </c:pt>
                <c:pt idx="552">
                  <c:v>0.6105542044802974</c:v>
                </c:pt>
                <c:pt idx="553">
                  <c:v>0.61253138778496163</c:v>
                </c:pt>
                <c:pt idx="554">
                  <c:v>0.6156948810724242</c:v>
                </c:pt>
                <c:pt idx="555">
                  <c:v>0.61806750103802133</c:v>
                </c:pt>
                <c:pt idx="556">
                  <c:v>0.61925381102081978</c:v>
                </c:pt>
                <c:pt idx="557">
                  <c:v>0.61964924768175256</c:v>
                </c:pt>
                <c:pt idx="558">
                  <c:v>0.62083555766455112</c:v>
                </c:pt>
                <c:pt idx="559">
                  <c:v>0.62202186764734968</c:v>
                </c:pt>
                <c:pt idx="560">
                  <c:v>0.6239990509520138</c:v>
                </c:pt>
                <c:pt idx="561">
                  <c:v>0.62597623425667803</c:v>
                </c:pt>
                <c:pt idx="562">
                  <c:v>0.62716254423947648</c:v>
                </c:pt>
                <c:pt idx="563">
                  <c:v>0.62716254423947648</c:v>
                </c:pt>
                <c:pt idx="564">
                  <c:v>0.6291397275441406</c:v>
                </c:pt>
                <c:pt idx="565">
                  <c:v>0.63111691084880484</c:v>
                </c:pt>
                <c:pt idx="566">
                  <c:v>0.63269865749253618</c:v>
                </c:pt>
                <c:pt idx="567">
                  <c:v>0.63348953081440174</c:v>
                </c:pt>
                <c:pt idx="568">
                  <c:v>0.63309409415346896</c:v>
                </c:pt>
                <c:pt idx="569">
                  <c:v>0.63388496747533474</c:v>
                </c:pt>
                <c:pt idx="570">
                  <c:v>0.6346758407972003</c:v>
                </c:pt>
                <c:pt idx="571">
                  <c:v>0.63586215077999886</c:v>
                </c:pt>
                <c:pt idx="572">
                  <c:v>0.63744389742373009</c:v>
                </c:pt>
                <c:pt idx="573">
                  <c:v>0.63902564406746154</c:v>
                </c:pt>
                <c:pt idx="574">
                  <c:v>0.63863020740652865</c:v>
                </c:pt>
                <c:pt idx="575">
                  <c:v>0.63783933408466309</c:v>
                </c:pt>
                <c:pt idx="576">
                  <c:v>0.63902564406746154</c:v>
                </c:pt>
                <c:pt idx="577">
                  <c:v>0.64021195405025999</c:v>
                </c:pt>
                <c:pt idx="578">
                  <c:v>0.64139826403305844</c:v>
                </c:pt>
                <c:pt idx="579">
                  <c:v>0.642584574015857</c:v>
                </c:pt>
                <c:pt idx="580">
                  <c:v>0.64377088399865556</c:v>
                </c:pt>
                <c:pt idx="581">
                  <c:v>0.64456175732052123</c:v>
                </c:pt>
                <c:pt idx="582">
                  <c:v>0.64535263064238679</c:v>
                </c:pt>
                <c:pt idx="583">
                  <c:v>0.64614350396425257</c:v>
                </c:pt>
                <c:pt idx="584">
                  <c:v>0.64693437728611825</c:v>
                </c:pt>
                <c:pt idx="585">
                  <c:v>0.64851612392984959</c:v>
                </c:pt>
                <c:pt idx="586">
                  <c:v>0.64851612392984959</c:v>
                </c:pt>
                <c:pt idx="587">
                  <c:v>0.6481206872689167</c:v>
                </c:pt>
                <c:pt idx="588">
                  <c:v>0.64970243391264815</c:v>
                </c:pt>
                <c:pt idx="589">
                  <c:v>0.65049330723451371</c:v>
                </c:pt>
                <c:pt idx="590">
                  <c:v>0.65247049053917794</c:v>
                </c:pt>
                <c:pt idx="591">
                  <c:v>0.65721573047037185</c:v>
                </c:pt>
                <c:pt idx="592">
                  <c:v>0.65721573047037185</c:v>
                </c:pt>
                <c:pt idx="593">
                  <c:v>0.65721573047037185</c:v>
                </c:pt>
                <c:pt idx="594">
                  <c:v>0.65919291377503608</c:v>
                </c:pt>
                <c:pt idx="595">
                  <c:v>0.66077466041876742</c:v>
                </c:pt>
                <c:pt idx="596">
                  <c:v>0.66393815370623011</c:v>
                </c:pt>
                <c:pt idx="597">
                  <c:v>0.66512446368902856</c:v>
                </c:pt>
                <c:pt idx="598">
                  <c:v>0.66551990034996156</c:v>
                </c:pt>
                <c:pt idx="599">
                  <c:v>0.66551990034996156</c:v>
                </c:pt>
                <c:pt idx="600">
                  <c:v>0.66749708365462568</c:v>
                </c:pt>
                <c:pt idx="601">
                  <c:v>0.67145145026395403</c:v>
                </c:pt>
                <c:pt idx="602">
                  <c:v>0.67698756351701361</c:v>
                </c:pt>
                <c:pt idx="603">
                  <c:v>0.67738300017794661</c:v>
                </c:pt>
                <c:pt idx="604">
                  <c:v>0.67817387349981217</c:v>
                </c:pt>
                <c:pt idx="605">
                  <c:v>0.68173280344820775</c:v>
                </c:pt>
                <c:pt idx="606">
                  <c:v>0.68331455009193909</c:v>
                </c:pt>
                <c:pt idx="607">
                  <c:v>0.68331455009193909</c:v>
                </c:pt>
                <c:pt idx="608">
                  <c:v>0.68687348004033455</c:v>
                </c:pt>
                <c:pt idx="609">
                  <c:v>0.68805979002313311</c:v>
                </c:pt>
                <c:pt idx="610">
                  <c:v>0.68845522668406589</c:v>
                </c:pt>
                <c:pt idx="611">
                  <c:v>0.68805979002313311</c:v>
                </c:pt>
                <c:pt idx="612">
                  <c:v>0.69240959329339424</c:v>
                </c:pt>
                <c:pt idx="613">
                  <c:v>0.69517764991992415</c:v>
                </c:pt>
                <c:pt idx="614">
                  <c:v>0.69675939656365538</c:v>
                </c:pt>
                <c:pt idx="615">
                  <c:v>0.69952745319018528</c:v>
                </c:pt>
                <c:pt idx="616">
                  <c:v>0.70269094647764796</c:v>
                </c:pt>
                <c:pt idx="617">
                  <c:v>0.70387725646044652</c:v>
                </c:pt>
                <c:pt idx="618">
                  <c:v>0.70190007315578229</c:v>
                </c:pt>
                <c:pt idx="619">
                  <c:v>0.70190007315578229</c:v>
                </c:pt>
                <c:pt idx="620">
                  <c:v>0.70506356644324497</c:v>
                </c:pt>
                <c:pt idx="621">
                  <c:v>0.70269094647764796</c:v>
                </c:pt>
                <c:pt idx="622">
                  <c:v>0.70150463649484951</c:v>
                </c:pt>
                <c:pt idx="623">
                  <c:v>0.69873657986831961</c:v>
                </c:pt>
                <c:pt idx="624">
                  <c:v>0.70031832651205095</c:v>
                </c:pt>
                <c:pt idx="625">
                  <c:v>0.70308638313858085</c:v>
                </c:pt>
                <c:pt idx="626">
                  <c:v>0.7070407497479092</c:v>
                </c:pt>
                <c:pt idx="627">
                  <c:v>0.71099511635723756</c:v>
                </c:pt>
                <c:pt idx="628">
                  <c:v>0.71099511635723756</c:v>
                </c:pt>
                <c:pt idx="629">
                  <c:v>0.71139055301817034</c:v>
                </c:pt>
                <c:pt idx="630">
                  <c:v>0.71218142634003601</c:v>
                </c:pt>
                <c:pt idx="631">
                  <c:v>0.71455404630563302</c:v>
                </c:pt>
                <c:pt idx="632">
                  <c:v>0.71574035628843158</c:v>
                </c:pt>
                <c:pt idx="633">
                  <c:v>0.71692666627123003</c:v>
                </c:pt>
                <c:pt idx="634">
                  <c:v>0.71692666627123003</c:v>
                </c:pt>
                <c:pt idx="635">
                  <c:v>0.71534491962749869</c:v>
                </c:pt>
                <c:pt idx="636">
                  <c:v>0.71850841291496137</c:v>
                </c:pt>
                <c:pt idx="637">
                  <c:v>0.72404452616802106</c:v>
                </c:pt>
                <c:pt idx="638">
                  <c:v>0.7283943294382822</c:v>
                </c:pt>
                <c:pt idx="639">
                  <c:v>0.72681258279455097</c:v>
                </c:pt>
                <c:pt idx="640">
                  <c:v>0.7256262728117524</c:v>
                </c:pt>
                <c:pt idx="641">
                  <c:v>0.72641714613361807</c:v>
                </c:pt>
                <c:pt idx="642">
                  <c:v>0.72720801945548375</c:v>
                </c:pt>
                <c:pt idx="643">
                  <c:v>0.72997607608201354</c:v>
                </c:pt>
                <c:pt idx="644">
                  <c:v>0.73234869604761055</c:v>
                </c:pt>
                <c:pt idx="645">
                  <c:v>0.73155782272574488</c:v>
                </c:pt>
                <c:pt idx="646">
                  <c:v>0.72958063942108076</c:v>
                </c:pt>
                <c:pt idx="647">
                  <c:v>0.72878976609921509</c:v>
                </c:pt>
                <c:pt idx="648">
                  <c:v>0.73234869604761055</c:v>
                </c:pt>
                <c:pt idx="649">
                  <c:v>0.7363030626569389</c:v>
                </c:pt>
                <c:pt idx="650">
                  <c:v>0.74104830258813303</c:v>
                </c:pt>
                <c:pt idx="651">
                  <c:v>0.74342092255372993</c:v>
                </c:pt>
                <c:pt idx="652">
                  <c:v>0.74777072582399118</c:v>
                </c:pt>
                <c:pt idx="653">
                  <c:v>0.75014334578958819</c:v>
                </c:pt>
                <c:pt idx="654">
                  <c:v>0.74895703580678974</c:v>
                </c:pt>
                <c:pt idx="655">
                  <c:v>0.74935247246772252</c:v>
                </c:pt>
                <c:pt idx="656">
                  <c:v>0.75093421911145386</c:v>
                </c:pt>
                <c:pt idx="657">
                  <c:v>0.75488858572078221</c:v>
                </c:pt>
                <c:pt idx="658">
                  <c:v>0.75528402238171499</c:v>
                </c:pt>
                <c:pt idx="659">
                  <c:v>0.7525159657551852</c:v>
                </c:pt>
                <c:pt idx="660">
                  <c:v>0.75409771239891643</c:v>
                </c:pt>
                <c:pt idx="661">
                  <c:v>0.75844751566917779</c:v>
                </c:pt>
                <c:pt idx="662">
                  <c:v>0.76437906558317026</c:v>
                </c:pt>
                <c:pt idx="663">
                  <c:v>0.76951974217529706</c:v>
                </c:pt>
                <c:pt idx="664">
                  <c:v>0.7687288688534315</c:v>
                </c:pt>
                <c:pt idx="665">
                  <c:v>0.76912430551436428</c:v>
                </c:pt>
                <c:pt idx="666">
                  <c:v>0.77268323546275985</c:v>
                </c:pt>
                <c:pt idx="667">
                  <c:v>0.77663760207208821</c:v>
                </c:pt>
                <c:pt idx="668">
                  <c:v>0.78612808193447625</c:v>
                </c:pt>
                <c:pt idx="669">
                  <c:v>0.78770982857820748</c:v>
                </c:pt>
                <c:pt idx="670">
                  <c:v>0.78138284200328212</c:v>
                </c:pt>
                <c:pt idx="671">
                  <c:v>0.77821934871581955</c:v>
                </c:pt>
                <c:pt idx="672">
                  <c:v>0.78415089862981202</c:v>
                </c:pt>
                <c:pt idx="673">
                  <c:v>0.78573264527354325</c:v>
                </c:pt>
                <c:pt idx="674">
                  <c:v>0.79008244854380461</c:v>
                </c:pt>
                <c:pt idx="675">
                  <c:v>0.79680487177966275</c:v>
                </c:pt>
                <c:pt idx="676">
                  <c:v>0.8007592383889911</c:v>
                </c:pt>
                <c:pt idx="677">
                  <c:v>0.80234098503272244</c:v>
                </c:pt>
                <c:pt idx="678">
                  <c:v>0.80471360499831945</c:v>
                </c:pt>
                <c:pt idx="679">
                  <c:v>0.80629535164205079</c:v>
                </c:pt>
                <c:pt idx="680">
                  <c:v>0.80234098503272244</c:v>
                </c:pt>
                <c:pt idx="681">
                  <c:v>0.79799118176246131</c:v>
                </c:pt>
                <c:pt idx="682">
                  <c:v>0.79680487177966275</c:v>
                </c:pt>
                <c:pt idx="683">
                  <c:v>0.79799118176246131</c:v>
                </c:pt>
                <c:pt idx="684">
                  <c:v>0.80042707159380744</c:v>
                </c:pt>
                <c:pt idx="685">
                  <c:v>0.80470965063171007</c:v>
                </c:pt>
                <c:pt idx="686">
                  <c:v>0.81203709195879559</c:v>
                </c:pt>
                <c:pt idx="687">
                  <c:v>0.81731221701563961</c:v>
                </c:pt>
                <c:pt idx="688">
                  <c:v>0.82230658204322127</c:v>
                </c:pt>
                <c:pt idx="689">
                  <c:v>0.82390019178678064</c:v>
                </c:pt>
                <c:pt idx="690">
                  <c:v>0.82369061035648616</c:v>
                </c:pt>
                <c:pt idx="691">
                  <c:v>0.8221800423117227</c:v>
                </c:pt>
                <c:pt idx="692">
                  <c:v>0.82444589437886795</c:v>
                </c:pt>
                <c:pt idx="693">
                  <c:v>0.82620954188662832</c:v>
                </c:pt>
                <c:pt idx="694">
                  <c:v>0.83111691084880479</c:v>
                </c:pt>
                <c:pt idx="695">
                  <c:v>0.83055934515688956</c:v>
                </c:pt>
                <c:pt idx="696">
                  <c:v>0.8346877038970284</c:v>
                </c:pt>
                <c:pt idx="697">
                  <c:v>0.8371117306285466</c:v>
                </c:pt>
                <c:pt idx="698">
                  <c:v>0.84436799335666413</c:v>
                </c:pt>
                <c:pt idx="699">
                  <c:v>0.84948889811574435</c:v>
                </c:pt>
                <c:pt idx="700">
                  <c:v>0.85664234731201938</c:v>
                </c:pt>
                <c:pt idx="701">
                  <c:v>0.86527472962018315</c:v>
                </c:pt>
                <c:pt idx="702">
                  <c:v>0.86981829685430134</c:v>
                </c:pt>
                <c:pt idx="703">
                  <c:v>0.86634636297131118</c:v>
                </c:pt>
                <c:pt idx="704">
                  <c:v>0.86514818988868458</c:v>
                </c:pt>
                <c:pt idx="705">
                  <c:v>0.85640903968206894</c:v>
                </c:pt>
                <c:pt idx="706">
                  <c:v>0.84000632698657496</c:v>
                </c:pt>
                <c:pt idx="707">
                  <c:v>0.83131858354588062</c:v>
                </c:pt>
                <c:pt idx="708">
                  <c:v>0.83493682899341604</c:v>
                </c:pt>
                <c:pt idx="709">
                  <c:v>0.83908891393321083</c:v>
                </c:pt>
                <c:pt idx="710">
                  <c:v>0.84112936710362418</c:v>
                </c:pt>
                <c:pt idx="711">
                  <c:v>0.8432291357731776</c:v>
                </c:pt>
                <c:pt idx="712">
                  <c:v>0.84566502560452383</c:v>
                </c:pt>
                <c:pt idx="713">
                  <c:v>0.85292919706586001</c:v>
                </c:pt>
                <c:pt idx="714">
                  <c:v>0.85157680368546973</c:v>
                </c:pt>
                <c:pt idx="715">
                  <c:v>0.85348676275777535</c:v>
                </c:pt>
                <c:pt idx="716">
                  <c:v>0.85402060225003462</c:v>
                </c:pt>
                <c:pt idx="717">
                  <c:v>0.85484311050477491</c:v>
                </c:pt>
                <c:pt idx="718">
                  <c:v>0.85544812859600217</c:v>
                </c:pt>
                <c:pt idx="719">
                  <c:v>0.85394151491784809</c:v>
                </c:pt>
                <c:pt idx="720">
                  <c:v>0.8568598374755324</c:v>
                </c:pt>
                <c:pt idx="721">
                  <c:v>0.85707337327243616</c:v>
                </c:pt>
                <c:pt idx="722">
                  <c:v>0.86059275955473835</c:v>
                </c:pt>
                <c:pt idx="723">
                  <c:v>0.86208751013306439</c:v>
                </c:pt>
                <c:pt idx="724">
                  <c:v>0.86275579809004099</c:v>
                </c:pt>
                <c:pt idx="725">
                  <c:v>0.86191351800225402</c:v>
                </c:pt>
                <c:pt idx="726">
                  <c:v>0.86209541886628316</c:v>
                </c:pt>
                <c:pt idx="727">
                  <c:v>0.86328568321569099</c:v>
                </c:pt>
                <c:pt idx="728">
                  <c:v>0.86378788777507565</c:v>
                </c:pt>
                <c:pt idx="729">
                  <c:v>0.86486347549281306</c:v>
                </c:pt>
                <c:pt idx="730">
                  <c:v>0.86522727722087112</c:v>
                </c:pt>
                <c:pt idx="731">
                  <c:v>0.86671411906597862</c:v>
                </c:pt>
                <c:pt idx="732">
                  <c:v>0.87084247780611745</c:v>
                </c:pt>
                <c:pt idx="733">
                  <c:v>0.87513691994384801</c:v>
                </c:pt>
                <c:pt idx="734">
                  <c:v>0.88367044308677867</c:v>
                </c:pt>
                <c:pt idx="735">
                  <c:v>0.88936077663760216</c:v>
                </c:pt>
                <c:pt idx="736">
                  <c:v>0.89354449651027146</c:v>
                </c:pt>
                <c:pt idx="737">
                  <c:v>0.89258753979081407</c:v>
                </c:pt>
                <c:pt idx="738">
                  <c:v>0.89337841311267974</c:v>
                </c:pt>
                <c:pt idx="739">
                  <c:v>0.89584198351029121</c:v>
                </c:pt>
                <c:pt idx="740">
                  <c:v>0.89720228562390025</c:v>
                </c:pt>
                <c:pt idx="741">
                  <c:v>0.89535164205073448</c:v>
                </c:pt>
                <c:pt idx="742">
                  <c:v>0.8945963580283528</c:v>
                </c:pt>
                <c:pt idx="743">
                  <c:v>0.89238982146034762</c:v>
                </c:pt>
                <c:pt idx="744">
                  <c:v>0.89631650750341063</c:v>
                </c:pt>
                <c:pt idx="745">
                  <c:v>0.90026296537952044</c:v>
                </c:pt>
                <c:pt idx="746">
                  <c:v>0.90710006524704911</c:v>
                </c:pt>
                <c:pt idx="747">
                  <c:v>0.90984044130731367</c:v>
                </c:pt>
                <c:pt idx="748">
                  <c:v>0.90877276232279502</c:v>
                </c:pt>
                <c:pt idx="749">
                  <c:v>0.90744014077545132</c:v>
                </c:pt>
                <c:pt idx="750">
                  <c:v>0.90596120766356258</c:v>
                </c:pt>
                <c:pt idx="751">
                  <c:v>0.91100302509045616</c:v>
                </c:pt>
                <c:pt idx="752">
                  <c:v>0.91506811396484578</c:v>
                </c:pt>
                <c:pt idx="753">
                  <c:v>0.91471222097000615</c:v>
                </c:pt>
                <c:pt idx="754">
                  <c:v>0.91037823516618233</c:v>
                </c:pt>
                <c:pt idx="755">
                  <c:v>0.90792652786839867</c:v>
                </c:pt>
                <c:pt idx="756">
                  <c:v>0.91061154279613266</c:v>
                </c:pt>
                <c:pt idx="757">
                  <c:v>0.9180694782213259</c:v>
                </c:pt>
                <c:pt idx="758">
                  <c:v>0.92046977875318825</c:v>
                </c:pt>
                <c:pt idx="759">
                  <c:v>0.91951282203373086</c:v>
                </c:pt>
                <c:pt idx="760">
                  <c:v>0.92114992980999266</c:v>
                </c:pt>
                <c:pt idx="761">
                  <c:v>0.92336042074460722</c:v>
                </c:pt>
                <c:pt idx="762">
                  <c:v>0.9237242224726655</c:v>
                </c:pt>
                <c:pt idx="763">
                  <c:v>0.9248353994898868</c:v>
                </c:pt>
                <c:pt idx="764">
                  <c:v>0.9259109872076241</c:v>
                </c:pt>
                <c:pt idx="765">
                  <c:v>0.92352650414219906</c:v>
                </c:pt>
                <c:pt idx="766">
                  <c:v>0.92164027126954939</c:v>
                </c:pt>
                <c:pt idx="767">
                  <c:v>0.92156118393736286</c:v>
                </c:pt>
                <c:pt idx="768">
                  <c:v>0.92498961978765049</c:v>
                </c:pt>
                <c:pt idx="769">
                  <c:v>0.92841014690471957</c:v>
                </c:pt>
                <c:pt idx="770">
                  <c:v>0.93438914921802407</c:v>
                </c:pt>
                <c:pt idx="771">
                  <c:v>0.93746960080669084</c:v>
                </c:pt>
                <c:pt idx="772">
                  <c:v>0.94074381635921467</c:v>
                </c:pt>
                <c:pt idx="773">
                  <c:v>0.94249560076714711</c:v>
                </c:pt>
                <c:pt idx="774">
                  <c:v>0.94212784467247956</c:v>
                </c:pt>
                <c:pt idx="775">
                  <c:v>0.94055400676196699</c:v>
                </c:pt>
                <c:pt idx="776">
                  <c:v>0.94126183838503674</c:v>
                </c:pt>
                <c:pt idx="777">
                  <c:v>0.93889712715265827</c:v>
                </c:pt>
                <c:pt idx="778">
                  <c:v>0.93382762915949946</c:v>
                </c:pt>
                <c:pt idx="779">
                  <c:v>0.92853273226960875</c:v>
                </c:pt>
                <c:pt idx="780">
                  <c:v>0.92416315716630093</c:v>
                </c:pt>
                <c:pt idx="781">
                  <c:v>0.92817683927476924</c:v>
                </c:pt>
                <c:pt idx="782">
                  <c:v>0.9337010894280009</c:v>
                </c:pt>
                <c:pt idx="783">
                  <c:v>0.93559918540047848</c:v>
                </c:pt>
                <c:pt idx="784">
                  <c:v>0.94036815153132858</c:v>
                </c:pt>
                <c:pt idx="785">
                  <c:v>0.94366213891689898</c:v>
                </c:pt>
                <c:pt idx="786">
                  <c:v>0.94372540878264821</c:v>
                </c:pt>
                <c:pt idx="787">
                  <c:v>0.94238883286869535</c:v>
                </c:pt>
                <c:pt idx="788">
                  <c:v>0.94092176285663442</c:v>
                </c:pt>
                <c:pt idx="789">
                  <c:v>0.9404986456294363</c:v>
                </c:pt>
                <c:pt idx="790">
                  <c:v>0.93851355359155353</c:v>
                </c:pt>
                <c:pt idx="791">
                  <c:v>0.9353065622713882</c:v>
                </c:pt>
                <c:pt idx="792">
                  <c:v>0.93685271961563554</c:v>
                </c:pt>
                <c:pt idx="793">
                  <c:v>0.93762382110445464</c:v>
                </c:pt>
                <c:pt idx="794">
                  <c:v>0.9416612294125789</c:v>
                </c:pt>
                <c:pt idx="795">
                  <c:v>0.94612570931451057</c:v>
                </c:pt>
                <c:pt idx="796">
                  <c:v>0.94995353619234046</c:v>
                </c:pt>
                <c:pt idx="797">
                  <c:v>0.9530735314471005</c:v>
                </c:pt>
                <c:pt idx="798">
                  <c:v>0.95153132846946242</c:v>
                </c:pt>
                <c:pt idx="799">
                  <c:v>0.95240524349012401</c:v>
                </c:pt>
                <c:pt idx="800">
                  <c:v>0.9546948217569251</c:v>
                </c:pt>
                <c:pt idx="801">
                  <c:v>0.95588508610633305</c:v>
                </c:pt>
                <c:pt idx="802">
                  <c:v>0.95439824426122555</c:v>
                </c:pt>
                <c:pt idx="803">
                  <c:v>0.95471063922336241</c:v>
                </c:pt>
                <c:pt idx="804">
                  <c:v>0.96027443304268745</c:v>
                </c:pt>
                <c:pt idx="805">
                  <c:v>0.96329556913221437</c:v>
                </c:pt>
                <c:pt idx="806">
                  <c:v>0.96407853372086127</c:v>
                </c:pt>
                <c:pt idx="807">
                  <c:v>0.96693754077940575</c:v>
                </c:pt>
                <c:pt idx="808">
                  <c:v>0.9677640034007553</c:v>
                </c:pt>
                <c:pt idx="809">
                  <c:v>0.96864187278802627</c:v>
                </c:pt>
                <c:pt idx="810">
                  <c:v>0.96797358483104967</c:v>
                </c:pt>
                <c:pt idx="811">
                  <c:v>0.97087213555568741</c:v>
                </c:pt>
                <c:pt idx="812">
                  <c:v>0.97601281214781421</c:v>
                </c:pt>
                <c:pt idx="813">
                  <c:v>0.97539593095675903</c:v>
                </c:pt>
                <c:pt idx="814">
                  <c:v>0.9754196571564151</c:v>
                </c:pt>
                <c:pt idx="815">
                  <c:v>0.97484627399806245</c:v>
                </c:pt>
                <c:pt idx="816">
                  <c:v>0.98015698835439036</c:v>
                </c:pt>
                <c:pt idx="817">
                  <c:v>0.98460169642327544</c:v>
                </c:pt>
                <c:pt idx="818">
                  <c:v>0.98682800482432731</c:v>
                </c:pt>
                <c:pt idx="819">
                  <c:v>0.99075073650078094</c:v>
                </c:pt>
                <c:pt idx="820">
                  <c:v>0.99487118650770112</c:v>
                </c:pt>
                <c:pt idx="821">
                  <c:v>0.99645688751804185</c:v>
                </c:pt>
                <c:pt idx="822">
                  <c:v>0.99652411175040045</c:v>
                </c:pt>
                <c:pt idx="823">
                  <c:v>0.9970777230757063</c:v>
                </c:pt>
                <c:pt idx="824">
                  <c:v>0.99823635249223952</c:v>
                </c:pt>
                <c:pt idx="825">
                  <c:v>1</c:v>
                </c:pt>
              </c:numCache>
            </c:numRef>
          </c:yVal>
          <c:smooth val="0"/>
          <c:extLst>
            <c:ext xmlns:c16="http://schemas.microsoft.com/office/drawing/2014/chart" uri="{C3380CC4-5D6E-409C-BE32-E72D297353CC}">
              <c16:uniqueId val="{00000001-1F9C-44D5-8DED-5128C52DB3D3}"/>
            </c:ext>
          </c:extLst>
        </c:ser>
        <c:dLbls>
          <c:showLegendKey val="0"/>
          <c:showVal val="0"/>
          <c:showCatName val="0"/>
          <c:showSerName val="0"/>
          <c:showPercent val="0"/>
          <c:showBubbleSize val="0"/>
        </c:dLbls>
        <c:axId val="411824704"/>
        <c:axId val="411822352"/>
      </c:scatterChart>
      <c:valAx>
        <c:axId val="411826272"/>
        <c:scaling>
          <c:orientation val="minMax"/>
          <c:max val="43915"/>
          <c:min val="18365"/>
        </c:scaling>
        <c:delete val="0"/>
        <c:axPos val="b"/>
        <c:numFmt formatCode="yyyy" sourceLinked="0"/>
        <c:majorTickMark val="none"/>
        <c:minorTickMark val="in"/>
        <c:tickLblPos val="low"/>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11823136"/>
        <c:crosses val="autoZero"/>
        <c:crossBetween val="midCat"/>
        <c:majorUnit val="1825"/>
      </c:valAx>
      <c:valAx>
        <c:axId val="411823136"/>
        <c:scaling>
          <c:orientation val="minMax"/>
          <c:max val="0.16000000000000003"/>
          <c:min val="-2.0000000000000004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0" baseline="0" dirty="0">
                    <a:solidFill>
                      <a:schemeClr val="tx1"/>
                    </a:solidFill>
                    <a:latin typeface="Calibri" panose="020F0502020204030204" pitchFamily="34" charset="0"/>
                    <a:cs typeface="Calibri" panose="020F0502020204030204" pitchFamily="34" charset="0"/>
                  </a:rPr>
                  <a:t>Annual Inflation Rate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11826272"/>
        <c:crosses val="autoZero"/>
        <c:crossBetween val="midCat"/>
        <c:majorUnit val="1.8000000000000002E-2"/>
      </c:valAx>
      <c:valAx>
        <c:axId val="411822352"/>
        <c:scaling>
          <c:orientation val="minMax"/>
          <c:max val="1"/>
          <c:min val="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0" baseline="0" dirty="0">
                    <a:solidFill>
                      <a:schemeClr val="tx1"/>
                    </a:solidFill>
                    <a:latin typeface="Calibri" panose="020F0502020204030204" pitchFamily="34" charset="0"/>
                    <a:cs typeface="Calibri" panose="020F0502020204030204" pitchFamily="34" charset="0"/>
                  </a:rPr>
                  <a:t>Dollar Equivalence Relative to Today</a:t>
                </a:r>
              </a:p>
            </c:rich>
          </c:tx>
          <c:layout>
            <c:manualLayout>
              <c:xMode val="edge"/>
              <c:yMode val="edge"/>
              <c:x val="0.9581944353006201"/>
              <c:y val="0.2565373592627442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00" sourceLinked="0"/>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11824704"/>
        <c:crosses val="max"/>
        <c:crossBetween val="midCat"/>
        <c:majorUnit val="0.1"/>
      </c:valAx>
      <c:valAx>
        <c:axId val="411824704"/>
        <c:scaling>
          <c:orientation val="minMax"/>
        </c:scaling>
        <c:delete val="1"/>
        <c:axPos val="b"/>
        <c:numFmt formatCode="m/d/yyyy" sourceLinked="1"/>
        <c:majorTickMark val="out"/>
        <c:minorTickMark val="none"/>
        <c:tickLblPos val="nextTo"/>
        <c:crossAx val="411822352"/>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2">
                <a:lumMod val="60000"/>
                <a:lumOff val="40000"/>
              </a:schemeClr>
            </a:solidFill>
            <a:ln>
              <a:noFill/>
            </a:ln>
            <a:effectLst/>
          </c:spPr>
          <c:invertIfNegative val="0"/>
          <c:dPt>
            <c:idx val="0"/>
            <c:invertIfNegative val="0"/>
            <c:bubble3D val="0"/>
            <c:spPr>
              <a:solidFill>
                <a:srgbClr val="000000"/>
              </a:solidFill>
              <a:ln>
                <a:noFill/>
              </a:ln>
              <a:effectLst/>
            </c:spPr>
            <c:extLst>
              <c:ext xmlns:c16="http://schemas.microsoft.com/office/drawing/2014/chart" uri="{C3380CC4-5D6E-409C-BE32-E72D297353CC}">
                <c16:uniqueId val="{00000002-F031-4D93-ACC9-41647A27DCD7}"/>
              </c:ext>
            </c:extLst>
          </c:dPt>
          <c:dPt>
            <c:idx val="9"/>
            <c:invertIfNegative val="0"/>
            <c:bubble3D val="0"/>
            <c:spPr>
              <a:solidFill>
                <a:srgbClr val="C00000"/>
              </a:solidFill>
              <a:ln>
                <a:noFill/>
              </a:ln>
              <a:effectLst/>
            </c:spPr>
            <c:extLst>
              <c:ext xmlns:c16="http://schemas.microsoft.com/office/drawing/2014/chart" uri="{C3380CC4-5D6E-409C-BE32-E72D297353CC}">
                <c16:uniqueId val="{00000001-5277-41D9-B2A9-8FB33964EDB6}"/>
              </c:ext>
            </c:extLst>
          </c:dPt>
          <c:cat>
            <c:strRef>
              <c:f>'10.1'!$A$5:$A$15</c:f>
              <c:strCache>
                <c:ptCount val="11"/>
                <c:pt idx="0">
                  <c:v>United States</c:v>
                </c:pt>
                <c:pt idx="2">
                  <c:v>Mountain States</c:v>
                </c:pt>
                <c:pt idx="3">
                  <c:v>Arizona</c:v>
                </c:pt>
                <c:pt idx="4">
                  <c:v>Colorado</c:v>
                </c:pt>
                <c:pt idx="5">
                  <c:v>Idaho</c:v>
                </c:pt>
                <c:pt idx="6">
                  <c:v>Montana</c:v>
                </c:pt>
                <c:pt idx="7">
                  <c:v>Nevada</c:v>
                </c:pt>
                <c:pt idx="8">
                  <c:v>New Mexico</c:v>
                </c:pt>
                <c:pt idx="9">
                  <c:v>Utah</c:v>
                </c:pt>
                <c:pt idx="10">
                  <c:v>Wyoming</c:v>
                </c:pt>
              </c:strCache>
            </c:strRef>
          </c:cat>
          <c:val>
            <c:numRef>
              <c:f>'10.1'!$E$5:$E$15</c:f>
              <c:numCache>
                <c:formatCode>General</c:formatCode>
                <c:ptCount val="11"/>
                <c:pt idx="0" formatCode="0.0%">
                  <c:v>7.0285700842007692E-3</c:v>
                </c:pt>
                <c:pt idx="2" formatCode="0.0%">
                  <c:v>1.4421920155770929E-2</c:v>
                </c:pt>
                <c:pt idx="3" formatCode="0.0%">
                  <c:v>1.5357604707122885E-2</c:v>
                </c:pt>
                <c:pt idx="4" formatCode="0.0%">
                  <c:v>1.6222857084208897E-2</c:v>
                </c:pt>
                <c:pt idx="5" formatCode="0.0%">
                  <c:v>1.7552232341561114E-2</c:v>
                </c:pt>
                <c:pt idx="6" formatCode="0.0%">
                  <c:v>1.0075037219849259E-2</c:v>
                </c:pt>
                <c:pt idx="7" formatCode="0.0%">
                  <c:v>1.7818529208424971E-2</c:v>
                </c:pt>
                <c:pt idx="8" formatCode="0.0%">
                  <c:v>4.8660536180977765E-4</c:v>
                </c:pt>
                <c:pt idx="9" formatCode="0.0%">
                  <c:v>1.8462671472079473E-2</c:v>
                </c:pt>
                <c:pt idx="10" formatCode="0.0%">
                  <c:v>-2.0722179988961198E-3</c:v>
                </c:pt>
              </c:numCache>
            </c:numRef>
          </c:val>
          <c:extLst>
            <c:ext xmlns:c16="http://schemas.microsoft.com/office/drawing/2014/chart" uri="{C3380CC4-5D6E-409C-BE32-E72D297353CC}">
              <c16:uniqueId val="{00000002-5277-41D9-B2A9-8FB33964EDB6}"/>
            </c:ext>
          </c:extLst>
        </c:ser>
        <c:dLbls>
          <c:showLegendKey val="0"/>
          <c:showVal val="0"/>
          <c:showCatName val="0"/>
          <c:showSerName val="0"/>
          <c:showPercent val="0"/>
          <c:showBubbleSize val="0"/>
        </c:dLbls>
        <c:gapWidth val="80"/>
        <c:overlap val="-27"/>
        <c:axId val="376436888"/>
        <c:axId val="376429832"/>
      </c:barChart>
      <c:catAx>
        <c:axId val="3764368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76429832"/>
        <c:crosses val="autoZero"/>
        <c:auto val="1"/>
        <c:lblAlgn val="ctr"/>
        <c:lblOffset val="100"/>
        <c:noMultiLvlLbl val="0"/>
      </c:catAx>
      <c:valAx>
        <c:axId val="3764298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76436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2">
                <a:lumMod val="60000"/>
                <a:lumOff val="40000"/>
              </a:schemeClr>
            </a:solidFill>
            <a:ln>
              <a:noFill/>
            </a:ln>
            <a:effectLst/>
          </c:spPr>
          <c:invertIfNegative val="0"/>
          <c:dPt>
            <c:idx val="0"/>
            <c:invertIfNegative val="0"/>
            <c:bubble3D val="0"/>
            <c:spPr>
              <a:solidFill>
                <a:srgbClr val="000000"/>
              </a:solidFill>
              <a:ln>
                <a:solidFill>
                  <a:srgbClr val="000000"/>
                </a:solidFill>
              </a:ln>
              <a:effectLst/>
            </c:spPr>
            <c:extLst>
              <c:ext xmlns:c16="http://schemas.microsoft.com/office/drawing/2014/chart" uri="{C3380CC4-5D6E-409C-BE32-E72D297353CC}">
                <c16:uniqueId val="{00000002-F489-4F13-93AC-3EABD2B94410}"/>
              </c:ext>
            </c:extLst>
          </c:dPt>
          <c:dPt>
            <c:idx val="9"/>
            <c:invertIfNegative val="0"/>
            <c:bubble3D val="0"/>
            <c:spPr>
              <a:solidFill>
                <a:srgbClr val="C00000"/>
              </a:solidFill>
              <a:ln>
                <a:noFill/>
              </a:ln>
              <a:effectLst/>
            </c:spPr>
            <c:extLst>
              <c:ext xmlns:c16="http://schemas.microsoft.com/office/drawing/2014/chart" uri="{C3380CC4-5D6E-409C-BE32-E72D297353CC}">
                <c16:uniqueId val="{00000001-B17C-4433-A708-93B1B6B542C8}"/>
              </c:ext>
            </c:extLst>
          </c:dPt>
          <c:cat>
            <c:strRef>
              <c:f>'10.2'!$A$5:$A$15</c:f>
              <c:strCache>
                <c:ptCount val="11"/>
                <c:pt idx="0">
                  <c:v>United States</c:v>
                </c:pt>
                <c:pt idx="2">
                  <c:v>Mountain States</c:v>
                </c:pt>
                <c:pt idx="3">
                  <c:v>Arizona</c:v>
                </c:pt>
                <c:pt idx="4">
                  <c:v>Colorado</c:v>
                </c:pt>
                <c:pt idx="5">
                  <c:v>Idaho</c:v>
                </c:pt>
                <c:pt idx="6">
                  <c:v>Montana</c:v>
                </c:pt>
                <c:pt idx="7">
                  <c:v>Nevada</c:v>
                </c:pt>
                <c:pt idx="8">
                  <c:v>New Mexico</c:v>
                </c:pt>
                <c:pt idx="9">
                  <c:v>Utah</c:v>
                </c:pt>
                <c:pt idx="10">
                  <c:v>Wyoming</c:v>
                </c:pt>
              </c:strCache>
            </c:strRef>
          </c:cat>
          <c:val>
            <c:numRef>
              <c:f>'10.2'!$G$5:$G$15</c:f>
              <c:numCache>
                <c:formatCode>General</c:formatCode>
                <c:ptCount val="11"/>
                <c:pt idx="0" formatCode="0.0%">
                  <c:v>2.220305074632245E-2</c:v>
                </c:pt>
                <c:pt idx="2" formatCode="0.0%">
                  <c:v>2.6874433922116969E-2</c:v>
                </c:pt>
                <c:pt idx="3" formatCode="0.0%">
                  <c:v>2.8161218565917245E-2</c:v>
                </c:pt>
                <c:pt idx="4" formatCode="0.0%">
                  <c:v>3.0966895588614207E-2</c:v>
                </c:pt>
                <c:pt idx="5" formatCode="0.0%">
                  <c:v>2.9791923539338239E-2</c:v>
                </c:pt>
                <c:pt idx="6" formatCode="0.0%">
                  <c:v>1.0095992261022868E-2</c:v>
                </c:pt>
                <c:pt idx="7" formatCode="0.0%">
                  <c:v>3.2825621194621402E-2</c:v>
                </c:pt>
                <c:pt idx="8" formatCode="0.0%">
                  <c:v>6.7506302624715797E-3</c:v>
                </c:pt>
                <c:pt idx="9" formatCode="0.0%">
                  <c:v>3.3604617392063441E-2</c:v>
                </c:pt>
                <c:pt idx="10" formatCode="0.0%">
                  <c:v>1.0707617058700603E-3</c:v>
                </c:pt>
              </c:numCache>
            </c:numRef>
          </c:val>
          <c:extLst>
            <c:ext xmlns:c16="http://schemas.microsoft.com/office/drawing/2014/chart" uri="{C3380CC4-5D6E-409C-BE32-E72D297353CC}">
              <c16:uniqueId val="{00000002-B17C-4433-A708-93B1B6B542C8}"/>
            </c:ext>
          </c:extLst>
        </c:ser>
        <c:dLbls>
          <c:showLegendKey val="0"/>
          <c:showVal val="0"/>
          <c:showCatName val="0"/>
          <c:showSerName val="0"/>
          <c:showPercent val="0"/>
          <c:showBubbleSize val="0"/>
        </c:dLbls>
        <c:gapWidth val="80"/>
        <c:overlap val="-27"/>
        <c:axId val="376440416"/>
        <c:axId val="376430224"/>
      </c:barChart>
      <c:catAx>
        <c:axId val="37644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76430224"/>
        <c:crosses val="autoZero"/>
        <c:auto val="1"/>
        <c:lblAlgn val="ctr"/>
        <c:lblOffset val="100"/>
        <c:noMultiLvlLbl val="0"/>
      </c:catAx>
      <c:valAx>
        <c:axId val="3764302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76440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'Unemployment rate'!$B$1</c:f>
              <c:strCache>
                <c:ptCount val="1"/>
                <c:pt idx="0">
                  <c:v>Oct-16</c:v>
                </c:pt>
              </c:strCache>
            </c:strRef>
          </c:tx>
          <c:spPr>
            <a:solidFill>
              <a:schemeClr val="bg2">
                <a:lumMod val="60000"/>
                <a:lumOff val="40000"/>
              </a:schemeClr>
            </a:solidFill>
            <a:ln>
              <a:noFill/>
            </a:ln>
            <a:effectLst/>
          </c:spPr>
          <c:invertIfNegative val="0"/>
          <c:cat>
            <c:strRef>
              <c:f>'Unemployment rate'!$A$2:$A$11</c:f>
              <c:strCache>
                <c:ptCount val="10"/>
                <c:pt idx="0">
                  <c:v>United States</c:v>
                </c:pt>
                <c:pt idx="2">
                  <c:v>Arizona</c:v>
                </c:pt>
                <c:pt idx="3">
                  <c:v>Colorado</c:v>
                </c:pt>
                <c:pt idx="4">
                  <c:v>Idaho</c:v>
                </c:pt>
                <c:pt idx="5">
                  <c:v>Montana</c:v>
                </c:pt>
                <c:pt idx="6">
                  <c:v>Nevada</c:v>
                </c:pt>
                <c:pt idx="7">
                  <c:v>New Mexico</c:v>
                </c:pt>
                <c:pt idx="8">
                  <c:v>Utah</c:v>
                </c:pt>
                <c:pt idx="9">
                  <c:v>Wyoming</c:v>
                </c:pt>
              </c:strCache>
            </c:strRef>
          </c:cat>
          <c:val>
            <c:numRef>
              <c:f>'Unemployment rate'!$B$2:$B$11</c:f>
              <c:numCache>
                <c:formatCode>General</c:formatCode>
                <c:ptCount val="10"/>
                <c:pt idx="0" formatCode="0.0%">
                  <c:v>4.8000000000000001E-2</c:v>
                </c:pt>
                <c:pt idx="2" formatCode="0.0%">
                  <c:v>0.05</c:v>
                </c:pt>
                <c:pt idx="3" formatCode="0.0%">
                  <c:v>3.1E-2</c:v>
                </c:pt>
                <c:pt idx="4" formatCode="0.0%">
                  <c:v>3.6999999999999998E-2</c:v>
                </c:pt>
                <c:pt idx="5" formatCode="0.0%">
                  <c:v>0.04</c:v>
                </c:pt>
                <c:pt idx="6" formatCode="0.0%">
                  <c:v>5.2999999999999999E-2</c:v>
                </c:pt>
                <c:pt idx="7" formatCode="0.0%">
                  <c:v>6.8000000000000005E-2</c:v>
                </c:pt>
                <c:pt idx="8" formatCode="0.0%">
                  <c:v>3.2000000000000001E-2</c:v>
                </c:pt>
                <c:pt idx="9" formatCode="0.0%">
                  <c:v>0.05</c:v>
                </c:pt>
              </c:numCache>
            </c:numRef>
          </c:val>
          <c:extLst>
            <c:ext xmlns:c16="http://schemas.microsoft.com/office/drawing/2014/chart" uri="{C3380CC4-5D6E-409C-BE32-E72D297353CC}">
              <c16:uniqueId val="{00000000-F168-4909-8761-3E1AD50A0109}"/>
            </c:ext>
          </c:extLst>
        </c:ser>
        <c:ser>
          <c:idx val="1"/>
          <c:order val="1"/>
          <c:tx>
            <c:strRef>
              <c:f>'Unemployment rate'!$C$1</c:f>
              <c:strCache>
                <c:ptCount val="1"/>
                <c:pt idx="0">
                  <c:v>Oct-17</c:v>
                </c:pt>
              </c:strCache>
            </c:strRef>
          </c:tx>
          <c:spPr>
            <a:solidFill>
              <a:schemeClr val="bg2">
                <a:lumMod val="75000"/>
              </a:schemeClr>
            </a:solidFill>
            <a:ln>
              <a:noFill/>
            </a:ln>
            <a:effectLst/>
          </c:spPr>
          <c:invertIfNegative val="0"/>
          <c:cat>
            <c:strRef>
              <c:f>'Unemployment rate'!$A$2:$A$11</c:f>
              <c:strCache>
                <c:ptCount val="10"/>
                <c:pt idx="0">
                  <c:v>United States</c:v>
                </c:pt>
                <c:pt idx="2">
                  <c:v>Arizona</c:v>
                </c:pt>
                <c:pt idx="3">
                  <c:v>Colorado</c:v>
                </c:pt>
                <c:pt idx="4">
                  <c:v>Idaho</c:v>
                </c:pt>
                <c:pt idx="5">
                  <c:v>Montana</c:v>
                </c:pt>
                <c:pt idx="6">
                  <c:v>Nevada</c:v>
                </c:pt>
                <c:pt idx="7">
                  <c:v>New Mexico</c:v>
                </c:pt>
                <c:pt idx="8">
                  <c:v>Utah</c:v>
                </c:pt>
                <c:pt idx="9">
                  <c:v>Wyoming</c:v>
                </c:pt>
              </c:strCache>
            </c:strRef>
          </c:cat>
          <c:val>
            <c:numRef>
              <c:f>'Unemployment rate'!$C$2:$C$11</c:f>
              <c:numCache>
                <c:formatCode>General</c:formatCode>
                <c:ptCount val="10"/>
                <c:pt idx="0" formatCode="0.0%">
                  <c:v>4.1000000000000002E-2</c:v>
                </c:pt>
                <c:pt idx="2" formatCode="0.0%">
                  <c:v>4.4999999999999998E-2</c:v>
                </c:pt>
                <c:pt idx="3" formatCode="0.0%">
                  <c:v>2.7E-2</c:v>
                </c:pt>
                <c:pt idx="4" formatCode="0.0%">
                  <c:v>2.9000000000000001E-2</c:v>
                </c:pt>
                <c:pt idx="5" formatCode="0.0%">
                  <c:v>3.9E-2</c:v>
                </c:pt>
                <c:pt idx="6" formatCode="0.0%">
                  <c:v>0.05</c:v>
                </c:pt>
                <c:pt idx="7" formatCode="0.0%">
                  <c:v>6.0999999999999999E-2</c:v>
                </c:pt>
                <c:pt idx="8" formatCode="0.0%">
                  <c:v>3.3000000000000002E-2</c:v>
                </c:pt>
                <c:pt idx="9" formatCode="0.0%">
                  <c:v>4.2000000000000003E-2</c:v>
                </c:pt>
              </c:numCache>
            </c:numRef>
          </c:val>
          <c:extLst>
            <c:ext xmlns:c16="http://schemas.microsoft.com/office/drawing/2014/chart" uri="{C3380CC4-5D6E-409C-BE32-E72D297353CC}">
              <c16:uniqueId val="{00000001-F168-4909-8761-3E1AD50A0109}"/>
            </c:ext>
          </c:extLst>
        </c:ser>
        <c:ser>
          <c:idx val="2"/>
          <c:order val="2"/>
          <c:tx>
            <c:strRef>
              <c:f>'Unemployment rate'!$D$1</c:f>
              <c:strCache>
                <c:ptCount val="1"/>
                <c:pt idx="0">
                  <c:v>Oct-18</c:v>
                </c:pt>
              </c:strCache>
            </c:strRef>
          </c:tx>
          <c:spPr>
            <a:solidFill>
              <a:srgbClr val="C00000"/>
            </a:solidFill>
            <a:ln>
              <a:noFill/>
            </a:ln>
            <a:effectLst/>
          </c:spPr>
          <c:invertIfNegative val="0"/>
          <c:cat>
            <c:strRef>
              <c:f>'Unemployment rate'!$A$2:$A$11</c:f>
              <c:strCache>
                <c:ptCount val="10"/>
                <c:pt idx="0">
                  <c:v>United States</c:v>
                </c:pt>
                <c:pt idx="2">
                  <c:v>Arizona</c:v>
                </c:pt>
                <c:pt idx="3">
                  <c:v>Colorado</c:v>
                </c:pt>
                <c:pt idx="4">
                  <c:v>Idaho</c:v>
                </c:pt>
                <c:pt idx="5">
                  <c:v>Montana</c:v>
                </c:pt>
                <c:pt idx="6">
                  <c:v>Nevada</c:v>
                </c:pt>
                <c:pt idx="7">
                  <c:v>New Mexico</c:v>
                </c:pt>
                <c:pt idx="8">
                  <c:v>Utah</c:v>
                </c:pt>
                <c:pt idx="9">
                  <c:v>Wyoming</c:v>
                </c:pt>
              </c:strCache>
            </c:strRef>
          </c:cat>
          <c:val>
            <c:numRef>
              <c:f>'Unemployment rate'!$D$2:$D$11</c:f>
              <c:numCache>
                <c:formatCode>General</c:formatCode>
                <c:ptCount val="10"/>
                <c:pt idx="0" formatCode="0.0%">
                  <c:v>3.6999999999999998E-2</c:v>
                </c:pt>
                <c:pt idx="2" formatCode="0.0%">
                  <c:v>4.7E-2</c:v>
                </c:pt>
                <c:pt idx="3" formatCode="0.0%">
                  <c:v>3.2000000000000001E-2</c:v>
                </c:pt>
                <c:pt idx="4" formatCode="0.0%">
                  <c:v>2.7E-2</c:v>
                </c:pt>
                <c:pt idx="5" formatCode="0.0%">
                  <c:v>3.6999999999999998E-2</c:v>
                </c:pt>
                <c:pt idx="6" formatCode="0.0%">
                  <c:v>4.3999999999999997E-2</c:v>
                </c:pt>
                <c:pt idx="7" formatCode="0.0%">
                  <c:v>4.5999999999999999E-2</c:v>
                </c:pt>
                <c:pt idx="8" formatCode="0.0%">
                  <c:v>3.2000000000000001E-2</c:v>
                </c:pt>
                <c:pt idx="9" formatCode="0.0%">
                  <c:v>4.1000000000000002E-2</c:v>
                </c:pt>
              </c:numCache>
            </c:numRef>
          </c:val>
          <c:extLst>
            <c:ext xmlns:c16="http://schemas.microsoft.com/office/drawing/2014/chart" uri="{C3380CC4-5D6E-409C-BE32-E72D297353CC}">
              <c16:uniqueId val="{00000002-F168-4909-8761-3E1AD50A0109}"/>
            </c:ext>
          </c:extLst>
        </c:ser>
        <c:dLbls>
          <c:showLegendKey val="0"/>
          <c:showVal val="0"/>
          <c:showCatName val="0"/>
          <c:showSerName val="0"/>
          <c:showPercent val="0"/>
          <c:showBubbleSize val="0"/>
        </c:dLbls>
        <c:gapWidth val="200"/>
        <c:overlap val="-27"/>
        <c:axId val="455168944"/>
        <c:axId val="455162384"/>
      </c:barChart>
      <c:catAx>
        <c:axId val="4551689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55162384"/>
        <c:crosses val="autoZero"/>
        <c:auto val="1"/>
        <c:lblAlgn val="ctr"/>
        <c:lblOffset val="100"/>
        <c:noMultiLvlLbl val="0"/>
      </c:catAx>
      <c:valAx>
        <c:axId val="4551623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5516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2">
                <a:lumMod val="60000"/>
                <a:lumOff val="40000"/>
              </a:schemeClr>
            </a:solidFill>
            <a:ln>
              <a:noFill/>
            </a:ln>
            <a:effectLst/>
          </c:spPr>
          <c:invertIfNegative val="0"/>
          <c:dPt>
            <c:idx val="0"/>
            <c:invertIfNegative val="0"/>
            <c:bubble3D val="0"/>
            <c:spPr>
              <a:solidFill>
                <a:srgbClr val="000000"/>
              </a:solidFill>
              <a:ln>
                <a:noFill/>
              </a:ln>
              <a:effectLst/>
            </c:spPr>
            <c:extLst>
              <c:ext xmlns:c16="http://schemas.microsoft.com/office/drawing/2014/chart" uri="{C3380CC4-5D6E-409C-BE32-E72D297353CC}">
                <c16:uniqueId val="{00000002-AB86-4C79-A496-8B1EFD82E0F8}"/>
              </c:ext>
            </c:extLst>
          </c:dPt>
          <c:dPt>
            <c:idx val="8"/>
            <c:invertIfNegative val="0"/>
            <c:bubble3D val="0"/>
            <c:spPr>
              <a:solidFill>
                <a:srgbClr val="C00000"/>
              </a:solidFill>
              <a:ln>
                <a:noFill/>
              </a:ln>
              <a:effectLst/>
            </c:spPr>
            <c:extLst>
              <c:ext xmlns:c16="http://schemas.microsoft.com/office/drawing/2014/chart" uri="{C3380CC4-5D6E-409C-BE32-E72D297353CC}">
                <c16:uniqueId val="{00000001-5E47-4229-9BDF-3966BC242E2E}"/>
              </c:ext>
            </c:extLst>
          </c:dPt>
          <c:cat>
            <c:strRef>
              <c:f>'Annual Employment Growth'!$A$2:$A$11</c:f>
              <c:strCache>
                <c:ptCount val="10"/>
                <c:pt idx="0">
                  <c:v>United States</c:v>
                </c:pt>
                <c:pt idx="2">
                  <c:v>Arizona</c:v>
                </c:pt>
                <c:pt idx="3">
                  <c:v>Colorado</c:v>
                </c:pt>
                <c:pt idx="4">
                  <c:v>Idaho</c:v>
                </c:pt>
                <c:pt idx="5">
                  <c:v>Montana</c:v>
                </c:pt>
                <c:pt idx="6">
                  <c:v>Nevada</c:v>
                </c:pt>
                <c:pt idx="7">
                  <c:v>New Mexico</c:v>
                </c:pt>
                <c:pt idx="8">
                  <c:v>Utah</c:v>
                </c:pt>
                <c:pt idx="9">
                  <c:v>Wyoming</c:v>
                </c:pt>
              </c:strCache>
            </c:strRef>
          </c:cat>
          <c:val>
            <c:numRef>
              <c:f>'Annual Employment Growth'!$G$2:$G$11</c:f>
              <c:numCache>
                <c:formatCode>General</c:formatCode>
                <c:ptCount val="10"/>
                <c:pt idx="0" formatCode="0.0%">
                  <c:v>1.7476645234331973E-2</c:v>
                </c:pt>
                <c:pt idx="2" formatCode="0.0%">
                  <c:v>2.8854220048941132E-2</c:v>
                </c:pt>
                <c:pt idx="3" formatCode="0.0%">
                  <c:v>2.8431840579730083E-2</c:v>
                </c:pt>
                <c:pt idx="4" formatCode="0.0%">
                  <c:v>2.7106462180914306E-2</c:v>
                </c:pt>
                <c:pt idx="5" formatCode="0.0%">
                  <c:v>1.100581225869013E-2</c:v>
                </c:pt>
                <c:pt idx="6" formatCode="0.0%">
                  <c:v>2.5210430803749222E-2</c:v>
                </c:pt>
                <c:pt idx="7" formatCode="0.0%">
                  <c:v>2.7331299056300262E-3</c:v>
                </c:pt>
                <c:pt idx="8" formatCode="0.0%">
                  <c:v>3.0107773233885662E-2</c:v>
                </c:pt>
                <c:pt idx="9" formatCode="0.0%">
                  <c:v>-1.4993161742290798E-2</c:v>
                </c:pt>
              </c:numCache>
            </c:numRef>
          </c:val>
          <c:extLst>
            <c:ext xmlns:c16="http://schemas.microsoft.com/office/drawing/2014/chart" uri="{C3380CC4-5D6E-409C-BE32-E72D297353CC}">
              <c16:uniqueId val="{00000002-5E47-4229-9BDF-3966BC242E2E}"/>
            </c:ext>
          </c:extLst>
        </c:ser>
        <c:dLbls>
          <c:showLegendKey val="0"/>
          <c:showVal val="0"/>
          <c:showCatName val="0"/>
          <c:showSerName val="0"/>
          <c:showPercent val="0"/>
          <c:showBubbleSize val="0"/>
        </c:dLbls>
        <c:gapWidth val="80"/>
        <c:overlap val="-27"/>
        <c:axId val="455228968"/>
        <c:axId val="455225360"/>
      </c:barChart>
      <c:catAx>
        <c:axId val="45522896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55225360"/>
        <c:crosses val="autoZero"/>
        <c:auto val="1"/>
        <c:lblAlgn val="ctr"/>
        <c:lblOffset val="100"/>
        <c:noMultiLvlLbl val="0"/>
      </c:catAx>
      <c:valAx>
        <c:axId val="4552253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55228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979714714230759E-2"/>
          <c:y val="2.3640141573212439E-2"/>
          <c:w val="0.9210049674064964"/>
          <c:h val="0.83993378668575513"/>
        </c:manualLayout>
      </c:layout>
      <c:barChart>
        <c:barDir val="col"/>
        <c:grouping val="clustered"/>
        <c:varyColors val="0"/>
        <c:ser>
          <c:idx val="0"/>
          <c:order val="0"/>
          <c:tx>
            <c:strRef>
              <c:f>Sheet2!$C$14</c:f>
              <c:strCache>
                <c:ptCount val="1"/>
                <c:pt idx="0">
                  <c:v>Opened Projects</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Sheet2!$B$15:$B$17</c:f>
              <c:numCache>
                <c:formatCode>General</c:formatCode>
                <c:ptCount val="3"/>
                <c:pt idx="0">
                  <c:v>2016</c:v>
                </c:pt>
                <c:pt idx="1">
                  <c:v>2017</c:v>
                </c:pt>
                <c:pt idx="2">
                  <c:v>2018</c:v>
                </c:pt>
              </c:numCache>
            </c:numRef>
          </c:cat>
          <c:val>
            <c:numRef>
              <c:f>Sheet2!$C$15:$C$17</c:f>
              <c:numCache>
                <c:formatCode>General</c:formatCode>
                <c:ptCount val="3"/>
                <c:pt idx="0">
                  <c:v>146</c:v>
                </c:pt>
                <c:pt idx="1">
                  <c:v>140</c:v>
                </c:pt>
                <c:pt idx="2">
                  <c:v>164</c:v>
                </c:pt>
              </c:numCache>
            </c:numRef>
          </c:val>
          <c:extLst>
            <c:ext xmlns:c16="http://schemas.microsoft.com/office/drawing/2014/chart" uri="{C3380CC4-5D6E-409C-BE32-E72D297353CC}">
              <c16:uniqueId val="{00000000-43CE-4746-A818-907707704282}"/>
            </c:ext>
          </c:extLst>
        </c:ser>
        <c:ser>
          <c:idx val="1"/>
          <c:order val="1"/>
          <c:tx>
            <c:strRef>
              <c:f>Sheet2!$D$14</c:f>
              <c:strCache>
                <c:ptCount val="1"/>
                <c:pt idx="0">
                  <c:v>Site Visits</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Sheet2!$B$15:$B$17</c:f>
              <c:numCache>
                <c:formatCode>General</c:formatCode>
                <c:ptCount val="3"/>
                <c:pt idx="0">
                  <c:v>2016</c:v>
                </c:pt>
                <c:pt idx="1">
                  <c:v>2017</c:v>
                </c:pt>
                <c:pt idx="2">
                  <c:v>2018</c:v>
                </c:pt>
              </c:numCache>
            </c:numRef>
          </c:cat>
          <c:val>
            <c:numRef>
              <c:f>Sheet2!$D$15:$D$17</c:f>
              <c:numCache>
                <c:formatCode>General</c:formatCode>
                <c:ptCount val="3"/>
                <c:pt idx="0">
                  <c:v>55</c:v>
                </c:pt>
                <c:pt idx="1">
                  <c:v>31</c:v>
                </c:pt>
                <c:pt idx="2">
                  <c:v>47</c:v>
                </c:pt>
              </c:numCache>
            </c:numRef>
          </c:val>
          <c:extLst>
            <c:ext xmlns:c16="http://schemas.microsoft.com/office/drawing/2014/chart" uri="{C3380CC4-5D6E-409C-BE32-E72D297353CC}">
              <c16:uniqueId val="{00000001-43CE-4746-A818-907707704282}"/>
            </c:ext>
          </c:extLst>
        </c:ser>
        <c:ser>
          <c:idx val="2"/>
          <c:order val="2"/>
          <c:tx>
            <c:strRef>
              <c:f>Sheet2!$E$14</c:f>
              <c:strCache>
                <c:ptCount val="1"/>
                <c:pt idx="0">
                  <c:v>Project Wins</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Sheet2!$B$15:$B$17</c:f>
              <c:numCache>
                <c:formatCode>General</c:formatCode>
                <c:ptCount val="3"/>
                <c:pt idx="0">
                  <c:v>2016</c:v>
                </c:pt>
                <c:pt idx="1">
                  <c:v>2017</c:v>
                </c:pt>
                <c:pt idx="2">
                  <c:v>2018</c:v>
                </c:pt>
              </c:numCache>
            </c:numRef>
          </c:cat>
          <c:val>
            <c:numRef>
              <c:f>Sheet2!$E$15:$E$17</c:f>
              <c:numCache>
                <c:formatCode>General</c:formatCode>
                <c:ptCount val="3"/>
                <c:pt idx="0">
                  <c:v>30</c:v>
                </c:pt>
                <c:pt idx="1">
                  <c:v>30</c:v>
                </c:pt>
                <c:pt idx="2">
                  <c:v>39</c:v>
                </c:pt>
              </c:numCache>
            </c:numRef>
          </c:val>
          <c:extLst>
            <c:ext xmlns:c16="http://schemas.microsoft.com/office/drawing/2014/chart" uri="{C3380CC4-5D6E-409C-BE32-E72D297353CC}">
              <c16:uniqueId val="{00000002-43CE-4746-A818-907707704282}"/>
            </c:ext>
          </c:extLst>
        </c:ser>
        <c:dLbls>
          <c:dLblPos val="outEnd"/>
          <c:showLegendKey val="0"/>
          <c:showVal val="1"/>
          <c:showCatName val="0"/>
          <c:showSerName val="0"/>
          <c:showPercent val="0"/>
          <c:showBubbleSize val="0"/>
        </c:dLbls>
        <c:gapWidth val="100"/>
        <c:overlap val="-24"/>
        <c:axId val="271349216"/>
        <c:axId val="306169664"/>
      </c:barChart>
      <c:catAx>
        <c:axId val="271349216"/>
        <c:scaling>
          <c:orientation val="minMax"/>
        </c:scaling>
        <c:delete val="0"/>
        <c:axPos val="b"/>
        <c:numFmt formatCode="General" sourceLinked="1"/>
        <c:majorTickMark val="out"/>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solidFill>
                <a:latin typeface="Calibri" panose="020F0502020204030204" pitchFamily="34" charset="0"/>
                <a:ea typeface="+mn-ea"/>
                <a:cs typeface="Calibri" panose="020F0502020204030204" pitchFamily="34" charset="0"/>
              </a:defRPr>
            </a:pPr>
            <a:endParaRPr lang="en-US"/>
          </a:p>
        </c:txPr>
        <c:crossAx val="306169664"/>
        <c:crosses val="autoZero"/>
        <c:auto val="1"/>
        <c:lblAlgn val="ctr"/>
        <c:lblOffset val="100"/>
        <c:noMultiLvlLbl val="0"/>
      </c:catAx>
      <c:valAx>
        <c:axId val="306169664"/>
        <c:scaling>
          <c:orientation val="minMax"/>
          <c:max val="175"/>
          <c:min val="0"/>
        </c:scaling>
        <c:delete val="0"/>
        <c:axPos val="l"/>
        <c:numFmt formatCode="General" sourceLinked="1"/>
        <c:majorTickMark val="out"/>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71349216"/>
        <c:crosses val="autoZero"/>
        <c:crossBetween val="between"/>
        <c:majorUnit val="25"/>
        <c:minorUnit val="5"/>
      </c:valAx>
      <c:spPr>
        <a:noFill/>
        <a:ln>
          <a:noFill/>
        </a:ln>
        <a:effectLst/>
      </c:spPr>
    </c:plotArea>
    <c:legend>
      <c:legendPos val="b"/>
      <c:layout>
        <c:manualLayout>
          <c:xMode val="edge"/>
          <c:yMode val="edge"/>
          <c:x val="0.28793424980764187"/>
          <c:y val="0.93395010185831429"/>
          <c:w val="0.4180744686325974"/>
          <c:h val="4.203802318777161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w="12700" cap="flat" cmpd="sng" algn="ctr">
      <a:noFill/>
      <a:round/>
    </a:ln>
    <a:effectLst/>
  </c:spPr>
  <c:txPr>
    <a:bodyPr/>
    <a:lstStyle/>
    <a:p>
      <a:pPr>
        <a:defRPr sz="14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04530594790794"/>
          <c:y val="3.1987707622575738E-2"/>
          <c:w val="0.83877538851969824"/>
          <c:h val="0.82135622040581657"/>
        </c:manualLayout>
      </c:layout>
      <c:barChart>
        <c:barDir val="col"/>
        <c:grouping val="clustered"/>
        <c:varyColors val="0"/>
        <c:ser>
          <c:idx val="0"/>
          <c:order val="0"/>
          <c:tx>
            <c:strRef>
              <c:f>'Overall Pop. growth'!$R$15</c:f>
              <c:strCache>
                <c:ptCount val="1"/>
                <c:pt idx="0">
                  <c:v>State Population</c:v>
                </c:pt>
              </c:strCache>
            </c:strRef>
          </c:tx>
          <c:spPr>
            <a:solidFill>
              <a:schemeClr val="bg1">
                <a:lumMod val="50000"/>
              </a:schemeClr>
            </a:solidFill>
            <a:ln>
              <a:noFill/>
            </a:ln>
            <a:effectLst/>
          </c:spPr>
          <c:invertIfNegative val="0"/>
          <c:dLbls>
            <c:dLbl>
              <c:idx val="0"/>
              <c:layout>
                <c:manualLayout>
                  <c:x val="-5.9159524823243726E-3"/>
                  <c:y val="-1.72208993919802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42-4887-B77B-9F7B9C3058E7}"/>
                </c:ext>
              </c:extLst>
            </c:dLbl>
            <c:dLbl>
              <c:idx val="1"/>
              <c:layout>
                <c:manualLayout>
                  <c:x val="-1.3275956357971955E-5"/>
                  <c:y val="-1.98078762337124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42-4887-B77B-9F7B9C3058E7}"/>
                </c:ext>
              </c:extLst>
            </c:dLbl>
            <c:dLbl>
              <c:idx val="5"/>
              <c:layout>
                <c:manualLayout>
                  <c:x val="0"/>
                  <c:y val="7.3260073260073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42-4887-B77B-9F7B9C3058E7}"/>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'Overall Pop. growth'!$Q$16:$Q$21</c:f>
              <c:numCache>
                <c:formatCode>General</c:formatCode>
                <c:ptCount val="6"/>
                <c:pt idx="0">
                  <c:v>2015</c:v>
                </c:pt>
                <c:pt idx="1">
                  <c:v>2025</c:v>
                </c:pt>
                <c:pt idx="2">
                  <c:v>2035</c:v>
                </c:pt>
                <c:pt idx="3">
                  <c:v>2045</c:v>
                </c:pt>
                <c:pt idx="4">
                  <c:v>2055</c:v>
                </c:pt>
                <c:pt idx="5">
                  <c:v>2065</c:v>
                </c:pt>
              </c:numCache>
            </c:numRef>
          </c:cat>
          <c:val>
            <c:numRef>
              <c:f>'Overall Pop. growth'!$R$16:$R$21</c:f>
              <c:numCache>
                <c:formatCode>_(* #,##0_);_(* \(#,##0\);_(* "-"??_);_(@_)</c:formatCode>
                <c:ptCount val="6"/>
                <c:pt idx="0">
                  <c:v>2997403.8562495373</c:v>
                </c:pt>
                <c:pt idx="1">
                  <c:v>3615036.2442618418</c:v>
                </c:pt>
                <c:pt idx="2">
                  <c:v>4178316.654116265</c:v>
                </c:pt>
                <c:pt idx="3">
                  <c:v>4745057.2964971466</c:v>
                </c:pt>
                <c:pt idx="4">
                  <c:v>5285766.7835893659</c:v>
                </c:pt>
                <c:pt idx="5">
                  <c:v>5827809.8682021918</c:v>
                </c:pt>
              </c:numCache>
            </c:numRef>
          </c:val>
          <c:extLst>
            <c:ext xmlns:c16="http://schemas.microsoft.com/office/drawing/2014/chart" uri="{C3380CC4-5D6E-409C-BE32-E72D297353CC}">
              <c16:uniqueId val="{00000003-7142-4887-B77B-9F7B9C3058E7}"/>
            </c:ext>
          </c:extLst>
        </c:ser>
        <c:dLbls>
          <c:showLegendKey val="0"/>
          <c:showVal val="0"/>
          <c:showCatName val="0"/>
          <c:showSerName val="0"/>
          <c:showPercent val="0"/>
          <c:showBubbleSize val="0"/>
        </c:dLbls>
        <c:gapWidth val="50"/>
        <c:axId val="316763888"/>
        <c:axId val="528712808"/>
      </c:barChart>
      <c:lineChart>
        <c:grouping val="standard"/>
        <c:varyColors val="0"/>
        <c:ser>
          <c:idx val="1"/>
          <c:order val="1"/>
          <c:tx>
            <c:strRef>
              <c:f>'Overall Pop. growth'!$S$15</c:f>
              <c:strCache>
                <c:ptCount val="1"/>
                <c:pt idx="0">
                  <c:v>Decade Growth (%)</c:v>
                </c:pt>
              </c:strCache>
            </c:strRef>
          </c:tx>
          <c:spPr>
            <a:ln w="57150" cap="rnd">
              <a:solidFill>
                <a:srgbClr val="000000"/>
              </a:solidFill>
              <a:round/>
            </a:ln>
            <a:effectLst/>
          </c:spPr>
          <c:marker>
            <c:symbol val="none"/>
          </c:marker>
          <c:dPt>
            <c:idx val="1"/>
            <c:marker>
              <c:symbol val="none"/>
            </c:marker>
            <c:bubble3D val="0"/>
            <c:spPr>
              <a:ln w="57150" cap="rnd">
                <a:solidFill>
                  <a:srgbClr val="000000"/>
                </a:solidFill>
                <a:round/>
              </a:ln>
              <a:effectLst/>
            </c:spPr>
            <c:extLst>
              <c:ext xmlns:c16="http://schemas.microsoft.com/office/drawing/2014/chart" uri="{C3380CC4-5D6E-409C-BE32-E72D297353CC}">
                <c16:uniqueId val="{00000005-7142-4887-B77B-9F7B9C3058E7}"/>
              </c:ext>
            </c:extLst>
          </c:dPt>
          <c:dPt>
            <c:idx val="2"/>
            <c:marker>
              <c:symbol val="none"/>
            </c:marker>
            <c:bubble3D val="0"/>
            <c:spPr>
              <a:ln w="57150" cap="rnd">
                <a:solidFill>
                  <a:srgbClr val="000000"/>
                </a:solidFill>
                <a:round/>
              </a:ln>
              <a:effectLst/>
            </c:spPr>
            <c:extLst>
              <c:ext xmlns:c16="http://schemas.microsoft.com/office/drawing/2014/chart" uri="{C3380CC4-5D6E-409C-BE32-E72D297353CC}">
                <c16:uniqueId val="{00000006-7142-4887-B77B-9F7B9C3058E7}"/>
              </c:ext>
            </c:extLst>
          </c:dPt>
          <c:dPt>
            <c:idx val="3"/>
            <c:marker>
              <c:symbol val="none"/>
            </c:marker>
            <c:bubble3D val="0"/>
            <c:spPr>
              <a:ln w="57150" cap="rnd">
                <a:solidFill>
                  <a:srgbClr val="000000"/>
                </a:solidFill>
                <a:round/>
              </a:ln>
              <a:effectLst/>
            </c:spPr>
            <c:extLst>
              <c:ext xmlns:c16="http://schemas.microsoft.com/office/drawing/2014/chart" uri="{C3380CC4-5D6E-409C-BE32-E72D297353CC}">
                <c16:uniqueId val="{00000007-7142-4887-B77B-9F7B9C3058E7}"/>
              </c:ext>
            </c:extLst>
          </c:dPt>
          <c:dPt>
            <c:idx val="4"/>
            <c:marker>
              <c:symbol val="none"/>
            </c:marker>
            <c:bubble3D val="0"/>
            <c:spPr>
              <a:ln w="57150" cap="rnd">
                <a:solidFill>
                  <a:srgbClr val="000000"/>
                </a:solidFill>
                <a:round/>
              </a:ln>
              <a:effectLst/>
            </c:spPr>
            <c:extLst>
              <c:ext xmlns:c16="http://schemas.microsoft.com/office/drawing/2014/chart" uri="{C3380CC4-5D6E-409C-BE32-E72D297353CC}">
                <c16:uniqueId val="{00000008-7142-4887-B77B-9F7B9C3058E7}"/>
              </c:ext>
            </c:extLst>
          </c:dPt>
          <c:dPt>
            <c:idx val="5"/>
            <c:marker>
              <c:symbol val="none"/>
            </c:marker>
            <c:bubble3D val="0"/>
            <c:spPr>
              <a:ln w="57150" cap="rnd">
                <a:solidFill>
                  <a:srgbClr val="000000"/>
                </a:solidFill>
                <a:round/>
              </a:ln>
              <a:effectLst/>
            </c:spPr>
            <c:extLst>
              <c:ext xmlns:c16="http://schemas.microsoft.com/office/drawing/2014/chart" uri="{C3380CC4-5D6E-409C-BE32-E72D297353CC}">
                <c16:uniqueId val="{00000009-7142-4887-B77B-9F7B9C3058E7}"/>
              </c:ext>
            </c:extLst>
          </c:dPt>
          <c:dLbls>
            <c:dLbl>
              <c:idx val="0"/>
              <c:layout>
                <c:manualLayout>
                  <c:x val="-4.2365905853439058E-2"/>
                  <c:y val="8.28497017756057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42-4887-B77B-9F7B9C3058E7}"/>
                </c:ext>
              </c:extLst>
            </c:dLbl>
            <c:dLbl>
              <c:idx val="1"/>
              <c:layout>
                <c:manualLayout>
                  <c:x val="-3.7928941491695775E-2"/>
                  <c:y val="0.130700976483754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42-4887-B77B-9F7B9C3058E7}"/>
                </c:ext>
              </c:extLst>
            </c:dLbl>
            <c:dLbl>
              <c:idx val="2"/>
              <c:layout>
                <c:manualLayout>
                  <c:x val="-3.3923562167344129E-2"/>
                  <c:y val="4.89530054763362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42-4887-B77B-9F7B9C3058E7}"/>
                </c:ext>
              </c:extLst>
            </c:dLbl>
            <c:dLbl>
              <c:idx val="3"/>
              <c:layout>
                <c:manualLayout>
                  <c:x val="-3.7913219964429756E-2"/>
                  <c:y val="3.9938474833983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142-4887-B77B-9F7B9C3058E7}"/>
                </c:ext>
              </c:extLst>
            </c:dLbl>
            <c:dLbl>
              <c:idx val="4"/>
              <c:layout>
                <c:manualLayout>
                  <c:x val="-3.6449953371114688E-2"/>
                  <c:y val="3.48296080143623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142-4887-B77B-9F7B9C3058E7}"/>
                </c:ext>
              </c:extLst>
            </c:dLbl>
            <c:dLbl>
              <c:idx val="5"/>
              <c:layout>
                <c:manualLayout>
                  <c:x val="-4.1338773146825443E-2"/>
                  <c:y val="2.546681664791901E-2"/>
                </c:manualLayout>
              </c:layout>
              <c:tx>
                <c:rich>
                  <a:bodyPr/>
                  <a:lstStyle/>
                  <a:p>
                    <a:fld id="{8D715C19-5867-4A05-99B2-B46D40C5240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142-4887-B77B-9F7B9C3058E7}"/>
                </c:ext>
              </c:extLst>
            </c:dLbl>
            <c:numFmt formatCode="0.0%" sourceLinked="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'Overall Pop. growth'!$Q$16:$Q$21</c:f>
              <c:numCache>
                <c:formatCode>General</c:formatCode>
                <c:ptCount val="6"/>
                <c:pt idx="0">
                  <c:v>2015</c:v>
                </c:pt>
                <c:pt idx="1">
                  <c:v>2025</c:v>
                </c:pt>
                <c:pt idx="2">
                  <c:v>2035</c:v>
                </c:pt>
                <c:pt idx="3">
                  <c:v>2045</c:v>
                </c:pt>
                <c:pt idx="4">
                  <c:v>2055</c:v>
                </c:pt>
                <c:pt idx="5">
                  <c:v>2065</c:v>
                </c:pt>
              </c:numCache>
            </c:numRef>
          </c:cat>
          <c:val>
            <c:numRef>
              <c:f>'Overall Pop. growth'!$S$16:$S$21</c:f>
              <c:numCache>
                <c:formatCode>0.00%</c:formatCode>
                <c:ptCount val="6"/>
                <c:pt idx="0">
                  <c:v>0.17540501550311394</c:v>
                </c:pt>
                <c:pt idx="1">
                  <c:v>0.20605577947881493</c:v>
                </c:pt>
                <c:pt idx="2">
                  <c:v>0.1558159785392248</c:v>
                </c:pt>
                <c:pt idx="3">
                  <c:v>0.13563850930794286</c:v>
                </c:pt>
                <c:pt idx="4">
                  <c:v>0.11395215132415304</c:v>
                </c:pt>
                <c:pt idx="5">
                  <c:v>0.10254767317689795</c:v>
                </c:pt>
              </c:numCache>
            </c:numRef>
          </c:val>
          <c:smooth val="0"/>
          <c:extLst>
            <c:ext xmlns:c16="http://schemas.microsoft.com/office/drawing/2014/chart" uri="{C3380CC4-5D6E-409C-BE32-E72D297353CC}">
              <c16:uniqueId val="{0000000A-7142-4887-B77B-9F7B9C3058E7}"/>
            </c:ext>
          </c:extLst>
        </c:ser>
        <c:dLbls>
          <c:showLegendKey val="0"/>
          <c:showVal val="0"/>
          <c:showCatName val="0"/>
          <c:showSerName val="0"/>
          <c:showPercent val="0"/>
          <c:showBubbleSize val="0"/>
        </c:dLbls>
        <c:marker val="1"/>
        <c:smooth val="0"/>
        <c:axId val="528709280"/>
        <c:axId val="528706928"/>
      </c:lineChart>
      <c:catAx>
        <c:axId val="31676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28712808"/>
        <c:crosses val="autoZero"/>
        <c:auto val="1"/>
        <c:lblAlgn val="ctr"/>
        <c:lblOffset val="100"/>
        <c:noMultiLvlLbl val="0"/>
      </c:catAx>
      <c:valAx>
        <c:axId val="52871280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16763888"/>
        <c:crosses val="autoZero"/>
        <c:crossBetween val="between"/>
      </c:valAx>
      <c:valAx>
        <c:axId val="528706928"/>
        <c:scaling>
          <c:orientation val="minMax"/>
          <c:max val="0.4"/>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28709280"/>
        <c:crosses val="max"/>
        <c:crossBetween val="between"/>
      </c:valAx>
      <c:catAx>
        <c:axId val="528709280"/>
        <c:scaling>
          <c:orientation val="minMax"/>
        </c:scaling>
        <c:delete val="1"/>
        <c:axPos val="b"/>
        <c:numFmt formatCode="General" sourceLinked="1"/>
        <c:majorTickMark val="none"/>
        <c:minorTickMark val="none"/>
        <c:tickLblPos val="nextTo"/>
        <c:crossAx val="528706928"/>
        <c:crosses val="autoZero"/>
        <c:auto val="1"/>
        <c:lblAlgn val="ctr"/>
        <c:lblOffset val="100"/>
        <c:noMultiLvlLbl val="0"/>
      </c:catAx>
      <c:spPr>
        <a:noFill/>
        <a:ln>
          <a:noFill/>
        </a:ln>
        <a:effectLst/>
      </c:spPr>
    </c:plotArea>
    <c:legend>
      <c:legendPos val="b"/>
      <c:layout>
        <c:manualLayout>
          <c:xMode val="edge"/>
          <c:yMode val="edge"/>
          <c:x val="0.28819411125158262"/>
          <c:y val="0.93771435725817964"/>
          <c:w val="0.51019413389652812"/>
          <c:h val="4.886471427913616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100">
          <a:latin typeface="Myriad Pro" panose="020B050303040302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819764920689263"/>
          <c:y val="4.1941359554538926E-2"/>
          <c:w val="0.82985552892844916"/>
          <c:h val="0.73655286338082082"/>
        </c:manualLayout>
      </c:layout>
      <c:barChart>
        <c:barDir val="col"/>
        <c:grouping val="clustered"/>
        <c:varyColors val="0"/>
        <c:ser>
          <c:idx val="0"/>
          <c:order val="0"/>
          <c:tx>
            <c:strRef>
              <c:f>Sheet1!$B$1</c:f>
              <c:strCache>
                <c:ptCount val="1"/>
                <c:pt idx="0">
                  <c:v>Districts</c:v>
                </c:pt>
              </c:strCache>
            </c:strRef>
          </c:tx>
          <c:spPr>
            <a:solidFill>
              <a:schemeClr val="bg2"/>
            </a:solidFill>
            <a:ln>
              <a:noFill/>
            </a:ln>
          </c:spPr>
          <c:invertIfNegative val="0"/>
          <c:cat>
            <c:strRef>
              <c:f>Sheet1!$A$2:$A$37</c:f>
              <c:strCach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2020f</c:v>
                </c:pt>
              </c:strCache>
            </c:strRef>
          </c:cat>
          <c:val>
            <c:numRef>
              <c:f>Sheet1!$B$2:$B$37</c:f>
              <c:numCache>
                <c:formatCode>General</c:formatCode>
                <c:ptCount val="36"/>
                <c:pt idx="0">
                  <c:v>390141</c:v>
                </c:pt>
                <c:pt idx="1">
                  <c:v>403305</c:v>
                </c:pt>
                <c:pt idx="2">
                  <c:v>415994</c:v>
                </c:pt>
                <c:pt idx="3">
                  <c:v>423386</c:v>
                </c:pt>
                <c:pt idx="4">
                  <c:v>429551</c:v>
                </c:pt>
                <c:pt idx="5">
                  <c:v>435762</c:v>
                </c:pt>
                <c:pt idx="6">
                  <c:v>444732</c:v>
                </c:pt>
                <c:pt idx="7">
                  <c:v>454218</c:v>
                </c:pt>
                <c:pt idx="8">
                  <c:v>461259</c:v>
                </c:pt>
                <c:pt idx="9">
                  <c:v>468675</c:v>
                </c:pt>
                <c:pt idx="10">
                  <c:v>471402</c:v>
                </c:pt>
                <c:pt idx="11">
                  <c:v>473666</c:v>
                </c:pt>
                <c:pt idx="12">
                  <c:v>478028</c:v>
                </c:pt>
                <c:pt idx="13">
                  <c:v>479151</c:v>
                </c:pt>
                <c:pt idx="14">
                  <c:v>477061</c:v>
                </c:pt>
                <c:pt idx="15">
                  <c:v>475974</c:v>
                </c:pt>
                <c:pt idx="16">
                  <c:v>475269</c:v>
                </c:pt>
                <c:pt idx="17">
                  <c:v>477801</c:v>
                </c:pt>
                <c:pt idx="18">
                  <c:v>481143</c:v>
                </c:pt>
                <c:pt idx="19">
                  <c:v>486938</c:v>
                </c:pt>
                <c:pt idx="20">
                  <c:v>495682</c:v>
                </c:pt>
                <c:pt idx="21">
                  <c:v>510012</c:v>
                </c:pt>
                <c:pt idx="22">
                  <c:v>525739</c:v>
                </c:pt>
                <c:pt idx="23">
                  <c:v>537653</c:v>
                </c:pt>
                <c:pt idx="24">
                  <c:v>551013</c:v>
                </c:pt>
                <c:pt idx="25">
                  <c:v>563273</c:v>
                </c:pt>
                <c:pt idx="26">
                  <c:v>576245</c:v>
                </c:pt>
                <c:pt idx="27">
                  <c:v>587745</c:v>
                </c:pt>
                <c:pt idx="28">
                  <c:v>600985</c:v>
                </c:pt>
                <c:pt idx="29">
                  <c:v>612551</c:v>
                </c:pt>
                <c:pt idx="30">
                  <c:v>622182</c:v>
                </c:pt>
                <c:pt idx="31">
                  <c:v>633896</c:v>
                </c:pt>
                <c:pt idx="32">
                  <c:v>644476</c:v>
                </c:pt>
                <c:pt idx="33">
                  <c:v>652347</c:v>
                </c:pt>
                <c:pt idx="34">
                  <c:v>659438</c:v>
                </c:pt>
                <c:pt idx="35">
                  <c:v>666188</c:v>
                </c:pt>
              </c:numCache>
            </c:numRef>
          </c:val>
          <c:extLst>
            <c:ext xmlns:c16="http://schemas.microsoft.com/office/drawing/2014/chart" uri="{C3380CC4-5D6E-409C-BE32-E72D297353CC}">
              <c16:uniqueId val="{00000000-EF6B-4A37-931B-FF6921B5AA15}"/>
            </c:ext>
          </c:extLst>
        </c:ser>
        <c:ser>
          <c:idx val="1"/>
          <c:order val="1"/>
          <c:tx>
            <c:strRef>
              <c:f>Sheet1!$C$1</c:f>
              <c:strCache>
                <c:ptCount val="1"/>
                <c:pt idx="0">
                  <c:v>Charters</c:v>
                </c:pt>
              </c:strCache>
            </c:strRef>
          </c:tx>
          <c:spPr>
            <a:solidFill>
              <a:srgbClr val="C00000"/>
            </a:solidFill>
            <a:ln>
              <a:noFill/>
            </a:ln>
          </c:spPr>
          <c:invertIfNegative val="0"/>
          <c:cat>
            <c:strRef>
              <c:f>Sheet1!$A$2:$A$37</c:f>
              <c:strCach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2020f</c:v>
                </c:pt>
              </c:strCache>
            </c:strRef>
          </c:cat>
          <c:val>
            <c:numRef>
              <c:f>Sheet1!$C$2:$C$37</c:f>
              <c:numCache>
                <c:formatCode>General</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390</c:v>
                </c:pt>
                <c:pt idx="16">
                  <c:v>537</c:v>
                </c:pt>
                <c:pt idx="17">
                  <c:v>641</c:v>
                </c:pt>
                <c:pt idx="18">
                  <c:v>1579</c:v>
                </c:pt>
                <c:pt idx="19">
                  <c:v>3253</c:v>
                </c:pt>
                <c:pt idx="20">
                  <c:v>6237</c:v>
                </c:pt>
                <c:pt idx="21">
                  <c:v>11528</c:v>
                </c:pt>
                <c:pt idx="22">
                  <c:v>19290</c:v>
                </c:pt>
                <c:pt idx="23">
                  <c:v>22196</c:v>
                </c:pt>
                <c:pt idx="24">
                  <c:v>27369</c:v>
                </c:pt>
                <c:pt idx="25">
                  <c:v>34166</c:v>
                </c:pt>
                <c:pt idx="26">
                  <c:v>40132</c:v>
                </c:pt>
                <c:pt idx="27">
                  <c:v>44892</c:v>
                </c:pt>
                <c:pt idx="28">
                  <c:v>50801</c:v>
                </c:pt>
                <c:pt idx="29">
                  <c:v>54900</c:v>
                </c:pt>
                <c:pt idx="30">
                  <c:v>61464</c:v>
                </c:pt>
                <c:pt idx="31">
                  <c:v>67509</c:v>
                </c:pt>
                <c:pt idx="32">
                  <c:v>71494</c:v>
                </c:pt>
                <c:pt idx="33">
                  <c:v>75566</c:v>
                </c:pt>
                <c:pt idx="34">
                  <c:v>78384</c:v>
                </c:pt>
                <c:pt idx="35">
                  <c:v>81122</c:v>
                </c:pt>
              </c:numCache>
            </c:numRef>
          </c:val>
          <c:extLst>
            <c:ext xmlns:c16="http://schemas.microsoft.com/office/drawing/2014/chart" uri="{C3380CC4-5D6E-409C-BE32-E72D297353CC}">
              <c16:uniqueId val="{00000001-EF6B-4A37-931B-FF6921B5AA15}"/>
            </c:ext>
          </c:extLst>
        </c:ser>
        <c:dLbls>
          <c:showLegendKey val="0"/>
          <c:showVal val="0"/>
          <c:showCatName val="0"/>
          <c:showSerName val="0"/>
          <c:showPercent val="0"/>
          <c:showBubbleSize val="0"/>
        </c:dLbls>
        <c:gapWidth val="40"/>
        <c:overlap val="100"/>
        <c:axId val="-2003815552"/>
        <c:axId val="-2003827520"/>
      </c:barChart>
      <c:catAx>
        <c:axId val="-2003815552"/>
        <c:scaling>
          <c:orientation val="minMax"/>
        </c:scaling>
        <c:delete val="0"/>
        <c:axPos val="b"/>
        <c:title>
          <c:tx>
            <c:rich>
              <a:bodyPr/>
              <a:lstStyle/>
              <a:p>
                <a:pPr>
                  <a:defRPr sz="1400">
                    <a:latin typeface="Calibri" panose="020F0502020204030204" pitchFamily="34" charset="0"/>
                    <a:cs typeface="Calibri" panose="020F0502020204030204" pitchFamily="34" charset="0"/>
                  </a:defRPr>
                </a:pPr>
                <a:r>
                  <a:rPr lang="en-US" sz="1400" dirty="0">
                    <a:latin typeface="Calibri" panose="020F0502020204030204" pitchFamily="34" charset="0"/>
                    <a:cs typeface="Calibri" panose="020F0502020204030204" pitchFamily="34" charset="0"/>
                  </a:rPr>
                  <a:t>Fiscal Year</a:t>
                </a:r>
              </a:p>
            </c:rich>
          </c:tx>
          <c:overlay val="0"/>
        </c:title>
        <c:numFmt formatCode="0" sourceLinked="0"/>
        <c:majorTickMark val="out"/>
        <c:minorTickMark val="none"/>
        <c:tickLblPos val="nextTo"/>
        <c:txPr>
          <a:bodyPr/>
          <a:lstStyle/>
          <a:p>
            <a:pPr>
              <a:defRPr sz="1400">
                <a:latin typeface="Calibri" panose="020F0502020204030204" pitchFamily="34" charset="0"/>
                <a:cs typeface="Calibri" panose="020F0502020204030204" pitchFamily="34" charset="0"/>
              </a:defRPr>
            </a:pPr>
            <a:endParaRPr lang="en-US"/>
          </a:p>
        </c:txPr>
        <c:crossAx val="-2003827520"/>
        <c:crosses val="autoZero"/>
        <c:auto val="1"/>
        <c:lblAlgn val="ctr"/>
        <c:lblOffset val="100"/>
        <c:tickLblSkip val="1"/>
        <c:noMultiLvlLbl val="0"/>
      </c:catAx>
      <c:valAx>
        <c:axId val="-2003827520"/>
        <c:scaling>
          <c:orientation val="minMax"/>
          <c:max val="650000"/>
          <c:min val="0"/>
        </c:scaling>
        <c:delete val="0"/>
        <c:axPos val="l"/>
        <c:title>
          <c:tx>
            <c:rich>
              <a:bodyPr rot="-5400000" vert="horz"/>
              <a:lstStyle/>
              <a:p>
                <a:pPr>
                  <a:defRPr sz="1400">
                    <a:latin typeface="Calibri" panose="020F0502020204030204" pitchFamily="34" charset="0"/>
                    <a:cs typeface="Calibri" panose="020F0502020204030204" pitchFamily="34" charset="0"/>
                  </a:defRPr>
                </a:pPr>
                <a:r>
                  <a:rPr lang="en-US" sz="1400" dirty="0">
                    <a:latin typeface="Calibri" panose="020F0502020204030204" pitchFamily="34" charset="0"/>
                    <a:cs typeface="Calibri" panose="020F0502020204030204" pitchFamily="34" charset="0"/>
                  </a:rPr>
                  <a:t>Number of Students</a:t>
                </a:r>
              </a:p>
            </c:rich>
          </c:tx>
          <c:layout>
            <c:manualLayout>
              <c:xMode val="edge"/>
              <c:yMode val="edge"/>
              <c:x val="1.3820909310115865E-2"/>
              <c:y val="0.21850226494066527"/>
            </c:manualLayout>
          </c:layout>
          <c:overlay val="0"/>
        </c:title>
        <c:numFmt formatCode="#,##0" sourceLinked="0"/>
        <c:majorTickMark val="out"/>
        <c:minorTickMark val="none"/>
        <c:tickLblPos val="nextTo"/>
        <c:txPr>
          <a:bodyPr/>
          <a:lstStyle/>
          <a:p>
            <a:pPr>
              <a:defRPr sz="1400">
                <a:latin typeface="Calibri" panose="020F0502020204030204" pitchFamily="34" charset="0"/>
                <a:cs typeface="Calibri" panose="020F0502020204030204" pitchFamily="34" charset="0"/>
              </a:defRPr>
            </a:pPr>
            <a:endParaRPr lang="en-US"/>
          </a:p>
        </c:txPr>
        <c:crossAx val="-2003815552"/>
        <c:crosses val="autoZero"/>
        <c:crossBetween val="between"/>
      </c:valAx>
    </c:plotArea>
    <c:legend>
      <c:legendPos val="b"/>
      <c:layout>
        <c:manualLayout>
          <c:xMode val="edge"/>
          <c:yMode val="edge"/>
          <c:x val="0.41585389326334216"/>
          <c:y val="0.91046051916509452"/>
          <c:w val="0.30439701015633913"/>
          <c:h val="5.9586152566273802E-2"/>
        </c:manualLayout>
      </c:layout>
      <c:overlay val="0"/>
      <c:txPr>
        <a:bodyPr/>
        <a:lstStyle/>
        <a:p>
          <a:pPr>
            <a:defRPr sz="1400">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050" b="0">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14250424579281"/>
          <c:y val="3.8050853109013134E-2"/>
          <c:w val="0.87635916833925187"/>
          <c:h val="0.81035077183148707"/>
        </c:manualLayout>
      </c:layout>
      <c:lineChart>
        <c:grouping val="standard"/>
        <c:varyColors val="0"/>
        <c:ser>
          <c:idx val="0"/>
          <c:order val="0"/>
          <c:tx>
            <c:strRef>
              <c:f>Sheet1!$A$2</c:f>
              <c:strCache>
                <c:ptCount val="1"/>
                <c:pt idx="0">
                  <c:v>Percent Change</c:v>
                </c:pt>
              </c:strCache>
            </c:strRef>
          </c:tx>
          <c:spPr>
            <a:ln w="39095">
              <a:solidFill>
                <a:srgbClr val="C00000"/>
              </a:solidFill>
              <a:prstDash val="solid"/>
            </a:ln>
          </c:spPr>
          <c:marker>
            <c:symbol val="diamond"/>
            <c:size val="7"/>
            <c:spPr>
              <a:solidFill>
                <a:srgbClr val="C00000"/>
              </a:solidFill>
              <a:ln>
                <a:solidFill>
                  <a:srgbClr val="C00000"/>
                </a:solidFill>
                <a:prstDash val="solid"/>
              </a:ln>
            </c:spPr>
          </c:marker>
          <c:cat>
            <c:strRef>
              <c:f>Sheet1!$B$1:$AK$1</c:f>
              <c:strCach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2020f</c:v>
                </c:pt>
              </c:strCache>
            </c:strRef>
          </c:cat>
          <c:val>
            <c:numRef>
              <c:f>Sheet1!$B$2:$AK$2</c:f>
              <c:numCache>
                <c:formatCode>0.00%</c:formatCode>
                <c:ptCount val="36"/>
                <c:pt idx="0">
                  <c:v>3.1600000000000003E-2</c:v>
                </c:pt>
                <c:pt idx="1">
                  <c:v>3.3700000000000001E-2</c:v>
                </c:pt>
                <c:pt idx="2">
                  <c:v>3.15E-2</c:v>
                </c:pt>
                <c:pt idx="3">
                  <c:v>1.78E-2</c:v>
                </c:pt>
                <c:pt idx="4">
                  <c:v>1.46E-2</c:v>
                </c:pt>
                <c:pt idx="5">
                  <c:v>1.4500000000000001E-2</c:v>
                </c:pt>
                <c:pt idx="6">
                  <c:v>2.06E-2</c:v>
                </c:pt>
                <c:pt idx="7">
                  <c:v>2.1299999999999999E-2</c:v>
                </c:pt>
                <c:pt idx="8">
                  <c:v>1.55E-2</c:v>
                </c:pt>
                <c:pt idx="9">
                  <c:v>1.61E-2</c:v>
                </c:pt>
                <c:pt idx="10">
                  <c:v>5.7999999999999996E-3</c:v>
                </c:pt>
                <c:pt idx="11">
                  <c:v>4.7999999999999996E-3</c:v>
                </c:pt>
                <c:pt idx="12">
                  <c:v>9.1999999999999998E-3</c:v>
                </c:pt>
                <c:pt idx="13">
                  <c:v>2.3E-3</c:v>
                </c:pt>
                <c:pt idx="14">
                  <c:v>-4.4000000000000003E-3</c:v>
                </c:pt>
                <c:pt idx="15">
                  <c:v>-2.3E-3</c:v>
                </c:pt>
                <c:pt idx="16">
                  <c:v>-1.5E-3</c:v>
                </c:pt>
                <c:pt idx="17">
                  <c:v>5.3E-3</c:v>
                </c:pt>
                <c:pt idx="18">
                  <c:v>7.0000000000000001E-3</c:v>
                </c:pt>
                <c:pt idx="19">
                  <c:v>1.2E-2</c:v>
                </c:pt>
                <c:pt idx="20">
                  <c:v>1.7999999999999999E-2</c:v>
                </c:pt>
                <c:pt idx="21">
                  <c:v>2.8899999999999999E-2</c:v>
                </c:pt>
                <c:pt idx="22">
                  <c:v>3.0700000000000002E-2</c:v>
                </c:pt>
                <c:pt idx="23">
                  <c:v>2.2800000000000001E-2</c:v>
                </c:pt>
                <c:pt idx="24">
                  <c:v>2.4799999999999999E-2</c:v>
                </c:pt>
                <c:pt idx="25">
                  <c:v>2.2200000000000001E-2</c:v>
                </c:pt>
                <c:pt idx="26">
                  <c:v>2.3199999999999998E-2</c:v>
                </c:pt>
                <c:pt idx="27">
                  <c:v>1.9800000000000002E-2</c:v>
                </c:pt>
                <c:pt idx="28">
                  <c:v>2.2499999999999999E-2</c:v>
                </c:pt>
                <c:pt idx="29">
                  <c:v>1.9199999999999998E-2</c:v>
                </c:pt>
                <c:pt idx="30">
                  <c:v>1.5699999999999999E-2</c:v>
                </c:pt>
                <c:pt idx="31">
                  <c:v>1.8800000000000001E-2</c:v>
                </c:pt>
                <c:pt idx="32">
                  <c:v>1.67E-2</c:v>
                </c:pt>
                <c:pt idx="33">
                  <c:v>1.2200000000000001E-2</c:v>
                </c:pt>
                <c:pt idx="34">
                  <c:v>1.09E-2</c:v>
                </c:pt>
                <c:pt idx="35">
                  <c:v>1.0200000000000001E-2</c:v>
                </c:pt>
              </c:numCache>
            </c:numRef>
          </c:val>
          <c:smooth val="0"/>
          <c:extLst>
            <c:ext xmlns:c16="http://schemas.microsoft.com/office/drawing/2014/chart" uri="{C3380CC4-5D6E-409C-BE32-E72D297353CC}">
              <c16:uniqueId val="{00000000-F092-4EAA-95C6-BB454B77D37D}"/>
            </c:ext>
          </c:extLst>
        </c:ser>
        <c:dLbls>
          <c:showLegendKey val="0"/>
          <c:showVal val="0"/>
          <c:showCatName val="0"/>
          <c:showSerName val="0"/>
          <c:showPercent val="0"/>
          <c:showBubbleSize val="0"/>
        </c:dLbls>
        <c:marker val="1"/>
        <c:smooth val="0"/>
        <c:axId val="-76824752"/>
        <c:axId val="-1738044624"/>
      </c:lineChart>
      <c:catAx>
        <c:axId val="-76824752"/>
        <c:scaling>
          <c:orientation val="minMax"/>
        </c:scaling>
        <c:delete val="0"/>
        <c:axPos val="b"/>
        <c:numFmt formatCode="General" sourceLinked="1"/>
        <c:majorTickMark val="out"/>
        <c:minorTickMark val="none"/>
        <c:tickLblPos val="low"/>
        <c:spPr>
          <a:ln w="3258">
            <a:solidFill>
              <a:schemeClr val="bg1">
                <a:lumMod val="50000"/>
              </a:schemeClr>
            </a:solidFill>
            <a:prstDash val="solid"/>
          </a:ln>
        </c:spPr>
        <c:txPr>
          <a:bodyPr rot="-5400000" vert="horz"/>
          <a:lstStyle/>
          <a:p>
            <a:pPr>
              <a:defRPr sz="1400">
                <a:latin typeface="Calibri" panose="020F0502020204030204" pitchFamily="34" charset="0"/>
                <a:cs typeface="Calibri" panose="020F0502020204030204" pitchFamily="34" charset="0"/>
              </a:defRPr>
            </a:pPr>
            <a:endParaRPr lang="en-US"/>
          </a:p>
        </c:txPr>
        <c:crossAx val="-1738044624"/>
        <c:crosses val="autoZero"/>
        <c:auto val="1"/>
        <c:lblAlgn val="ctr"/>
        <c:lblOffset val="100"/>
        <c:tickLblSkip val="1"/>
        <c:tickMarkSkip val="1"/>
        <c:noMultiLvlLbl val="0"/>
      </c:catAx>
      <c:valAx>
        <c:axId val="-1738044624"/>
        <c:scaling>
          <c:orientation val="minMax"/>
        </c:scaling>
        <c:delete val="0"/>
        <c:axPos val="l"/>
        <c:title>
          <c:tx>
            <c:rich>
              <a:bodyPr/>
              <a:lstStyle/>
              <a:p>
                <a:pPr>
                  <a:defRPr sz="1400">
                    <a:latin typeface="Calibri" panose="020F0502020204030204" pitchFamily="34" charset="0"/>
                    <a:cs typeface="Calibri" panose="020F0502020204030204" pitchFamily="34" charset="0"/>
                  </a:defRPr>
                </a:pPr>
                <a:r>
                  <a:rPr lang="en-US" sz="1400" dirty="0">
                    <a:latin typeface="Calibri" panose="020F0502020204030204" pitchFamily="34" charset="0"/>
                    <a:cs typeface="Calibri" panose="020F0502020204030204" pitchFamily="34" charset="0"/>
                  </a:rPr>
                  <a:t>Percent Change</a:t>
                </a:r>
              </a:p>
            </c:rich>
          </c:tx>
          <c:layout>
            <c:manualLayout>
              <c:xMode val="edge"/>
              <c:yMode val="edge"/>
              <c:x val="2.1218730402062572E-2"/>
              <c:y val="0.32088593798656523"/>
            </c:manualLayout>
          </c:layout>
          <c:overlay val="0"/>
        </c:title>
        <c:numFmt formatCode="0%" sourceLinked="0"/>
        <c:majorTickMark val="out"/>
        <c:minorTickMark val="none"/>
        <c:tickLblPos val="nextTo"/>
        <c:spPr>
          <a:ln w="3258">
            <a:solidFill>
              <a:schemeClr val="bg1">
                <a:lumMod val="50000"/>
              </a:schemeClr>
            </a:solidFill>
            <a:prstDash val="solid"/>
          </a:ln>
        </c:spPr>
        <c:txPr>
          <a:bodyPr rot="0" vert="horz"/>
          <a:lstStyle/>
          <a:p>
            <a:pPr>
              <a:defRPr sz="1400">
                <a:latin typeface="Calibri" panose="020F0502020204030204" pitchFamily="34" charset="0"/>
                <a:cs typeface="Calibri" panose="020F0502020204030204" pitchFamily="34" charset="0"/>
              </a:defRPr>
            </a:pPr>
            <a:endParaRPr lang="en-US"/>
          </a:p>
        </c:txPr>
        <c:crossAx val="-76824752"/>
        <c:crosses val="autoZero"/>
        <c:crossBetween val="midCat"/>
      </c:valAx>
      <c:spPr>
        <a:noFill/>
        <a:ln w="13032">
          <a:noFill/>
          <a:prstDash val="solid"/>
        </a:ln>
      </c:spPr>
    </c:plotArea>
    <c:plotVisOnly val="1"/>
    <c:dispBlanksAs val="gap"/>
    <c:showDLblsOverMax val="0"/>
  </c:chart>
  <c:spPr>
    <a:noFill/>
    <a:ln>
      <a:noFill/>
    </a:ln>
  </c:spPr>
  <c:txPr>
    <a:bodyPr/>
    <a:lstStyle/>
    <a:p>
      <a:pPr>
        <a:defRPr sz="1000" b="0" i="0" u="none" strike="noStrike"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12474368438320212"/>
          <c:y val="2.491103202846975E-2"/>
          <c:w val="0.83213240923009624"/>
          <c:h val="0.80752274715660533"/>
        </c:manualLayout>
      </c:layout>
      <c:barChart>
        <c:barDir val="bar"/>
        <c:grouping val="clustered"/>
        <c:varyColors val="0"/>
        <c:ser>
          <c:idx val="1"/>
          <c:order val="0"/>
          <c:tx>
            <c:strRef>
              <c:f>Sheet1!$A$2</c:f>
              <c:strCache>
                <c:ptCount val="1"/>
              </c:strCache>
            </c:strRef>
          </c:tx>
          <c:spPr>
            <a:solidFill>
              <a:srgbClr val="777776"/>
            </a:solidFill>
            <a:ln w="10722">
              <a:noFill/>
              <a:prstDash val="solid"/>
            </a:ln>
          </c:spPr>
          <c:invertIfNegative val="0"/>
          <c:dPt>
            <c:idx val="7"/>
            <c:invertIfNegative val="0"/>
            <c:bubble3D val="0"/>
            <c:extLst>
              <c:ext xmlns:c16="http://schemas.microsoft.com/office/drawing/2014/chart" uri="{C3380CC4-5D6E-409C-BE32-E72D297353CC}">
                <c16:uniqueId val="{00000001-8C32-42E2-8424-83428C037334}"/>
              </c:ext>
            </c:extLst>
          </c:dPt>
          <c:dPt>
            <c:idx val="9"/>
            <c:invertIfNegative val="0"/>
            <c:bubble3D val="0"/>
            <c:spPr>
              <a:solidFill>
                <a:srgbClr val="C00000"/>
              </a:solidFill>
              <a:ln w="10722">
                <a:noFill/>
                <a:prstDash val="solid"/>
              </a:ln>
            </c:spPr>
            <c:extLst>
              <c:ext xmlns:c16="http://schemas.microsoft.com/office/drawing/2014/chart" uri="{C3380CC4-5D6E-409C-BE32-E72D297353CC}">
                <c16:uniqueId val="{00000002-AB9A-4212-8E9D-95E63AC898A0}"/>
              </c:ext>
            </c:extLst>
          </c:dPt>
          <c:dLbls>
            <c:spPr>
              <a:noFill/>
              <a:ln w="21445">
                <a:noFill/>
              </a:ln>
            </c:spPr>
            <c:txPr>
              <a:bodyPr wrap="square" lIns="38100" tIns="19050" rIns="38100" bIns="19050" anchor="ctr">
                <a:spAutoFit/>
              </a:bodyPr>
              <a:lstStyle/>
              <a:p>
                <a:pPr>
                  <a:defRPr sz="14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Cache</c:v>
                </c:pt>
                <c:pt idx="1">
                  <c:v>Salt Lake</c:v>
                </c:pt>
                <c:pt idx="2">
                  <c:v>Washington</c:v>
                </c:pt>
                <c:pt idx="3">
                  <c:v>Weber</c:v>
                </c:pt>
                <c:pt idx="4">
                  <c:v>Nebo</c:v>
                </c:pt>
                <c:pt idx="5">
                  <c:v>Canyons</c:v>
                </c:pt>
                <c:pt idx="6">
                  <c:v>Jordan</c:v>
                </c:pt>
                <c:pt idx="7">
                  <c:v>Granite</c:v>
                </c:pt>
                <c:pt idx="8">
                  <c:v>Davis</c:v>
                </c:pt>
                <c:pt idx="9">
                  <c:v>Charters</c:v>
                </c:pt>
                <c:pt idx="10">
                  <c:v>Alpine</c:v>
                </c:pt>
              </c:strCache>
            </c:strRef>
          </c:cat>
          <c:val>
            <c:numRef>
              <c:f>Sheet1!$B$2:$L$2</c:f>
              <c:numCache>
                <c:formatCode>#,##0</c:formatCode>
                <c:ptCount val="11"/>
                <c:pt idx="0">
                  <c:v>18270</c:v>
                </c:pt>
                <c:pt idx="1">
                  <c:v>22401</c:v>
                </c:pt>
                <c:pt idx="2">
                  <c:v>31074</c:v>
                </c:pt>
                <c:pt idx="3">
                  <c:v>32171</c:v>
                </c:pt>
                <c:pt idx="4">
                  <c:v>33117</c:v>
                </c:pt>
                <c:pt idx="5">
                  <c:v>34134</c:v>
                </c:pt>
                <c:pt idx="6">
                  <c:v>54865</c:v>
                </c:pt>
                <c:pt idx="7">
                  <c:v>64281</c:v>
                </c:pt>
                <c:pt idx="8">
                  <c:v>72263</c:v>
                </c:pt>
                <c:pt idx="9">
                  <c:v>78384</c:v>
                </c:pt>
                <c:pt idx="10">
                  <c:v>79748</c:v>
                </c:pt>
              </c:numCache>
            </c:numRef>
          </c:val>
          <c:extLst>
            <c:ext xmlns:c16="http://schemas.microsoft.com/office/drawing/2014/chart" uri="{C3380CC4-5D6E-409C-BE32-E72D297353CC}">
              <c16:uniqueId val="{00000002-8C32-42E2-8424-83428C037334}"/>
            </c:ext>
          </c:extLst>
        </c:ser>
        <c:dLbls>
          <c:showLegendKey val="0"/>
          <c:showVal val="0"/>
          <c:showCatName val="0"/>
          <c:showSerName val="0"/>
          <c:showPercent val="0"/>
          <c:showBubbleSize val="0"/>
        </c:dLbls>
        <c:gapWidth val="60"/>
        <c:axId val="-1738050064"/>
        <c:axId val="-1738048976"/>
      </c:barChart>
      <c:catAx>
        <c:axId val="-1738050064"/>
        <c:scaling>
          <c:orientation val="minMax"/>
        </c:scaling>
        <c:delete val="0"/>
        <c:axPos val="l"/>
        <c:numFmt formatCode="General" sourceLinked="1"/>
        <c:majorTickMark val="out"/>
        <c:minorTickMark val="none"/>
        <c:tickLblPos val="nextTo"/>
        <c:spPr>
          <a:ln w="2681">
            <a:solidFill>
              <a:schemeClr val="bg1">
                <a:lumMod val="50000"/>
              </a:schemeClr>
            </a:solidFill>
            <a:prstDash val="solid"/>
          </a:ln>
        </c:spPr>
        <c:txPr>
          <a:bodyPr rot="0" vert="horz"/>
          <a:lstStyle/>
          <a:p>
            <a:pPr>
              <a:defRPr sz="1400">
                <a:latin typeface="Calibri" panose="020F0502020204030204" pitchFamily="34" charset="0"/>
                <a:cs typeface="Calibri" panose="020F0502020204030204" pitchFamily="34" charset="0"/>
              </a:defRPr>
            </a:pPr>
            <a:endParaRPr lang="en-US"/>
          </a:p>
        </c:txPr>
        <c:crossAx val="-1738048976"/>
        <c:crosses val="autoZero"/>
        <c:auto val="0"/>
        <c:lblAlgn val="ctr"/>
        <c:lblOffset val="100"/>
        <c:tickLblSkip val="1"/>
        <c:tickMarkSkip val="1"/>
        <c:noMultiLvlLbl val="0"/>
      </c:catAx>
      <c:valAx>
        <c:axId val="-1738048976"/>
        <c:scaling>
          <c:orientation val="minMax"/>
        </c:scaling>
        <c:delete val="0"/>
        <c:axPos val="b"/>
        <c:title>
          <c:tx>
            <c:rich>
              <a:bodyPr/>
              <a:lstStyle/>
              <a:p>
                <a:pPr>
                  <a:defRPr sz="1400">
                    <a:latin typeface="Calibri" panose="020F0502020204030204" pitchFamily="34" charset="0"/>
                    <a:cs typeface="Calibri" panose="020F0502020204030204" pitchFamily="34" charset="0"/>
                  </a:defRPr>
                </a:pPr>
                <a:r>
                  <a:rPr lang="en-US" sz="1400" dirty="0">
                    <a:latin typeface="Calibri" panose="020F0502020204030204" pitchFamily="34" charset="0"/>
                    <a:cs typeface="Calibri" panose="020F0502020204030204" pitchFamily="34" charset="0"/>
                  </a:rPr>
                  <a:t>Number of Students</a:t>
                </a:r>
              </a:p>
            </c:rich>
          </c:tx>
          <c:layout>
            <c:manualLayout>
              <c:xMode val="edge"/>
              <c:yMode val="edge"/>
              <c:x val="0.43955415112584606"/>
              <c:y val="0.93586111111111114"/>
            </c:manualLayout>
          </c:layout>
          <c:overlay val="0"/>
          <c:spPr>
            <a:noFill/>
            <a:ln w="21445">
              <a:noFill/>
            </a:ln>
          </c:spPr>
        </c:title>
        <c:numFmt formatCode="#,##0" sourceLinked="1"/>
        <c:majorTickMark val="out"/>
        <c:minorTickMark val="none"/>
        <c:tickLblPos val="nextTo"/>
        <c:spPr>
          <a:ln w="2681">
            <a:solidFill>
              <a:schemeClr val="bg1">
                <a:lumMod val="50000"/>
              </a:schemeClr>
            </a:solidFill>
            <a:prstDash val="solid"/>
          </a:ln>
        </c:spPr>
        <c:txPr>
          <a:bodyPr rot="0" vert="horz"/>
          <a:lstStyle/>
          <a:p>
            <a:pPr>
              <a:defRPr sz="1400">
                <a:latin typeface="Calibri" panose="020F0502020204030204" pitchFamily="34" charset="0"/>
                <a:cs typeface="Calibri" panose="020F0502020204030204" pitchFamily="34" charset="0"/>
              </a:defRPr>
            </a:pPr>
            <a:endParaRPr lang="en-US"/>
          </a:p>
        </c:txPr>
        <c:crossAx val="-1738050064"/>
        <c:crosses val="autoZero"/>
        <c:crossBetween val="between"/>
      </c:valAx>
      <c:spPr>
        <a:noFill/>
        <a:ln w="2681">
          <a:noFill/>
          <a:prstDash val="solid"/>
        </a:ln>
      </c:spPr>
    </c:plotArea>
    <c:plotVisOnly val="1"/>
    <c:dispBlanksAs val="gap"/>
    <c:showDLblsOverMax val="0"/>
  </c:chart>
  <c:spPr>
    <a:noFill/>
    <a:ln>
      <a:noFill/>
    </a:ln>
  </c:spPr>
  <c:txPr>
    <a:bodyPr/>
    <a:lstStyle/>
    <a:p>
      <a:pPr>
        <a:defRPr sz="1200" b="0" i="0" u="none" strike="noStrike"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14155489938757657"/>
          <c:y val="2.3390916924008683E-2"/>
          <c:w val="0.83330621172353458"/>
          <c:h val="0.79715791776028"/>
        </c:manualLayout>
      </c:layout>
      <c:barChart>
        <c:barDir val="bar"/>
        <c:grouping val="clustered"/>
        <c:varyColors val="0"/>
        <c:ser>
          <c:idx val="1"/>
          <c:order val="0"/>
          <c:tx>
            <c:strRef>
              <c:f>Sheet1!$A$2</c:f>
              <c:strCache>
                <c:ptCount val="1"/>
              </c:strCache>
            </c:strRef>
          </c:tx>
          <c:spPr>
            <a:solidFill>
              <a:srgbClr val="777776"/>
            </a:solidFill>
            <a:ln w="12185">
              <a:noFill/>
              <a:prstDash val="solid"/>
            </a:ln>
          </c:spPr>
          <c:invertIfNegative val="0"/>
          <c:dPt>
            <c:idx val="6"/>
            <c:invertIfNegative val="0"/>
            <c:bubble3D val="0"/>
            <c:spPr>
              <a:solidFill>
                <a:srgbClr val="C00000"/>
              </a:solidFill>
              <a:ln w="12185">
                <a:noFill/>
                <a:prstDash val="solid"/>
              </a:ln>
            </c:spPr>
            <c:extLst>
              <c:ext xmlns:c16="http://schemas.microsoft.com/office/drawing/2014/chart" uri="{C3380CC4-5D6E-409C-BE32-E72D297353CC}">
                <c16:uniqueId val="{00000004-2FF1-4A64-A9D6-6AD130FC656A}"/>
              </c:ext>
            </c:extLst>
          </c:dPt>
          <c:dPt>
            <c:idx val="8"/>
            <c:invertIfNegative val="0"/>
            <c:bubble3D val="0"/>
            <c:extLst>
              <c:ext xmlns:c16="http://schemas.microsoft.com/office/drawing/2014/chart" uri="{C3380CC4-5D6E-409C-BE32-E72D297353CC}">
                <c16:uniqueId val="{00000000-FE4D-4570-A294-F44996F7174F}"/>
              </c:ext>
            </c:extLst>
          </c:dPt>
          <c:dPt>
            <c:idx val="9"/>
            <c:invertIfNegative val="0"/>
            <c:bubble3D val="0"/>
            <c:extLst>
              <c:ext xmlns:c16="http://schemas.microsoft.com/office/drawing/2014/chart" uri="{C3380CC4-5D6E-409C-BE32-E72D297353CC}">
                <c16:uniqueId val="{00000000-75EA-4A13-A954-446DC702EEBE}"/>
              </c:ext>
            </c:extLst>
          </c:dPt>
          <c:dLbls>
            <c:numFmt formatCode="0.0%" sourceLinked="0"/>
            <c:spPr>
              <a:noFill/>
              <a:ln w="24371">
                <a:noFill/>
              </a:ln>
            </c:spPr>
            <c:txPr>
              <a:bodyPr wrap="square" lIns="38100" tIns="19050" rIns="38100" bIns="19050" anchor="ctr">
                <a:spAutoFit/>
              </a:bodyPr>
              <a:lstStyle/>
              <a:p>
                <a:pPr>
                  <a:defRPr sz="12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Sheet1!$C$1:$L$1</c:f>
              <c:strCache>
                <c:ptCount val="10"/>
                <c:pt idx="0">
                  <c:v>South Summit</c:v>
                </c:pt>
                <c:pt idx="1">
                  <c:v>Juab</c:v>
                </c:pt>
                <c:pt idx="2">
                  <c:v>Wasatch</c:v>
                </c:pt>
                <c:pt idx="3">
                  <c:v>Washington</c:v>
                </c:pt>
                <c:pt idx="4">
                  <c:v>Morgan</c:v>
                </c:pt>
                <c:pt idx="5">
                  <c:v>Carbon</c:v>
                </c:pt>
                <c:pt idx="6">
                  <c:v>Charters</c:v>
                </c:pt>
                <c:pt idx="7">
                  <c:v>Tooele</c:v>
                </c:pt>
                <c:pt idx="8">
                  <c:v>Grand</c:v>
                </c:pt>
                <c:pt idx="9">
                  <c:v>Daggett</c:v>
                </c:pt>
              </c:strCache>
            </c:strRef>
          </c:cat>
          <c:val>
            <c:numRef>
              <c:f>Sheet1!$C$2:$L$2</c:f>
              <c:numCache>
                <c:formatCode>0.0%</c:formatCode>
                <c:ptCount val="10"/>
                <c:pt idx="0">
                  <c:v>2.7E-2</c:v>
                </c:pt>
                <c:pt idx="1">
                  <c:v>3.1E-2</c:v>
                </c:pt>
                <c:pt idx="2">
                  <c:v>3.1E-2</c:v>
                </c:pt>
                <c:pt idx="3">
                  <c:v>3.5000000000000003E-2</c:v>
                </c:pt>
                <c:pt idx="4">
                  <c:v>3.5999999999999997E-2</c:v>
                </c:pt>
                <c:pt idx="5">
                  <c:v>3.5999999999999997E-2</c:v>
                </c:pt>
                <c:pt idx="6">
                  <c:v>3.6999999999999998E-2</c:v>
                </c:pt>
                <c:pt idx="7">
                  <c:v>4.5999999999999999E-2</c:v>
                </c:pt>
                <c:pt idx="8">
                  <c:v>4.8000000000000001E-2</c:v>
                </c:pt>
                <c:pt idx="9">
                  <c:v>9.1999999999999998E-2</c:v>
                </c:pt>
              </c:numCache>
            </c:numRef>
          </c:val>
          <c:extLst>
            <c:ext xmlns:c16="http://schemas.microsoft.com/office/drawing/2014/chart" uri="{C3380CC4-5D6E-409C-BE32-E72D297353CC}">
              <c16:uniqueId val="{00000003-75EA-4A13-A954-446DC702EEBE}"/>
            </c:ext>
          </c:extLst>
        </c:ser>
        <c:dLbls>
          <c:showLegendKey val="0"/>
          <c:showVal val="0"/>
          <c:showCatName val="0"/>
          <c:showSerName val="0"/>
          <c:showPercent val="0"/>
          <c:showBubbleSize val="0"/>
        </c:dLbls>
        <c:gapWidth val="70"/>
        <c:axId val="-1738048432"/>
        <c:axId val="-1738043536"/>
      </c:barChart>
      <c:catAx>
        <c:axId val="-1738048432"/>
        <c:scaling>
          <c:orientation val="minMax"/>
        </c:scaling>
        <c:delete val="0"/>
        <c:axPos val="l"/>
        <c:numFmt formatCode="General" sourceLinked="1"/>
        <c:majorTickMark val="out"/>
        <c:minorTickMark val="none"/>
        <c:tickLblPos val="nextTo"/>
        <c:spPr>
          <a:ln w="3046">
            <a:solidFill>
              <a:schemeClr val="bg1">
                <a:lumMod val="50000"/>
              </a:schemeClr>
            </a:solidFill>
            <a:prstDash val="solid"/>
          </a:ln>
        </c:spPr>
        <c:txPr>
          <a:bodyPr rot="0" vert="horz"/>
          <a:lstStyle/>
          <a:p>
            <a:pPr>
              <a:defRPr>
                <a:latin typeface="Calibri" panose="020F0502020204030204" pitchFamily="34" charset="0"/>
                <a:cs typeface="Calibri" panose="020F0502020204030204" pitchFamily="34" charset="0"/>
              </a:defRPr>
            </a:pPr>
            <a:endParaRPr lang="en-US"/>
          </a:p>
        </c:txPr>
        <c:crossAx val="-1738043536"/>
        <c:crosses val="autoZero"/>
        <c:auto val="0"/>
        <c:lblAlgn val="ctr"/>
        <c:lblOffset val="100"/>
        <c:tickLblSkip val="1"/>
        <c:tickMarkSkip val="1"/>
        <c:noMultiLvlLbl val="0"/>
      </c:catAx>
      <c:valAx>
        <c:axId val="-1738043536"/>
        <c:scaling>
          <c:orientation val="minMax"/>
          <c:max val="0.1"/>
        </c:scaling>
        <c:delete val="0"/>
        <c:axPos val="b"/>
        <c:title>
          <c:tx>
            <c:rich>
              <a:bodyPr/>
              <a:lstStyle/>
              <a:p>
                <a:pPr>
                  <a:defRPr>
                    <a:latin typeface="Calibri" panose="020F0502020204030204" pitchFamily="34" charset="0"/>
                    <a:cs typeface="Calibri" panose="020F0502020204030204" pitchFamily="34" charset="0"/>
                  </a:defRPr>
                </a:pPr>
                <a:r>
                  <a:rPr lang="en-US" dirty="0">
                    <a:latin typeface="Calibri" panose="020F0502020204030204" pitchFamily="34" charset="0"/>
                    <a:cs typeface="Calibri" panose="020F0502020204030204" pitchFamily="34" charset="0"/>
                  </a:rPr>
                  <a:t>Percent Change</a:t>
                </a:r>
              </a:p>
            </c:rich>
          </c:tx>
          <c:layout>
            <c:manualLayout>
              <c:xMode val="edge"/>
              <c:yMode val="edge"/>
              <c:x val="0.45619598331458561"/>
              <c:y val="0.91495078740157465"/>
            </c:manualLayout>
          </c:layout>
          <c:overlay val="0"/>
        </c:title>
        <c:numFmt formatCode="0%" sourceLinked="0"/>
        <c:majorTickMark val="out"/>
        <c:minorTickMark val="none"/>
        <c:tickLblPos val="nextTo"/>
        <c:spPr>
          <a:ln w="3046">
            <a:solidFill>
              <a:schemeClr val="bg1">
                <a:lumMod val="50000"/>
              </a:schemeClr>
            </a:solidFill>
            <a:prstDash val="solid"/>
          </a:ln>
        </c:spPr>
        <c:txPr>
          <a:bodyPr rot="0" vert="horz"/>
          <a:lstStyle/>
          <a:p>
            <a:pPr>
              <a:defRPr>
                <a:latin typeface="Calibri" panose="020F0502020204030204" pitchFamily="34" charset="0"/>
                <a:cs typeface="Calibri" panose="020F0502020204030204" pitchFamily="34" charset="0"/>
              </a:defRPr>
            </a:pPr>
            <a:endParaRPr lang="en-US"/>
          </a:p>
        </c:txPr>
        <c:crossAx val="-1738048432"/>
        <c:crosses val="autoZero"/>
        <c:crossBetween val="between"/>
      </c:valAx>
      <c:spPr>
        <a:noFill/>
        <a:ln w="12700">
          <a:noFill/>
          <a:prstDash val="solid"/>
        </a:ln>
      </c:spPr>
    </c:plotArea>
    <c:plotVisOnly val="1"/>
    <c:dispBlanksAs val="gap"/>
    <c:showDLblsOverMax val="0"/>
  </c:chart>
  <c:spPr>
    <a:noFill/>
    <a:ln>
      <a:noFill/>
    </a:ln>
  </c:spPr>
  <c:txPr>
    <a:bodyPr/>
    <a:lstStyle/>
    <a:p>
      <a:pPr>
        <a:defRPr sz="1400" b="0" i="0" u="none" strike="noStrike"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548920968212308E-2"/>
          <c:y val="3.4528342366033485E-2"/>
          <c:w val="0.86497477147253143"/>
          <c:h val="0.60507706603294098"/>
        </c:manualLayout>
      </c:layout>
      <c:barChart>
        <c:barDir val="col"/>
        <c:grouping val="clustered"/>
        <c:varyColors val="0"/>
        <c:ser>
          <c:idx val="0"/>
          <c:order val="0"/>
          <c:tx>
            <c:strRef>
              <c:f>Sheet1!$B$1</c:f>
              <c:strCache>
                <c:ptCount val="1"/>
                <c:pt idx="0">
                  <c:v>Births</c:v>
                </c:pt>
              </c:strCache>
            </c:strRef>
          </c:tx>
          <c:spPr>
            <a:solidFill>
              <a:schemeClr val="bg2"/>
            </a:solidFill>
            <a:ln>
              <a:noFill/>
            </a:ln>
            <a:effectLst/>
          </c:spPr>
          <c:invertIfNegative val="0"/>
          <c:cat>
            <c:strRef>
              <c:f>Sheet1!$A$2:$A$21</c:f>
              <c:strCache>
                <c:ptCount val="20"/>
                <c:pt idx="0">
                  <c:v>1995, 2000</c:v>
                </c:pt>
                <c:pt idx="1">
                  <c:v>1996, 2001</c:v>
                </c:pt>
                <c:pt idx="2">
                  <c:v>1997, 2002</c:v>
                </c:pt>
                <c:pt idx="3">
                  <c:v>1998, 2003</c:v>
                </c:pt>
                <c:pt idx="4">
                  <c:v>1999, 2004</c:v>
                </c:pt>
                <c:pt idx="5">
                  <c:v>2000, 2005</c:v>
                </c:pt>
                <c:pt idx="6">
                  <c:v>2001, 2006</c:v>
                </c:pt>
                <c:pt idx="7">
                  <c:v>2002, 2007</c:v>
                </c:pt>
                <c:pt idx="8">
                  <c:v>2003, 2008</c:v>
                </c:pt>
                <c:pt idx="9">
                  <c:v>2004, 2009</c:v>
                </c:pt>
                <c:pt idx="10">
                  <c:v>2005, 2010</c:v>
                </c:pt>
                <c:pt idx="11">
                  <c:v>2006, 2011</c:v>
                </c:pt>
                <c:pt idx="12">
                  <c:v>2007, 2012</c:v>
                </c:pt>
                <c:pt idx="13">
                  <c:v>2008, 2013</c:v>
                </c:pt>
                <c:pt idx="14">
                  <c:v>2009, 2014</c:v>
                </c:pt>
                <c:pt idx="15">
                  <c:v>2010, 2015</c:v>
                </c:pt>
                <c:pt idx="16">
                  <c:v>2011, 2016</c:v>
                </c:pt>
                <c:pt idx="17">
                  <c:v>2012, 2017</c:v>
                </c:pt>
                <c:pt idx="18">
                  <c:v>2013, 2018</c:v>
                </c:pt>
                <c:pt idx="19">
                  <c:v>2014, 2019f</c:v>
                </c:pt>
              </c:strCache>
            </c:strRef>
          </c:cat>
          <c:val>
            <c:numRef>
              <c:f>Sheet1!$B$2:$B$21</c:f>
              <c:numCache>
                <c:formatCode>_(* #,##0_);_(* \(#,##0\);_(* "-"??_);_(@_)</c:formatCode>
                <c:ptCount val="20"/>
                <c:pt idx="0">
                  <c:v>39126.333333333336</c:v>
                </c:pt>
                <c:pt idx="1">
                  <c:v>41222</c:v>
                </c:pt>
                <c:pt idx="2">
                  <c:v>42691.333333333328</c:v>
                </c:pt>
                <c:pt idx="3">
                  <c:v>44421.666666666664</c:v>
                </c:pt>
                <c:pt idx="4">
                  <c:v>45871.333333333328</c:v>
                </c:pt>
                <c:pt idx="5">
                  <c:v>46968.333333333328</c:v>
                </c:pt>
                <c:pt idx="6">
                  <c:v>47720.333333333328</c:v>
                </c:pt>
                <c:pt idx="7">
                  <c:v>48731.666666666664</c:v>
                </c:pt>
                <c:pt idx="8">
                  <c:v>49602.666666666664</c:v>
                </c:pt>
                <c:pt idx="9">
                  <c:v>50380</c:v>
                </c:pt>
                <c:pt idx="10">
                  <c:v>51228.999999999993</c:v>
                </c:pt>
                <c:pt idx="11">
                  <c:v>52822.333333333328</c:v>
                </c:pt>
                <c:pt idx="12">
                  <c:v>54533.666666666672</c:v>
                </c:pt>
                <c:pt idx="13">
                  <c:v>55424.333333333328</c:v>
                </c:pt>
                <c:pt idx="14">
                  <c:v>54434.333333333328</c:v>
                </c:pt>
                <c:pt idx="15">
                  <c:v>52804</c:v>
                </c:pt>
                <c:pt idx="16">
                  <c:v>51809</c:v>
                </c:pt>
                <c:pt idx="17" formatCode="_(* #,##0_);_(* \(#,##0\);_(* &quot;-&quot;_);_(@_)">
                  <c:v>50511</c:v>
                </c:pt>
                <c:pt idx="18" formatCode="_(* #,##0_);_(* \(#,##0\);_(* &quot;-&quot;_);_(@_)">
                  <c:v>51539</c:v>
                </c:pt>
                <c:pt idx="19" formatCode="#,##0">
                  <c:v>50931</c:v>
                </c:pt>
              </c:numCache>
            </c:numRef>
          </c:val>
          <c:extLst>
            <c:ext xmlns:c16="http://schemas.microsoft.com/office/drawing/2014/chart" uri="{C3380CC4-5D6E-409C-BE32-E72D297353CC}">
              <c16:uniqueId val="{00000000-4678-4D8F-9224-E5F41FA46400}"/>
            </c:ext>
          </c:extLst>
        </c:ser>
        <c:dLbls>
          <c:showLegendKey val="0"/>
          <c:showVal val="0"/>
          <c:showCatName val="0"/>
          <c:showSerName val="0"/>
          <c:showPercent val="0"/>
          <c:showBubbleSize val="0"/>
        </c:dLbls>
        <c:gapWidth val="74"/>
        <c:axId val="-1738042448"/>
        <c:axId val="-1738051152"/>
      </c:barChart>
      <c:lineChart>
        <c:grouping val="standard"/>
        <c:varyColors val="0"/>
        <c:ser>
          <c:idx val="1"/>
          <c:order val="1"/>
          <c:tx>
            <c:strRef>
              <c:f>Sheet1!$C$1</c:f>
              <c:strCache>
                <c:ptCount val="1"/>
                <c:pt idx="0">
                  <c:v>K Enrollment</c:v>
                </c:pt>
              </c:strCache>
            </c:strRef>
          </c:tx>
          <c:spPr>
            <a:ln w="57150" cap="rnd">
              <a:solidFill>
                <a:srgbClr val="C00000"/>
              </a:solidFill>
              <a:prstDash val="sysDash"/>
              <a:round/>
            </a:ln>
            <a:effectLst/>
          </c:spPr>
          <c:marker>
            <c:symbol val="none"/>
          </c:marker>
          <c:cat>
            <c:strRef>
              <c:f>Sheet1!$A$2:$A$21</c:f>
              <c:strCache>
                <c:ptCount val="20"/>
                <c:pt idx="0">
                  <c:v>1995, 2000</c:v>
                </c:pt>
                <c:pt idx="1">
                  <c:v>1996, 2001</c:v>
                </c:pt>
                <c:pt idx="2">
                  <c:v>1997, 2002</c:v>
                </c:pt>
                <c:pt idx="3">
                  <c:v>1998, 2003</c:v>
                </c:pt>
                <c:pt idx="4">
                  <c:v>1999, 2004</c:v>
                </c:pt>
                <c:pt idx="5">
                  <c:v>2000, 2005</c:v>
                </c:pt>
                <c:pt idx="6">
                  <c:v>2001, 2006</c:v>
                </c:pt>
                <c:pt idx="7">
                  <c:v>2002, 2007</c:v>
                </c:pt>
                <c:pt idx="8">
                  <c:v>2003, 2008</c:v>
                </c:pt>
                <c:pt idx="9">
                  <c:v>2004, 2009</c:v>
                </c:pt>
                <c:pt idx="10">
                  <c:v>2005, 2010</c:v>
                </c:pt>
                <c:pt idx="11">
                  <c:v>2006, 2011</c:v>
                </c:pt>
                <c:pt idx="12">
                  <c:v>2007, 2012</c:v>
                </c:pt>
                <c:pt idx="13">
                  <c:v>2008, 2013</c:v>
                </c:pt>
                <c:pt idx="14">
                  <c:v>2009, 2014</c:v>
                </c:pt>
                <c:pt idx="15">
                  <c:v>2010, 2015</c:v>
                </c:pt>
                <c:pt idx="16">
                  <c:v>2011, 2016</c:v>
                </c:pt>
                <c:pt idx="17">
                  <c:v>2012, 2017</c:v>
                </c:pt>
                <c:pt idx="18">
                  <c:v>2013, 2018</c:v>
                </c:pt>
                <c:pt idx="19">
                  <c:v>2014, 2019f</c:v>
                </c:pt>
              </c:strCache>
            </c:strRef>
          </c:cat>
          <c:val>
            <c:numRef>
              <c:f>Sheet1!$C$2:$C$21</c:f>
              <c:numCache>
                <c:formatCode>General</c:formatCode>
                <c:ptCount val="20"/>
                <c:pt idx="0">
                  <c:v>36039</c:v>
                </c:pt>
                <c:pt idx="1">
                  <c:v>36521</c:v>
                </c:pt>
                <c:pt idx="2">
                  <c:v>37872</c:v>
                </c:pt>
                <c:pt idx="3">
                  <c:v>39353</c:v>
                </c:pt>
                <c:pt idx="4">
                  <c:v>40758</c:v>
                </c:pt>
                <c:pt idx="5">
                  <c:v>42143</c:v>
                </c:pt>
                <c:pt idx="6">
                  <c:v>44155</c:v>
                </c:pt>
                <c:pt idx="7">
                  <c:v>45087</c:v>
                </c:pt>
                <c:pt idx="8">
                  <c:v>47073</c:v>
                </c:pt>
                <c:pt idx="9">
                  <c:v>47764</c:v>
                </c:pt>
                <c:pt idx="10">
                  <c:v>48165</c:v>
                </c:pt>
                <c:pt idx="11">
                  <c:v>49056</c:v>
                </c:pt>
                <c:pt idx="12">
                  <c:v>50388</c:v>
                </c:pt>
                <c:pt idx="13">
                  <c:v>50394</c:v>
                </c:pt>
                <c:pt idx="14">
                  <c:v>48899</c:v>
                </c:pt>
                <c:pt idx="15">
                  <c:v>48316</c:v>
                </c:pt>
                <c:pt idx="16">
                  <c:v>48288</c:v>
                </c:pt>
                <c:pt idx="17">
                  <c:v>47649</c:v>
                </c:pt>
                <c:pt idx="18">
                  <c:v>49116</c:v>
                </c:pt>
                <c:pt idx="19">
                  <c:v>50731</c:v>
                </c:pt>
              </c:numCache>
            </c:numRef>
          </c:val>
          <c:smooth val="0"/>
          <c:extLst>
            <c:ext xmlns:c16="http://schemas.microsoft.com/office/drawing/2014/chart" uri="{C3380CC4-5D6E-409C-BE32-E72D297353CC}">
              <c16:uniqueId val="{00000001-4678-4D8F-9224-E5F41FA46400}"/>
            </c:ext>
          </c:extLst>
        </c:ser>
        <c:dLbls>
          <c:showLegendKey val="0"/>
          <c:showVal val="0"/>
          <c:showCatName val="0"/>
          <c:showSerName val="0"/>
          <c:showPercent val="0"/>
          <c:showBubbleSize val="0"/>
        </c:dLbls>
        <c:marker val="1"/>
        <c:smooth val="0"/>
        <c:axId val="-1738047344"/>
        <c:axId val="-1738050608"/>
      </c:lineChart>
      <c:catAx>
        <c:axId val="-173804244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5400000" vert="horz"/>
          <a:lstStyle/>
          <a:p>
            <a:pPr>
              <a:defRPr sz="1400">
                <a:latin typeface="Calibri" panose="020F0502020204030204" pitchFamily="34" charset="0"/>
                <a:cs typeface="Calibri" panose="020F0502020204030204" pitchFamily="34" charset="0"/>
              </a:defRPr>
            </a:pPr>
            <a:endParaRPr lang="en-US"/>
          </a:p>
        </c:txPr>
        <c:crossAx val="-1738051152"/>
        <c:crosses val="autoZero"/>
        <c:auto val="1"/>
        <c:lblAlgn val="ctr"/>
        <c:lblOffset val="100"/>
        <c:tickLblSkip val="1"/>
        <c:noMultiLvlLbl val="0"/>
      </c:catAx>
      <c:valAx>
        <c:axId val="-1738051152"/>
        <c:scaling>
          <c:orientation val="minMax"/>
          <c:max val="60000"/>
          <c:min val="30000"/>
        </c:scaling>
        <c:delete val="0"/>
        <c:axPos val="l"/>
        <c:numFmt formatCode="_(* #,##0_);_(* \(#,##0\);_(* &quot;-&quot;??_);_(@_)" sourceLinked="1"/>
        <c:majorTickMark val="out"/>
        <c:minorTickMark val="none"/>
        <c:tickLblPos val="nextTo"/>
        <c:spPr>
          <a:noFill/>
          <a:ln>
            <a:solidFill>
              <a:schemeClr val="bg1">
                <a:lumMod val="50000"/>
              </a:schemeClr>
            </a:solidFill>
          </a:ln>
          <a:effectLst/>
        </c:spPr>
        <c:txPr>
          <a:bodyPr rot="-60000000" vert="horz"/>
          <a:lstStyle/>
          <a:p>
            <a:pPr>
              <a:defRPr sz="1400">
                <a:latin typeface="Calibri" panose="020F0502020204030204" pitchFamily="34" charset="0"/>
                <a:cs typeface="Calibri" panose="020F0502020204030204" pitchFamily="34" charset="0"/>
              </a:defRPr>
            </a:pPr>
            <a:endParaRPr lang="en-US"/>
          </a:p>
        </c:txPr>
        <c:crossAx val="-1738042448"/>
        <c:crosses val="autoZero"/>
        <c:crossBetween val="between"/>
      </c:valAx>
      <c:valAx>
        <c:axId val="-1738050608"/>
        <c:scaling>
          <c:orientation val="minMax"/>
          <c:max val="60000"/>
          <c:min val="30000"/>
        </c:scaling>
        <c:delete val="1"/>
        <c:axPos val="r"/>
        <c:numFmt formatCode="#,##0" sourceLinked="0"/>
        <c:majorTickMark val="out"/>
        <c:minorTickMark val="none"/>
        <c:tickLblPos val="nextTo"/>
        <c:crossAx val="-1738047344"/>
        <c:crosses val="max"/>
        <c:crossBetween val="between"/>
      </c:valAx>
      <c:catAx>
        <c:axId val="-1738047344"/>
        <c:scaling>
          <c:orientation val="minMax"/>
        </c:scaling>
        <c:delete val="1"/>
        <c:axPos val="t"/>
        <c:numFmt formatCode="General" sourceLinked="1"/>
        <c:majorTickMark val="out"/>
        <c:minorTickMark val="none"/>
        <c:tickLblPos val="nextTo"/>
        <c:crossAx val="-1738050608"/>
        <c:crosses val="max"/>
        <c:auto val="1"/>
        <c:lblAlgn val="ctr"/>
        <c:lblOffset val="100"/>
        <c:noMultiLvlLbl val="0"/>
      </c:catAx>
      <c:spPr>
        <a:noFill/>
        <a:ln>
          <a:noFill/>
        </a:ln>
        <a:effectLst/>
      </c:spPr>
    </c:plotArea>
    <c:legend>
      <c:legendPos val="b"/>
      <c:layout>
        <c:manualLayout>
          <c:xMode val="edge"/>
          <c:yMode val="edge"/>
          <c:x val="0.30814479440069992"/>
          <c:y val="0.8681488339286384"/>
          <c:w val="0.42199701330437145"/>
          <c:h val="4.7051419708900026E-2"/>
        </c:manualLayout>
      </c:layout>
      <c:overlay val="0"/>
      <c:spPr>
        <a:noFill/>
        <a:ln>
          <a:noFill/>
        </a:ln>
        <a:effectLst/>
      </c:spPr>
      <c:txPr>
        <a:bodyPr rot="0" vert="horz"/>
        <a:lstStyle/>
        <a:p>
          <a:pPr>
            <a:defRPr sz="1400">
              <a:latin typeface="Calibri" panose="020F0502020204030204" pitchFamily="34" charset="0"/>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600" b="0">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943698214193812E-2"/>
          <c:y val="2.4440576749054886E-2"/>
          <c:w val="0.87150661314394529"/>
          <c:h val="0.73321506540917092"/>
        </c:manualLayout>
      </c:layout>
      <c:lineChart>
        <c:grouping val="standard"/>
        <c:varyColors val="0"/>
        <c:ser>
          <c:idx val="0"/>
          <c:order val="0"/>
          <c:tx>
            <c:strRef>
              <c:f>Sheet1!$B$1</c:f>
              <c:strCache>
                <c:ptCount val="1"/>
                <c:pt idx="0">
                  <c:v>U.S.</c:v>
                </c:pt>
              </c:strCache>
            </c:strRef>
          </c:tx>
          <c:spPr>
            <a:ln w="57150">
              <a:solidFill>
                <a:schemeClr val="tx1"/>
              </a:solidFill>
              <a:prstDash val="sysDash"/>
            </a:ln>
          </c:spPr>
          <c:marker>
            <c:symbol val="none"/>
          </c:marker>
          <c:cat>
            <c:strRef>
              <c:f>Sheet1!$A$2:$A$18</c:f>
              <c:strCache>
                <c:ptCount val="17"/>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strCache>
            </c:strRef>
          </c:cat>
          <c:val>
            <c:numRef>
              <c:f>Sheet1!$B$2:$B$18</c:f>
              <c:numCache>
                <c:formatCode>_("$"* #,##0_);_("$"* \(#,##0\);_("$"* "-"??_);_(@_)</c:formatCode>
                <c:ptCount val="17"/>
                <c:pt idx="0">
                  <c:v>7727</c:v>
                </c:pt>
                <c:pt idx="1">
                  <c:v>8044</c:v>
                </c:pt>
                <c:pt idx="2">
                  <c:v>8310</c:v>
                </c:pt>
                <c:pt idx="3">
                  <c:v>8711</c:v>
                </c:pt>
                <c:pt idx="4">
                  <c:v>9145</c:v>
                </c:pt>
                <c:pt idx="5">
                  <c:v>9679</c:v>
                </c:pt>
                <c:pt idx="6">
                  <c:v>10298</c:v>
                </c:pt>
                <c:pt idx="7">
                  <c:v>10540</c:v>
                </c:pt>
                <c:pt idx="8">
                  <c:v>10636</c:v>
                </c:pt>
                <c:pt idx="9">
                  <c:v>10663</c:v>
                </c:pt>
                <c:pt idx="10">
                  <c:v>10648</c:v>
                </c:pt>
                <c:pt idx="11">
                  <c:v>10771</c:v>
                </c:pt>
                <c:pt idx="12">
                  <c:v>11066</c:v>
                </c:pt>
                <c:pt idx="13">
                  <c:v>11445</c:v>
                </c:pt>
                <c:pt idx="14">
                  <c:v>11870</c:v>
                </c:pt>
                <c:pt idx="15">
                  <c:v>12160</c:v>
                </c:pt>
                <c:pt idx="16">
                  <c:v>12490</c:v>
                </c:pt>
              </c:numCache>
            </c:numRef>
          </c:val>
          <c:smooth val="0"/>
          <c:extLst>
            <c:ext xmlns:c16="http://schemas.microsoft.com/office/drawing/2014/chart" uri="{C3380CC4-5D6E-409C-BE32-E72D297353CC}">
              <c16:uniqueId val="{00000000-F0F0-4605-B8BD-23F60BB1C1CC}"/>
            </c:ext>
          </c:extLst>
        </c:ser>
        <c:ser>
          <c:idx val="1"/>
          <c:order val="1"/>
          <c:tx>
            <c:strRef>
              <c:f>Sheet1!$C$1</c:f>
              <c:strCache>
                <c:ptCount val="1"/>
                <c:pt idx="0">
                  <c:v>Utah</c:v>
                </c:pt>
              </c:strCache>
            </c:strRef>
          </c:tx>
          <c:spPr>
            <a:ln w="57150">
              <a:solidFill>
                <a:srgbClr val="C00000"/>
              </a:solidFill>
            </a:ln>
          </c:spPr>
          <c:marker>
            <c:symbol val="none"/>
          </c:marker>
          <c:cat>
            <c:strRef>
              <c:f>Sheet1!$A$2:$A$18</c:f>
              <c:strCache>
                <c:ptCount val="17"/>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strCache>
            </c:strRef>
          </c:cat>
          <c:val>
            <c:numRef>
              <c:f>Sheet1!$C$2:$C$18</c:f>
              <c:numCache>
                <c:formatCode>_("$"* #,##0_);_("$"* \(#,##0\);_("$"* "-"??_);_(@_)</c:formatCode>
                <c:ptCount val="17"/>
                <c:pt idx="0">
                  <c:v>6461</c:v>
                </c:pt>
                <c:pt idx="1">
                  <c:v>6242</c:v>
                </c:pt>
                <c:pt idx="2">
                  <c:v>6302</c:v>
                </c:pt>
                <c:pt idx="3">
                  <c:v>6394</c:v>
                </c:pt>
                <c:pt idx="4">
                  <c:v>6452</c:v>
                </c:pt>
                <c:pt idx="5">
                  <c:v>6571</c:v>
                </c:pt>
                <c:pt idx="6">
                  <c:v>6635</c:v>
                </c:pt>
                <c:pt idx="7">
                  <c:v>7238</c:v>
                </c:pt>
                <c:pt idx="8">
                  <c:v>6995</c:v>
                </c:pt>
                <c:pt idx="9">
                  <c:v>6620</c:v>
                </c:pt>
                <c:pt idx="10">
                  <c:v>6384</c:v>
                </c:pt>
                <c:pt idx="11">
                  <c:v>6558</c:v>
                </c:pt>
                <c:pt idx="12">
                  <c:v>6675</c:v>
                </c:pt>
                <c:pt idx="13">
                  <c:v>6817</c:v>
                </c:pt>
                <c:pt idx="14">
                  <c:v>7032</c:v>
                </c:pt>
                <c:pt idx="15">
                  <c:v>7298</c:v>
                </c:pt>
                <c:pt idx="16">
                  <c:v>7771</c:v>
                </c:pt>
              </c:numCache>
            </c:numRef>
          </c:val>
          <c:smooth val="0"/>
          <c:extLst>
            <c:ext xmlns:c16="http://schemas.microsoft.com/office/drawing/2014/chart" uri="{C3380CC4-5D6E-409C-BE32-E72D297353CC}">
              <c16:uniqueId val="{00000001-F0F0-4605-B8BD-23F60BB1C1CC}"/>
            </c:ext>
          </c:extLst>
        </c:ser>
        <c:dLbls>
          <c:showLegendKey val="0"/>
          <c:showVal val="0"/>
          <c:showCatName val="0"/>
          <c:showSerName val="0"/>
          <c:showPercent val="0"/>
          <c:showBubbleSize val="0"/>
        </c:dLbls>
        <c:smooth val="0"/>
        <c:axId val="-1738046256"/>
        <c:axId val="-1738040272"/>
      </c:lineChart>
      <c:catAx>
        <c:axId val="-1738046256"/>
        <c:scaling>
          <c:orientation val="minMax"/>
        </c:scaling>
        <c:delete val="0"/>
        <c:axPos val="b"/>
        <c:numFmt formatCode="General" sourceLinked="1"/>
        <c:majorTickMark val="out"/>
        <c:minorTickMark val="none"/>
        <c:tickLblPos val="nextTo"/>
        <c:txPr>
          <a:bodyPr rot="-5400000" vert="horz"/>
          <a:lstStyle/>
          <a:p>
            <a:pPr>
              <a:defRPr sz="1400">
                <a:latin typeface="Calibri" panose="020F0502020204030204" pitchFamily="34" charset="0"/>
                <a:cs typeface="Calibri" panose="020F0502020204030204" pitchFamily="34" charset="0"/>
              </a:defRPr>
            </a:pPr>
            <a:endParaRPr lang="en-US"/>
          </a:p>
        </c:txPr>
        <c:crossAx val="-1738040272"/>
        <c:crosses val="autoZero"/>
        <c:auto val="1"/>
        <c:lblAlgn val="ctr"/>
        <c:lblOffset val="100"/>
        <c:tickLblSkip val="1"/>
        <c:noMultiLvlLbl val="0"/>
      </c:catAx>
      <c:valAx>
        <c:axId val="-1738040272"/>
        <c:scaling>
          <c:orientation val="minMax"/>
          <c:min val="4000"/>
        </c:scaling>
        <c:delete val="0"/>
        <c:axPos val="l"/>
        <c:numFmt formatCode="&quot;$&quot;#,##0" sourceLinked="0"/>
        <c:majorTickMark val="out"/>
        <c:minorTickMark val="none"/>
        <c:tickLblPos val="nextTo"/>
        <c:txPr>
          <a:bodyPr/>
          <a:lstStyle/>
          <a:p>
            <a:pPr>
              <a:defRPr sz="1400">
                <a:latin typeface="Calibri" panose="020F0502020204030204" pitchFamily="34" charset="0"/>
                <a:cs typeface="Calibri" panose="020F0502020204030204" pitchFamily="34" charset="0"/>
              </a:defRPr>
            </a:pPr>
            <a:endParaRPr lang="en-US"/>
          </a:p>
        </c:txPr>
        <c:crossAx val="-1738046256"/>
        <c:crosses val="autoZero"/>
        <c:crossBetween val="midCat"/>
      </c:valAx>
      <c:spPr>
        <a:ln>
          <a:noFill/>
        </a:ln>
      </c:spPr>
    </c:plotArea>
    <c:legend>
      <c:legendPos val="b"/>
      <c:layout>
        <c:manualLayout>
          <c:xMode val="edge"/>
          <c:yMode val="edge"/>
          <c:x val="0.37275831146106742"/>
          <c:y val="0.91382828192637555"/>
          <c:w val="0.25436151519195693"/>
          <c:h val="4.7051419708900026E-2"/>
        </c:manualLayout>
      </c:layout>
      <c:overlay val="0"/>
      <c:txPr>
        <a:bodyPr/>
        <a:lstStyle/>
        <a:p>
          <a:pPr>
            <a:defRPr sz="1400">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050" b="0">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6660256397703"/>
          <c:y val="2.3126739839338266E-2"/>
          <c:w val="0.88733396053441416"/>
          <c:h val="0.72687787822301053"/>
        </c:manualLayout>
      </c:layout>
      <c:barChart>
        <c:barDir val="col"/>
        <c:grouping val="stacked"/>
        <c:varyColors val="0"/>
        <c:ser>
          <c:idx val="0"/>
          <c:order val="0"/>
          <c:tx>
            <c:strRef>
              <c:f>Sheet1!$B$1</c:f>
              <c:strCache>
                <c:ptCount val="1"/>
                <c:pt idx="0">
                  <c:v>Series 1</c:v>
                </c:pt>
              </c:strCache>
            </c:strRef>
          </c:tx>
          <c:spPr>
            <a:solidFill>
              <a:srgbClr val="777776"/>
            </a:solidFill>
            <a:ln>
              <a:noFill/>
            </a:ln>
            <a:effectLst/>
          </c:spPr>
          <c:invertIfNegative val="0"/>
          <c:dPt>
            <c:idx val="6"/>
            <c:invertIfNegative val="0"/>
            <c:bubble3D val="0"/>
            <c:extLst>
              <c:ext xmlns:c16="http://schemas.microsoft.com/office/drawing/2014/chart" uri="{C3380CC4-5D6E-409C-BE32-E72D297353CC}">
                <c16:uniqueId val="{00000000-025F-4A2A-A5AF-3183E92EF569}"/>
              </c:ext>
            </c:extLst>
          </c:dPt>
          <c:dPt>
            <c:idx val="50"/>
            <c:invertIfNegative val="0"/>
            <c:bubble3D val="0"/>
            <c:spPr>
              <a:solidFill>
                <a:srgbClr val="C00000"/>
              </a:solidFill>
              <a:ln>
                <a:noFill/>
              </a:ln>
              <a:effectLst/>
            </c:spPr>
            <c:extLst>
              <c:ext xmlns:c16="http://schemas.microsoft.com/office/drawing/2014/chart" uri="{C3380CC4-5D6E-409C-BE32-E72D297353CC}">
                <c16:uniqueId val="{00000002-025F-4A2A-A5AF-3183E92EF569}"/>
              </c:ext>
            </c:extLst>
          </c:dPt>
          <c:cat>
            <c:strRef>
              <c:f>Sheet1!$A$2:$A$52</c:f>
              <c:strCache>
                <c:ptCount val="51"/>
                <c:pt idx="0">
                  <c:v>New York</c:v>
                </c:pt>
                <c:pt idx="1">
                  <c:v>District of Columbia</c:v>
                </c:pt>
                <c:pt idx="2">
                  <c:v>Alaska</c:v>
                </c:pt>
                <c:pt idx="3">
                  <c:v>Connecticut</c:v>
                </c:pt>
                <c:pt idx="4">
                  <c:v>Vermont</c:v>
                </c:pt>
                <c:pt idx="5">
                  <c:v>New Jersey</c:v>
                </c:pt>
                <c:pt idx="6">
                  <c:v>Massachusetts</c:v>
                </c:pt>
                <c:pt idx="7">
                  <c:v>Wyoming</c:v>
                </c:pt>
                <c:pt idx="8">
                  <c:v>Rhode Island</c:v>
                </c:pt>
                <c:pt idx="9">
                  <c:v>New Hampshire</c:v>
                </c:pt>
                <c:pt idx="10">
                  <c:v>Maryland</c:v>
                </c:pt>
                <c:pt idx="11">
                  <c:v>Pennsylvania</c:v>
                </c:pt>
                <c:pt idx="12">
                  <c:v>Maine</c:v>
                </c:pt>
                <c:pt idx="13">
                  <c:v>Illinois</c:v>
                </c:pt>
                <c:pt idx="14">
                  <c:v>Delaware</c:v>
                </c:pt>
                <c:pt idx="15">
                  <c:v>North Dakota</c:v>
                </c:pt>
                <c:pt idx="16">
                  <c:v>Hawaii</c:v>
                </c:pt>
                <c:pt idx="17">
                  <c:v>Nebraska</c:v>
                </c:pt>
                <c:pt idx="18">
                  <c:v>Minnesota</c:v>
                </c:pt>
                <c:pt idx="19">
                  <c:v>Ohio</c:v>
                </c:pt>
                <c:pt idx="20">
                  <c:v>Wisconsin</c:v>
                </c:pt>
                <c:pt idx="21">
                  <c:v>West Virginia</c:v>
                </c:pt>
                <c:pt idx="22">
                  <c:v>Virginia</c:v>
                </c:pt>
                <c:pt idx="23">
                  <c:v>Louisiana</c:v>
                </c:pt>
                <c:pt idx="24">
                  <c:v>Montana</c:v>
                </c:pt>
                <c:pt idx="25">
                  <c:v>Michigan</c:v>
                </c:pt>
                <c:pt idx="26">
                  <c:v>Iowa</c:v>
                </c:pt>
                <c:pt idx="27">
                  <c:v>Washington</c:v>
                </c:pt>
                <c:pt idx="28">
                  <c:v>Oregon</c:v>
                </c:pt>
                <c:pt idx="29">
                  <c:v>California</c:v>
                </c:pt>
                <c:pt idx="30">
                  <c:v>Kansas</c:v>
                </c:pt>
                <c:pt idx="31">
                  <c:v>Missouri</c:v>
                </c:pt>
                <c:pt idx="32">
                  <c:v>South Carolina</c:v>
                </c:pt>
                <c:pt idx="33">
                  <c:v>Arkansas</c:v>
                </c:pt>
                <c:pt idx="34">
                  <c:v>New Mexico</c:v>
                </c:pt>
                <c:pt idx="35">
                  <c:v>Kentucky</c:v>
                </c:pt>
                <c:pt idx="36">
                  <c:v>Indiana</c:v>
                </c:pt>
                <c:pt idx="37">
                  <c:v>Georgia</c:v>
                </c:pt>
                <c:pt idx="38">
                  <c:v>Colorado</c:v>
                </c:pt>
                <c:pt idx="39">
                  <c:v>Alabama</c:v>
                </c:pt>
                <c:pt idx="40">
                  <c:v>Florida</c:v>
                </c:pt>
                <c:pt idx="41">
                  <c:v>South Dakota</c:v>
                </c:pt>
                <c:pt idx="42">
                  <c:v>Texas</c:v>
                </c:pt>
                <c:pt idx="43">
                  <c:v>Tennessee</c:v>
                </c:pt>
                <c:pt idx="44">
                  <c:v>North Carolina</c:v>
                </c:pt>
                <c:pt idx="45">
                  <c:v>Nevada</c:v>
                </c:pt>
                <c:pt idx="46">
                  <c:v>Mississippi</c:v>
                </c:pt>
                <c:pt idx="47">
                  <c:v>Oklahoma</c:v>
                </c:pt>
                <c:pt idx="48">
                  <c:v>Arizona</c:v>
                </c:pt>
                <c:pt idx="49">
                  <c:v>Idaho</c:v>
                </c:pt>
                <c:pt idx="50">
                  <c:v>Utah</c:v>
                </c:pt>
              </c:strCache>
            </c:strRef>
          </c:cat>
          <c:val>
            <c:numRef>
              <c:f>Sheet1!$B$2:$B$52</c:f>
              <c:numCache>
                <c:formatCode>#,##0</c:formatCode>
                <c:ptCount val="51"/>
                <c:pt idx="0">
                  <c:v>20743.587022765703</c:v>
                </c:pt>
                <c:pt idx="1">
                  <c:v>20609.793596679763</c:v>
                </c:pt>
                <c:pt idx="2">
                  <c:v>20190.828810148203</c:v>
                </c:pt>
                <c:pt idx="3">
                  <c:v>19019.58626662588</c:v>
                </c:pt>
                <c:pt idx="4">
                  <c:v>18768.769593751073</c:v>
                </c:pt>
                <c:pt idx="5">
                  <c:v>18558.901821318181</c:v>
                </c:pt>
                <c:pt idx="6">
                  <c:v>16449.982602809665</c:v>
                </c:pt>
                <c:pt idx="7">
                  <c:v>16047.412153039853</c:v>
                </c:pt>
                <c:pt idx="8">
                  <c:v>15796.712543762636</c:v>
                </c:pt>
                <c:pt idx="9">
                  <c:v>14968.502095630041</c:v>
                </c:pt>
                <c:pt idx="10">
                  <c:v>14430.913656042101</c:v>
                </c:pt>
                <c:pt idx="11">
                  <c:v>14404.868882948211</c:v>
                </c:pt>
                <c:pt idx="12">
                  <c:v>13976.493797250198</c:v>
                </c:pt>
                <c:pt idx="13">
                  <c:v>13935.119716192125</c:v>
                </c:pt>
                <c:pt idx="14">
                  <c:v>13881.709844675548</c:v>
                </c:pt>
                <c:pt idx="15">
                  <c:v>12884.113513969938</c:v>
                </c:pt>
                <c:pt idx="16">
                  <c:v>12854.725052636197</c:v>
                </c:pt>
                <c:pt idx="17">
                  <c:v>12173.527877556895</c:v>
                </c:pt>
                <c:pt idx="18">
                  <c:v>11924.404992796608</c:v>
                </c:pt>
                <c:pt idx="19">
                  <c:v>11729.653200642388</c:v>
                </c:pt>
                <c:pt idx="20">
                  <c:v>11537.728162381001</c:v>
                </c:pt>
                <c:pt idx="21">
                  <c:v>11511.961228639721</c:v>
                </c:pt>
                <c:pt idx="22">
                  <c:v>11234.706930202809</c:v>
                </c:pt>
                <c:pt idx="23">
                  <c:v>11105.535652901786</c:v>
                </c:pt>
                <c:pt idx="24">
                  <c:v>11077.803372263579</c:v>
                </c:pt>
                <c:pt idx="25">
                  <c:v>10955.779936823843</c:v>
                </c:pt>
                <c:pt idx="26">
                  <c:v>10937.574090015853</c:v>
                </c:pt>
                <c:pt idx="27">
                  <c:v>10683.530921968111</c:v>
                </c:pt>
                <c:pt idx="28">
                  <c:v>10456.770296238814</c:v>
                </c:pt>
                <c:pt idx="29">
                  <c:v>10448.710986934586</c:v>
                </c:pt>
                <c:pt idx="30">
                  <c:v>10329.358584284351</c:v>
                </c:pt>
                <c:pt idx="31">
                  <c:v>10231.220635551899</c:v>
                </c:pt>
                <c:pt idx="32">
                  <c:v>9830.7408657767191</c:v>
                </c:pt>
                <c:pt idx="33">
                  <c:v>9804.7543963643548</c:v>
                </c:pt>
                <c:pt idx="34">
                  <c:v>9723.7428437118979</c:v>
                </c:pt>
                <c:pt idx="35">
                  <c:v>9559.8380692379178</c:v>
                </c:pt>
                <c:pt idx="36">
                  <c:v>9529.4322387454868</c:v>
                </c:pt>
                <c:pt idx="37">
                  <c:v>9476.1265732153133</c:v>
                </c:pt>
                <c:pt idx="38">
                  <c:v>9291.7946403061396</c:v>
                </c:pt>
                <c:pt idx="39">
                  <c:v>9146.4607358055473</c:v>
                </c:pt>
                <c:pt idx="40">
                  <c:v>9112.8250842236903</c:v>
                </c:pt>
                <c:pt idx="41">
                  <c:v>9103.1302014431767</c:v>
                </c:pt>
                <c:pt idx="42">
                  <c:v>9081.0288025923983</c:v>
                </c:pt>
                <c:pt idx="43">
                  <c:v>8776.0784982043751</c:v>
                </c:pt>
                <c:pt idx="44">
                  <c:v>8529.2026651257856</c:v>
                </c:pt>
                <c:pt idx="45">
                  <c:v>8450.7071750412142</c:v>
                </c:pt>
                <c:pt idx="46">
                  <c:v>8444.6696447668346</c:v>
                </c:pt>
                <c:pt idx="47">
                  <c:v>8075.465818265794</c:v>
                </c:pt>
                <c:pt idx="48">
                  <c:v>7590.1876536918689</c:v>
                </c:pt>
                <c:pt idx="49">
                  <c:v>6929.3830757859632</c:v>
                </c:pt>
                <c:pt idx="50">
                  <c:v>6751.1499236127174</c:v>
                </c:pt>
              </c:numCache>
            </c:numRef>
          </c:val>
          <c:extLst>
            <c:ext xmlns:c16="http://schemas.microsoft.com/office/drawing/2014/chart" uri="{C3380CC4-5D6E-409C-BE32-E72D297353CC}">
              <c16:uniqueId val="{00000003-025F-4A2A-A5AF-3183E92EF569}"/>
            </c:ext>
          </c:extLst>
        </c:ser>
        <c:dLbls>
          <c:showLegendKey val="0"/>
          <c:showVal val="0"/>
          <c:showCatName val="0"/>
          <c:showSerName val="0"/>
          <c:showPercent val="0"/>
          <c:showBubbleSize val="0"/>
        </c:dLbls>
        <c:gapWidth val="50"/>
        <c:overlap val="100"/>
        <c:axId val="-1738045712"/>
        <c:axId val="-1738052240"/>
      </c:barChart>
      <c:catAx>
        <c:axId val="-1738045712"/>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5400000" vert="horz"/>
          <a:lstStyle/>
          <a:p>
            <a:pPr>
              <a:defRPr sz="1000">
                <a:latin typeface="Calibri" panose="020F0502020204030204" pitchFamily="34" charset="0"/>
                <a:cs typeface="Calibri" panose="020F0502020204030204" pitchFamily="34" charset="0"/>
              </a:defRPr>
            </a:pPr>
            <a:endParaRPr lang="en-US"/>
          </a:p>
        </c:txPr>
        <c:crossAx val="-1738052240"/>
        <c:crosses val="autoZero"/>
        <c:auto val="1"/>
        <c:lblAlgn val="ctr"/>
        <c:lblOffset val="100"/>
        <c:noMultiLvlLbl val="0"/>
      </c:catAx>
      <c:valAx>
        <c:axId val="-1738052240"/>
        <c:scaling>
          <c:orientation val="minMax"/>
          <c:max val="22000"/>
          <c:min val="0"/>
        </c:scaling>
        <c:delete val="0"/>
        <c:axPos val="l"/>
        <c:numFmt formatCode="&quot;$&quot;#,##0" sourceLinked="0"/>
        <c:majorTickMark val="none"/>
        <c:minorTickMark val="none"/>
        <c:tickLblPos val="nextTo"/>
        <c:spPr>
          <a:noFill/>
          <a:ln>
            <a:solidFill>
              <a:schemeClr val="bg1">
                <a:lumMod val="50000"/>
              </a:schemeClr>
            </a:solidFill>
          </a:ln>
          <a:effectLst/>
        </c:spPr>
        <c:txPr>
          <a:bodyPr rot="-60000000" vert="horz"/>
          <a:lstStyle/>
          <a:p>
            <a:pPr>
              <a:defRPr sz="1400">
                <a:latin typeface="Calibri" panose="020F0502020204030204" pitchFamily="34" charset="0"/>
                <a:cs typeface="Calibri" panose="020F0502020204030204" pitchFamily="34" charset="0"/>
              </a:defRPr>
            </a:pPr>
            <a:endParaRPr lang="en-US"/>
          </a:p>
        </c:txPr>
        <c:crossAx val="-1738045712"/>
        <c:crosses val="autoZero"/>
        <c:crossBetween val="between"/>
        <c:majorUnit val="2000"/>
      </c:valAx>
      <c:spPr>
        <a:noFill/>
        <a:ln>
          <a:noFill/>
        </a:ln>
        <a:effectLst/>
      </c:spPr>
    </c:plotArea>
    <c:plotVisOnly val="1"/>
    <c:dispBlanksAs val="gap"/>
    <c:showDLblsOverMax val="0"/>
  </c:chart>
  <c:spPr>
    <a:noFill/>
    <a:ln>
      <a:noFill/>
    </a:ln>
    <a:effectLst/>
  </c:spPr>
  <c:txPr>
    <a:bodyPr/>
    <a:lstStyle/>
    <a:p>
      <a:pPr>
        <a:defRPr sz="800" b="0">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97071077472987E-2"/>
          <c:y val="3.4528342366033485E-2"/>
          <c:w val="0.91066710958401886"/>
          <c:h val="0.73830333708286466"/>
        </c:manualLayout>
      </c:layout>
      <c:barChart>
        <c:barDir val="col"/>
        <c:grouping val="stacked"/>
        <c:varyColors val="0"/>
        <c:ser>
          <c:idx val="0"/>
          <c:order val="0"/>
          <c:tx>
            <c:strRef>
              <c:f>Sheet1!$B$1</c:f>
              <c:strCache>
                <c:ptCount val="1"/>
                <c:pt idx="0">
                  <c:v>Series 1</c:v>
                </c:pt>
              </c:strCache>
            </c:strRef>
          </c:tx>
          <c:spPr>
            <a:solidFill>
              <a:srgbClr val="777776"/>
            </a:solidFill>
            <a:ln>
              <a:noFill/>
            </a:ln>
            <a:effectLst/>
          </c:spPr>
          <c:invertIfNegative val="0"/>
          <c:dPt>
            <c:idx val="4"/>
            <c:invertIfNegative val="0"/>
            <c:bubble3D val="0"/>
            <c:extLst>
              <c:ext xmlns:c16="http://schemas.microsoft.com/office/drawing/2014/chart" uri="{C3380CC4-5D6E-409C-BE32-E72D297353CC}">
                <c16:uniqueId val="{00000000-9ADC-42A4-BBA9-382188F92ABB}"/>
              </c:ext>
            </c:extLst>
          </c:dPt>
          <c:dPt>
            <c:idx val="30"/>
            <c:invertIfNegative val="0"/>
            <c:bubble3D val="0"/>
            <c:extLst>
              <c:ext xmlns:c16="http://schemas.microsoft.com/office/drawing/2014/chart" uri="{C3380CC4-5D6E-409C-BE32-E72D297353CC}">
                <c16:uniqueId val="{00000004-21E4-4E93-8D9C-189802DADA11}"/>
              </c:ext>
            </c:extLst>
          </c:dPt>
          <c:dPt>
            <c:idx val="31"/>
            <c:invertIfNegative val="0"/>
            <c:bubble3D val="0"/>
            <c:extLst>
              <c:ext xmlns:c16="http://schemas.microsoft.com/office/drawing/2014/chart" uri="{C3380CC4-5D6E-409C-BE32-E72D297353CC}">
                <c16:uniqueId val="{00000002-9ADC-42A4-BBA9-382188F92ABB}"/>
              </c:ext>
            </c:extLst>
          </c:dPt>
          <c:dPt>
            <c:idx val="34"/>
            <c:invertIfNegative val="0"/>
            <c:bubble3D val="0"/>
            <c:spPr>
              <a:solidFill>
                <a:srgbClr val="C00000"/>
              </a:solidFill>
              <a:ln>
                <a:noFill/>
              </a:ln>
              <a:effectLst/>
            </c:spPr>
            <c:extLst>
              <c:ext xmlns:c16="http://schemas.microsoft.com/office/drawing/2014/chart" uri="{C3380CC4-5D6E-409C-BE32-E72D297353CC}">
                <c16:uniqueId val="{00000005-35DA-48C7-BE9A-D696E0A491A6}"/>
              </c:ext>
            </c:extLst>
          </c:dPt>
          <c:dPt>
            <c:idx val="50"/>
            <c:invertIfNegative val="0"/>
            <c:bubble3D val="0"/>
            <c:extLst>
              <c:ext xmlns:c16="http://schemas.microsoft.com/office/drawing/2014/chart" uri="{C3380CC4-5D6E-409C-BE32-E72D297353CC}">
                <c16:uniqueId val="{00000003-9ADC-42A4-BBA9-382188F92ABB}"/>
              </c:ext>
            </c:extLst>
          </c:dPt>
          <c:cat>
            <c:strRef>
              <c:f>Sheet1!$A$2:$A$52</c:f>
              <c:strCache>
                <c:ptCount val="51"/>
                <c:pt idx="0">
                  <c:v>    Alaska </c:v>
                </c:pt>
                <c:pt idx="1">
                  <c:v>    Vermont </c:v>
                </c:pt>
                <c:pt idx="2">
                  <c:v>    New York </c:v>
                </c:pt>
                <c:pt idx="3">
                  <c:v>    New Jersey </c:v>
                </c:pt>
                <c:pt idx="4">
                  <c:v>    West Virginia </c:v>
                </c:pt>
                <c:pt idx="5">
                  <c:v>    Wyoming </c:v>
                </c:pt>
                <c:pt idx="6">
                  <c:v>    Maine </c:v>
                </c:pt>
                <c:pt idx="7">
                  <c:v>    Illinois </c:v>
                </c:pt>
                <c:pt idx="8">
                  <c:v>    Rhode Island </c:v>
                </c:pt>
                <c:pt idx="9">
                  <c:v>    Connecticut </c:v>
                </c:pt>
                <c:pt idx="10">
                  <c:v>    Arkansas </c:v>
                </c:pt>
                <c:pt idx="11">
                  <c:v>    New Mexico </c:v>
                </c:pt>
                <c:pt idx="12">
                  <c:v>    Delaware </c:v>
                </c:pt>
                <c:pt idx="13">
                  <c:v>    Nebraska</c:v>
                </c:pt>
                <c:pt idx="14">
                  <c:v>    Louisiana </c:v>
                </c:pt>
                <c:pt idx="15">
                  <c:v>    Mississippi </c:v>
                </c:pt>
                <c:pt idx="16">
                  <c:v>    Ohio </c:v>
                </c:pt>
                <c:pt idx="17">
                  <c:v>    Georgia </c:v>
                </c:pt>
                <c:pt idx="18">
                  <c:v>    Michigan </c:v>
                </c:pt>
                <c:pt idx="19">
                  <c:v>    Pennsylvania </c:v>
                </c:pt>
                <c:pt idx="20">
                  <c:v>    South Carolina </c:v>
                </c:pt>
                <c:pt idx="21">
                  <c:v>    Iowa </c:v>
                </c:pt>
                <c:pt idx="22">
                  <c:v>    Kentucky </c:v>
                </c:pt>
                <c:pt idx="23">
                  <c:v>    New Hampshire </c:v>
                </c:pt>
                <c:pt idx="24">
                  <c:v>    Wisconsin </c:v>
                </c:pt>
                <c:pt idx="25">
                  <c:v>    Kansas </c:v>
                </c:pt>
                <c:pt idx="26">
                  <c:v>    Texas </c:v>
                </c:pt>
                <c:pt idx="27">
                  <c:v>    Maryland </c:v>
                </c:pt>
                <c:pt idx="28">
                  <c:v>    Massachusetts </c:v>
                </c:pt>
                <c:pt idx="29">
                  <c:v>    Alabama </c:v>
                </c:pt>
                <c:pt idx="30">
                  <c:v>    Missouri </c:v>
                </c:pt>
                <c:pt idx="31">
                  <c:v>    Minnesota </c:v>
                </c:pt>
                <c:pt idx="32">
                  <c:v>    Montana </c:v>
                </c:pt>
                <c:pt idx="33">
                  <c:v>    Indiana </c:v>
                </c:pt>
                <c:pt idx="34">
                  <c:v>    Utah </c:v>
                </c:pt>
                <c:pt idx="35">
                  <c:v>    North Dakota </c:v>
                </c:pt>
                <c:pt idx="36">
                  <c:v>    Hawaii .</c:v>
                </c:pt>
                <c:pt idx="37">
                  <c:v>    Oregon .</c:v>
                </c:pt>
                <c:pt idx="38">
                  <c:v>    District of Columbia </c:v>
                </c:pt>
                <c:pt idx="39">
                  <c:v>    Virginia </c:v>
                </c:pt>
                <c:pt idx="40">
                  <c:v>    Oklahoma </c:v>
                </c:pt>
                <c:pt idx="41">
                  <c:v>    North Carolina </c:v>
                </c:pt>
                <c:pt idx="42">
                  <c:v>    Tennessee </c:v>
                </c:pt>
                <c:pt idx="43">
                  <c:v>    Arizona </c:v>
                </c:pt>
                <c:pt idx="44">
                  <c:v>    Idaho </c:v>
                </c:pt>
                <c:pt idx="45">
                  <c:v>    Nevada </c:v>
                </c:pt>
                <c:pt idx="46">
                  <c:v>    California </c:v>
                </c:pt>
                <c:pt idx="47">
                  <c:v>    Washington </c:v>
                </c:pt>
                <c:pt idx="48">
                  <c:v>    South Dakota </c:v>
                </c:pt>
                <c:pt idx="49">
                  <c:v>    Colorado </c:v>
                </c:pt>
                <c:pt idx="50">
                  <c:v>    Florida </c:v>
                </c:pt>
              </c:strCache>
            </c:strRef>
          </c:cat>
          <c:val>
            <c:numRef>
              <c:f>Sheet1!$B$2:$B$52</c:f>
              <c:numCache>
                <c:formatCode>0.0%</c:formatCode>
                <c:ptCount val="51"/>
                <c:pt idx="0">
                  <c:v>6.2626851103071576E-2</c:v>
                </c:pt>
                <c:pt idx="1">
                  <c:v>5.3093148938927588E-2</c:v>
                </c:pt>
                <c:pt idx="2">
                  <c:v>4.8487575044362949E-2</c:v>
                </c:pt>
                <c:pt idx="3">
                  <c:v>4.7922139644730417E-2</c:v>
                </c:pt>
                <c:pt idx="4">
                  <c:v>4.7638924841667034E-2</c:v>
                </c:pt>
                <c:pt idx="5">
                  <c:v>4.5040486916306133E-2</c:v>
                </c:pt>
                <c:pt idx="6">
                  <c:v>4.3780623132912484E-2</c:v>
                </c:pt>
                <c:pt idx="7">
                  <c:v>4.2970436988932638E-2</c:v>
                </c:pt>
                <c:pt idx="8">
                  <c:v>4.2306258083990488E-2</c:v>
                </c:pt>
                <c:pt idx="9">
                  <c:v>4.1955315334211346E-2</c:v>
                </c:pt>
                <c:pt idx="10">
                  <c:v>4.1405264681846722E-2</c:v>
                </c:pt>
                <c:pt idx="11">
                  <c:v>4.1394590984703515E-2</c:v>
                </c:pt>
                <c:pt idx="12">
                  <c:v>4.1338579734293078E-2</c:v>
                </c:pt>
                <c:pt idx="13">
                  <c:v>3.9871256186225827E-2</c:v>
                </c:pt>
                <c:pt idx="14">
                  <c:v>3.9786722958046361E-2</c:v>
                </c:pt>
                <c:pt idx="15">
                  <c:v>3.9522483750107251E-2</c:v>
                </c:pt>
                <c:pt idx="16">
                  <c:v>3.9215404264350995E-2</c:v>
                </c:pt>
                <c:pt idx="17">
                  <c:v>3.9093535009282365E-2</c:v>
                </c:pt>
                <c:pt idx="18">
                  <c:v>3.9078885399054172E-2</c:v>
                </c:pt>
                <c:pt idx="19">
                  <c:v>3.9074218074983305E-2</c:v>
                </c:pt>
                <c:pt idx="20">
                  <c:v>3.8558793710046196E-2</c:v>
                </c:pt>
                <c:pt idx="21">
                  <c:v>3.833237275545661E-2</c:v>
                </c:pt>
                <c:pt idx="22">
                  <c:v>3.8194759185662654E-2</c:v>
                </c:pt>
                <c:pt idx="23">
                  <c:v>3.7644467955876344E-2</c:v>
                </c:pt>
                <c:pt idx="24">
                  <c:v>3.7482927579239336E-2</c:v>
                </c:pt>
                <c:pt idx="25">
                  <c:v>3.7427912021451792E-2</c:v>
                </c:pt>
                <c:pt idx="26">
                  <c:v>3.7062314377173694E-2</c:v>
                </c:pt>
                <c:pt idx="27">
                  <c:v>3.6976914472816778E-2</c:v>
                </c:pt>
                <c:pt idx="28">
                  <c:v>3.6433357981982155E-2</c:v>
                </c:pt>
                <c:pt idx="29">
                  <c:v>3.63395308485761E-2</c:v>
                </c:pt>
                <c:pt idx="30">
                  <c:v>3.6095488404543623E-2</c:v>
                </c:pt>
                <c:pt idx="31">
                  <c:v>3.5899477818360608E-2</c:v>
                </c:pt>
                <c:pt idx="32">
                  <c:v>3.5686996032542072E-2</c:v>
                </c:pt>
                <c:pt idx="33">
                  <c:v>3.5645946761766863E-2</c:v>
                </c:pt>
                <c:pt idx="34">
                  <c:v>3.5206895656240758E-2</c:v>
                </c:pt>
                <c:pt idx="35">
                  <c:v>3.3966513059609196E-2</c:v>
                </c:pt>
                <c:pt idx="36">
                  <c:v>3.3338966966710751E-2</c:v>
                </c:pt>
                <c:pt idx="37">
                  <c:v>3.297566329506911E-2</c:v>
                </c:pt>
                <c:pt idx="38">
                  <c:v>3.2750263410995746E-2</c:v>
                </c:pt>
                <c:pt idx="39">
                  <c:v>3.2631402314756003E-2</c:v>
                </c:pt>
                <c:pt idx="40">
                  <c:v>3.2206764788340787E-2</c:v>
                </c:pt>
                <c:pt idx="41">
                  <c:v>3.1462694574042188E-2</c:v>
                </c:pt>
                <c:pt idx="42">
                  <c:v>3.0963553935849729E-2</c:v>
                </c:pt>
                <c:pt idx="43">
                  <c:v>3.0910884855265927E-2</c:v>
                </c:pt>
                <c:pt idx="44">
                  <c:v>3.0721275334928591E-2</c:v>
                </c:pt>
                <c:pt idx="45">
                  <c:v>3.0571746450799655E-2</c:v>
                </c:pt>
                <c:pt idx="46">
                  <c:v>3.0347373115538586E-2</c:v>
                </c:pt>
                <c:pt idx="47">
                  <c:v>2.9819875086766968E-2</c:v>
                </c:pt>
                <c:pt idx="48">
                  <c:v>2.9147543730445247E-2</c:v>
                </c:pt>
                <c:pt idx="49">
                  <c:v>2.9071492825795461E-2</c:v>
                </c:pt>
                <c:pt idx="50">
                  <c:v>2.7331168948475187E-2</c:v>
                </c:pt>
              </c:numCache>
            </c:numRef>
          </c:val>
          <c:extLst>
            <c:ext xmlns:c16="http://schemas.microsoft.com/office/drawing/2014/chart" uri="{C3380CC4-5D6E-409C-BE32-E72D297353CC}">
              <c16:uniqueId val="{00000004-9ADC-42A4-BBA9-382188F92ABB}"/>
            </c:ext>
          </c:extLst>
        </c:ser>
        <c:dLbls>
          <c:showLegendKey val="0"/>
          <c:showVal val="0"/>
          <c:showCatName val="0"/>
          <c:showSerName val="0"/>
          <c:showPercent val="0"/>
          <c:showBubbleSize val="0"/>
        </c:dLbls>
        <c:gapWidth val="49"/>
        <c:overlap val="100"/>
        <c:axId val="-1738054416"/>
        <c:axId val="-1738053872"/>
      </c:barChart>
      <c:catAx>
        <c:axId val="-1738054416"/>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5400000" vert="horz"/>
          <a:lstStyle/>
          <a:p>
            <a:pPr>
              <a:defRPr sz="1000">
                <a:latin typeface="Calibri" panose="020F0502020204030204" pitchFamily="34" charset="0"/>
                <a:cs typeface="Calibri" panose="020F0502020204030204" pitchFamily="34" charset="0"/>
              </a:defRPr>
            </a:pPr>
            <a:endParaRPr lang="en-US"/>
          </a:p>
        </c:txPr>
        <c:crossAx val="-1738053872"/>
        <c:crosses val="autoZero"/>
        <c:auto val="1"/>
        <c:lblAlgn val="ctr"/>
        <c:lblOffset val="100"/>
        <c:noMultiLvlLbl val="0"/>
      </c:catAx>
      <c:valAx>
        <c:axId val="-1738053872"/>
        <c:scaling>
          <c:orientation val="minMax"/>
          <c:max val="7.0000000000000007E-2"/>
          <c:min val="0"/>
        </c:scaling>
        <c:delete val="0"/>
        <c:axPos val="l"/>
        <c:numFmt formatCode="0%" sourceLinked="0"/>
        <c:majorTickMark val="out"/>
        <c:minorTickMark val="none"/>
        <c:tickLblPos val="nextTo"/>
        <c:spPr>
          <a:noFill/>
          <a:ln>
            <a:solidFill>
              <a:schemeClr val="bg1">
                <a:lumMod val="50000"/>
              </a:schemeClr>
            </a:solidFill>
          </a:ln>
          <a:effectLst/>
        </c:spPr>
        <c:txPr>
          <a:bodyPr rot="-60000000" vert="horz"/>
          <a:lstStyle/>
          <a:p>
            <a:pPr>
              <a:defRPr sz="1400">
                <a:latin typeface="Calibri" panose="020F0502020204030204" pitchFamily="34" charset="0"/>
                <a:cs typeface="Calibri" panose="020F0502020204030204" pitchFamily="34" charset="0"/>
              </a:defRPr>
            </a:pPr>
            <a:endParaRPr lang="en-US"/>
          </a:p>
        </c:txPr>
        <c:crossAx val="-1738054416"/>
        <c:crosses val="autoZero"/>
        <c:crossBetween val="between"/>
      </c:valAx>
      <c:spPr>
        <a:noFill/>
        <a:ln>
          <a:noFill/>
        </a:ln>
        <a:effectLst/>
      </c:spPr>
    </c:plotArea>
    <c:plotVisOnly val="1"/>
    <c:dispBlanksAs val="gap"/>
    <c:showDLblsOverMax val="0"/>
  </c:chart>
  <c:spPr>
    <a:noFill/>
    <a:ln>
      <a:noFill/>
    </a:ln>
    <a:effectLst/>
  </c:spPr>
  <c:txPr>
    <a:bodyPr/>
    <a:lstStyle/>
    <a:p>
      <a:pPr>
        <a:defRPr sz="900" b="0">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244208604359244E-2"/>
          <c:y val="3.2233245770793013E-2"/>
          <c:w val="0.85132945338354449"/>
          <c:h val="0.72765963006443479"/>
        </c:manualLayout>
      </c:layout>
      <c:barChart>
        <c:barDir val="col"/>
        <c:grouping val="clustered"/>
        <c:varyColors val="0"/>
        <c:ser>
          <c:idx val="0"/>
          <c:order val="0"/>
          <c:tx>
            <c:strRef>
              <c:f>Sheet1!$B$1</c:f>
              <c:strCache>
                <c:ptCount val="1"/>
                <c:pt idx="0">
                  <c:v>Enrollment</c:v>
                </c:pt>
              </c:strCache>
            </c:strRef>
          </c:tx>
          <c:spPr>
            <a:solidFill>
              <a:srgbClr val="777776"/>
            </a:solidFill>
            <a:ln>
              <a:noFill/>
            </a:ln>
            <a:effectLst/>
          </c:spPr>
          <c:invertIfNegative val="0"/>
          <c:cat>
            <c:strRef>
              <c:f>Sheet1!$A$2:$A$43</c:f>
              <c:strCache>
                <c:ptCount val="42"/>
                <c:pt idx="0">
                  <c:v>Alpine</c:v>
                </c:pt>
                <c:pt idx="1">
                  <c:v>Charters</c:v>
                </c:pt>
                <c:pt idx="2">
                  <c:v>Davis</c:v>
                </c:pt>
                <c:pt idx="3">
                  <c:v>Granite</c:v>
                </c:pt>
                <c:pt idx="4">
                  <c:v>Jordan</c:v>
                </c:pt>
                <c:pt idx="5">
                  <c:v>Canyons</c:v>
                </c:pt>
                <c:pt idx="6">
                  <c:v>Nebo</c:v>
                </c:pt>
                <c:pt idx="7">
                  <c:v>Weber</c:v>
                </c:pt>
                <c:pt idx="8">
                  <c:v>Washington</c:v>
                </c:pt>
                <c:pt idx="9">
                  <c:v>Salt Lake</c:v>
                </c:pt>
                <c:pt idx="10">
                  <c:v>Cache</c:v>
                </c:pt>
                <c:pt idx="11">
                  <c:v>Tooele</c:v>
                </c:pt>
                <c:pt idx="12">
                  <c:v>Provo</c:v>
                </c:pt>
                <c:pt idx="13">
                  <c:v>Ogden</c:v>
                </c:pt>
                <c:pt idx="14">
                  <c:v>Box Elder</c:v>
                </c:pt>
                <c:pt idx="15">
                  <c:v>Iron</c:v>
                </c:pt>
                <c:pt idx="16">
                  <c:v>Uintah</c:v>
                </c:pt>
                <c:pt idx="17">
                  <c:v>Wasatch</c:v>
                </c:pt>
                <c:pt idx="18">
                  <c:v>Murray</c:v>
                </c:pt>
                <c:pt idx="19">
                  <c:v>Logan</c:v>
                </c:pt>
                <c:pt idx="20">
                  <c:v>Duchesne</c:v>
                </c:pt>
                <c:pt idx="21">
                  <c:v>Park City</c:v>
                </c:pt>
                <c:pt idx="22">
                  <c:v>Sevier</c:v>
                </c:pt>
                <c:pt idx="23">
                  <c:v>Carbon</c:v>
                </c:pt>
                <c:pt idx="24">
                  <c:v>South Sanpete</c:v>
                </c:pt>
                <c:pt idx="25">
                  <c:v>Morgan</c:v>
                </c:pt>
                <c:pt idx="26">
                  <c:v>San Juan</c:v>
                </c:pt>
                <c:pt idx="27">
                  <c:v>Millard</c:v>
                </c:pt>
                <c:pt idx="28">
                  <c:v>Juab</c:v>
                </c:pt>
                <c:pt idx="29">
                  <c:v>North Sanpete</c:v>
                </c:pt>
                <c:pt idx="30">
                  <c:v>Emery</c:v>
                </c:pt>
                <c:pt idx="31">
                  <c:v>South Summit</c:v>
                </c:pt>
                <c:pt idx="32">
                  <c:v>Beaver</c:v>
                </c:pt>
                <c:pt idx="33">
                  <c:v>Grand</c:v>
                </c:pt>
                <c:pt idx="34">
                  <c:v>Kane</c:v>
                </c:pt>
                <c:pt idx="35">
                  <c:v>North Summit</c:v>
                </c:pt>
                <c:pt idx="36">
                  <c:v>Garfield</c:v>
                </c:pt>
                <c:pt idx="37">
                  <c:v>Rich</c:v>
                </c:pt>
                <c:pt idx="38">
                  <c:v>Wayne</c:v>
                </c:pt>
                <c:pt idx="39">
                  <c:v>Piute</c:v>
                </c:pt>
                <c:pt idx="40">
                  <c:v>Tintic</c:v>
                </c:pt>
                <c:pt idx="41">
                  <c:v>Daggett</c:v>
                </c:pt>
              </c:strCache>
            </c:strRef>
          </c:cat>
          <c:val>
            <c:numRef>
              <c:f>Sheet1!$B$2:$B$43</c:f>
              <c:numCache>
                <c:formatCode>General_)</c:formatCode>
                <c:ptCount val="42"/>
                <c:pt idx="0">
                  <c:v>78853</c:v>
                </c:pt>
                <c:pt idx="1">
                  <c:v>75446</c:v>
                </c:pt>
                <c:pt idx="2">
                  <c:v>71908</c:v>
                </c:pt>
                <c:pt idx="3">
                  <c:v>66024</c:v>
                </c:pt>
                <c:pt idx="4">
                  <c:v>53519</c:v>
                </c:pt>
                <c:pt idx="5">
                  <c:v>33907</c:v>
                </c:pt>
                <c:pt idx="6">
                  <c:v>32809</c:v>
                </c:pt>
                <c:pt idx="7">
                  <c:v>31957</c:v>
                </c:pt>
                <c:pt idx="8">
                  <c:v>30015</c:v>
                </c:pt>
                <c:pt idx="9">
                  <c:v>22845</c:v>
                </c:pt>
                <c:pt idx="10">
                  <c:v>17895</c:v>
                </c:pt>
                <c:pt idx="11">
                  <c:v>16154</c:v>
                </c:pt>
                <c:pt idx="12">
                  <c:v>15991</c:v>
                </c:pt>
                <c:pt idx="13">
                  <c:v>11736</c:v>
                </c:pt>
                <c:pt idx="14">
                  <c:v>11671</c:v>
                </c:pt>
                <c:pt idx="15">
                  <c:v>9169</c:v>
                </c:pt>
                <c:pt idx="16">
                  <c:v>6986</c:v>
                </c:pt>
                <c:pt idx="17">
                  <c:v>6826</c:v>
                </c:pt>
                <c:pt idx="18">
                  <c:v>6416</c:v>
                </c:pt>
                <c:pt idx="19">
                  <c:v>5555</c:v>
                </c:pt>
                <c:pt idx="20">
                  <c:v>5103</c:v>
                </c:pt>
                <c:pt idx="21">
                  <c:v>4816</c:v>
                </c:pt>
                <c:pt idx="22">
                  <c:v>4560</c:v>
                </c:pt>
                <c:pt idx="23">
                  <c:v>3364</c:v>
                </c:pt>
                <c:pt idx="24">
                  <c:v>3263</c:v>
                </c:pt>
                <c:pt idx="25">
                  <c:v>3069</c:v>
                </c:pt>
                <c:pt idx="26">
                  <c:v>2889</c:v>
                </c:pt>
                <c:pt idx="27">
                  <c:v>2884</c:v>
                </c:pt>
                <c:pt idx="28">
                  <c:v>2510</c:v>
                </c:pt>
                <c:pt idx="29">
                  <c:v>2438</c:v>
                </c:pt>
                <c:pt idx="30">
                  <c:v>2184</c:v>
                </c:pt>
                <c:pt idx="31">
                  <c:v>1650</c:v>
                </c:pt>
                <c:pt idx="32">
                  <c:v>1540</c:v>
                </c:pt>
                <c:pt idx="33">
                  <c:v>1451</c:v>
                </c:pt>
                <c:pt idx="34">
                  <c:v>1250</c:v>
                </c:pt>
                <c:pt idx="35">
                  <c:v>1048</c:v>
                </c:pt>
                <c:pt idx="36">
                  <c:v>909</c:v>
                </c:pt>
                <c:pt idx="37">
                  <c:v>494</c:v>
                </c:pt>
                <c:pt idx="38">
                  <c:v>447</c:v>
                </c:pt>
                <c:pt idx="39">
                  <c:v>274</c:v>
                </c:pt>
                <c:pt idx="40">
                  <c:v>239</c:v>
                </c:pt>
                <c:pt idx="41">
                  <c:v>163</c:v>
                </c:pt>
              </c:numCache>
            </c:numRef>
          </c:val>
          <c:extLst>
            <c:ext xmlns:c16="http://schemas.microsoft.com/office/drawing/2014/chart" uri="{C3380CC4-5D6E-409C-BE32-E72D297353CC}">
              <c16:uniqueId val="{00000000-D409-4E2B-88B4-2A3AEBF5F069}"/>
            </c:ext>
          </c:extLst>
        </c:ser>
        <c:dLbls>
          <c:showLegendKey val="0"/>
          <c:showVal val="0"/>
          <c:showCatName val="0"/>
          <c:showSerName val="0"/>
          <c:showPercent val="0"/>
          <c:showBubbleSize val="0"/>
        </c:dLbls>
        <c:gapWidth val="70"/>
        <c:overlap val="-27"/>
        <c:axId val="-1736363648"/>
        <c:axId val="-1736361472"/>
      </c:barChart>
      <c:lineChart>
        <c:grouping val="standard"/>
        <c:varyColors val="0"/>
        <c:ser>
          <c:idx val="1"/>
          <c:order val="1"/>
          <c:tx>
            <c:strRef>
              <c:f>Sheet1!$C$1</c:f>
              <c:strCache>
                <c:ptCount val="1"/>
                <c:pt idx="0">
                  <c:v>Per Pupil Expenditures</c:v>
                </c:pt>
              </c:strCache>
            </c:strRef>
          </c:tx>
          <c:spPr>
            <a:ln w="38100" cap="rnd">
              <a:solidFill>
                <a:srgbClr val="C00000"/>
              </a:solidFill>
              <a:prstDash val="sysDash"/>
              <a:round/>
            </a:ln>
            <a:effectLst/>
          </c:spPr>
          <c:marker>
            <c:symbol val="none"/>
          </c:marker>
          <c:cat>
            <c:strRef>
              <c:f>Sheet1!$A$2:$A$43</c:f>
              <c:strCache>
                <c:ptCount val="42"/>
                <c:pt idx="0">
                  <c:v>Alpine</c:v>
                </c:pt>
                <c:pt idx="1">
                  <c:v>Charters</c:v>
                </c:pt>
                <c:pt idx="2">
                  <c:v>Davis</c:v>
                </c:pt>
                <c:pt idx="3">
                  <c:v>Granite</c:v>
                </c:pt>
                <c:pt idx="4">
                  <c:v>Jordan</c:v>
                </c:pt>
                <c:pt idx="5">
                  <c:v>Canyons</c:v>
                </c:pt>
                <c:pt idx="6">
                  <c:v>Nebo</c:v>
                </c:pt>
                <c:pt idx="7">
                  <c:v>Weber</c:v>
                </c:pt>
                <c:pt idx="8">
                  <c:v>Washington</c:v>
                </c:pt>
                <c:pt idx="9">
                  <c:v>Salt Lake</c:v>
                </c:pt>
                <c:pt idx="10">
                  <c:v>Cache</c:v>
                </c:pt>
                <c:pt idx="11">
                  <c:v>Tooele</c:v>
                </c:pt>
                <c:pt idx="12">
                  <c:v>Provo</c:v>
                </c:pt>
                <c:pt idx="13">
                  <c:v>Ogden</c:v>
                </c:pt>
                <c:pt idx="14">
                  <c:v>Box Elder</c:v>
                </c:pt>
                <c:pt idx="15">
                  <c:v>Iron</c:v>
                </c:pt>
                <c:pt idx="16">
                  <c:v>Uintah</c:v>
                </c:pt>
                <c:pt idx="17">
                  <c:v>Wasatch</c:v>
                </c:pt>
                <c:pt idx="18">
                  <c:v>Murray</c:v>
                </c:pt>
                <c:pt idx="19">
                  <c:v>Logan</c:v>
                </c:pt>
                <c:pt idx="20">
                  <c:v>Duchesne</c:v>
                </c:pt>
                <c:pt idx="21">
                  <c:v>Park City</c:v>
                </c:pt>
                <c:pt idx="22">
                  <c:v>Sevier</c:v>
                </c:pt>
                <c:pt idx="23">
                  <c:v>Carbon</c:v>
                </c:pt>
                <c:pt idx="24">
                  <c:v>South Sanpete</c:v>
                </c:pt>
                <c:pt idx="25">
                  <c:v>Morgan</c:v>
                </c:pt>
                <c:pt idx="26">
                  <c:v>San Juan</c:v>
                </c:pt>
                <c:pt idx="27">
                  <c:v>Millard</c:v>
                </c:pt>
                <c:pt idx="28">
                  <c:v>Juab</c:v>
                </c:pt>
                <c:pt idx="29">
                  <c:v>North Sanpete</c:v>
                </c:pt>
                <c:pt idx="30">
                  <c:v>Emery</c:v>
                </c:pt>
                <c:pt idx="31">
                  <c:v>South Summit</c:v>
                </c:pt>
                <c:pt idx="32">
                  <c:v>Beaver</c:v>
                </c:pt>
                <c:pt idx="33">
                  <c:v>Grand</c:v>
                </c:pt>
                <c:pt idx="34">
                  <c:v>Kane</c:v>
                </c:pt>
                <c:pt idx="35">
                  <c:v>North Summit</c:v>
                </c:pt>
                <c:pt idx="36">
                  <c:v>Garfield</c:v>
                </c:pt>
                <c:pt idx="37">
                  <c:v>Rich</c:v>
                </c:pt>
                <c:pt idx="38">
                  <c:v>Wayne</c:v>
                </c:pt>
                <c:pt idx="39">
                  <c:v>Piute</c:v>
                </c:pt>
                <c:pt idx="40">
                  <c:v>Tintic</c:v>
                </c:pt>
                <c:pt idx="41">
                  <c:v>Daggett</c:v>
                </c:pt>
              </c:strCache>
            </c:strRef>
          </c:cat>
          <c:val>
            <c:numRef>
              <c:f>Sheet1!$C$2:$C$43</c:f>
              <c:numCache>
                <c:formatCode>General_)</c:formatCode>
                <c:ptCount val="42"/>
                <c:pt idx="0">
                  <c:v>6964</c:v>
                </c:pt>
                <c:pt idx="1">
                  <c:v>6775</c:v>
                </c:pt>
                <c:pt idx="2">
                  <c:v>7387</c:v>
                </c:pt>
                <c:pt idx="3">
                  <c:v>8324</c:v>
                </c:pt>
                <c:pt idx="4">
                  <c:v>6940</c:v>
                </c:pt>
                <c:pt idx="5">
                  <c:v>8384</c:v>
                </c:pt>
                <c:pt idx="6">
                  <c:v>7198</c:v>
                </c:pt>
                <c:pt idx="7">
                  <c:v>7281</c:v>
                </c:pt>
                <c:pt idx="8">
                  <c:v>7548</c:v>
                </c:pt>
                <c:pt idx="9">
                  <c:v>9789</c:v>
                </c:pt>
                <c:pt idx="10">
                  <c:v>8131</c:v>
                </c:pt>
                <c:pt idx="11">
                  <c:v>7133</c:v>
                </c:pt>
                <c:pt idx="12">
                  <c:v>8078</c:v>
                </c:pt>
                <c:pt idx="13">
                  <c:v>8964</c:v>
                </c:pt>
                <c:pt idx="14">
                  <c:v>7545</c:v>
                </c:pt>
                <c:pt idx="15">
                  <c:v>7699</c:v>
                </c:pt>
                <c:pt idx="16">
                  <c:v>8264</c:v>
                </c:pt>
                <c:pt idx="17">
                  <c:v>9485</c:v>
                </c:pt>
                <c:pt idx="18">
                  <c:v>7950</c:v>
                </c:pt>
                <c:pt idx="19">
                  <c:v>8143</c:v>
                </c:pt>
                <c:pt idx="20">
                  <c:v>8392</c:v>
                </c:pt>
                <c:pt idx="21">
                  <c:v>13336</c:v>
                </c:pt>
                <c:pt idx="22">
                  <c:v>8414</c:v>
                </c:pt>
                <c:pt idx="23">
                  <c:v>9841</c:v>
                </c:pt>
                <c:pt idx="24">
                  <c:v>9869</c:v>
                </c:pt>
                <c:pt idx="25">
                  <c:v>6306</c:v>
                </c:pt>
                <c:pt idx="26">
                  <c:v>13685</c:v>
                </c:pt>
                <c:pt idx="27">
                  <c:v>11118</c:v>
                </c:pt>
                <c:pt idx="28">
                  <c:v>7982</c:v>
                </c:pt>
                <c:pt idx="29">
                  <c:v>8877</c:v>
                </c:pt>
                <c:pt idx="30">
                  <c:v>11836</c:v>
                </c:pt>
                <c:pt idx="31">
                  <c:v>9531</c:v>
                </c:pt>
                <c:pt idx="32">
                  <c:v>9932</c:v>
                </c:pt>
                <c:pt idx="33">
                  <c:v>11254</c:v>
                </c:pt>
                <c:pt idx="34">
                  <c:v>11809</c:v>
                </c:pt>
                <c:pt idx="35">
                  <c:v>10719</c:v>
                </c:pt>
                <c:pt idx="36">
                  <c:v>11958</c:v>
                </c:pt>
                <c:pt idx="37">
                  <c:v>15683</c:v>
                </c:pt>
                <c:pt idx="38">
                  <c:v>13264</c:v>
                </c:pt>
                <c:pt idx="39">
                  <c:v>18037</c:v>
                </c:pt>
                <c:pt idx="40">
                  <c:v>16962</c:v>
                </c:pt>
                <c:pt idx="41">
                  <c:v>23875</c:v>
                </c:pt>
              </c:numCache>
            </c:numRef>
          </c:val>
          <c:smooth val="0"/>
          <c:extLst>
            <c:ext xmlns:c16="http://schemas.microsoft.com/office/drawing/2014/chart" uri="{C3380CC4-5D6E-409C-BE32-E72D297353CC}">
              <c16:uniqueId val="{00000001-D409-4E2B-88B4-2A3AEBF5F069}"/>
            </c:ext>
          </c:extLst>
        </c:ser>
        <c:dLbls>
          <c:showLegendKey val="0"/>
          <c:showVal val="0"/>
          <c:showCatName val="0"/>
          <c:showSerName val="0"/>
          <c:showPercent val="0"/>
          <c:showBubbleSize val="0"/>
        </c:dLbls>
        <c:marker val="1"/>
        <c:smooth val="0"/>
        <c:axId val="-1736360928"/>
        <c:axId val="-1736357120"/>
      </c:lineChart>
      <c:catAx>
        <c:axId val="-1736363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sz="1100">
                <a:latin typeface="Calibri" panose="020F0502020204030204" pitchFamily="34" charset="0"/>
                <a:cs typeface="Calibri" panose="020F0502020204030204" pitchFamily="34" charset="0"/>
              </a:defRPr>
            </a:pPr>
            <a:endParaRPr lang="en-US"/>
          </a:p>
        </c:txPr>
        <c:crossAx val="-1736361472"/>
        <c:crosses val="autoZero"/>
        <c:auto val="1"/>
        <c:lblAlgn val="ctr"/>
        <c:lblOffset val="100"/>
        <c:tickLblSkip val="1"/>
        <c:noMultiLvlLbl val="0"/>
      </c:catAx>
      <c:valAx>
        <c:axId val="-1736361472"/>
        <c:scaling>
          <c:orientation val="minMax"/>
          <c:min val="0"/>
        </c:scaling>
        <c:delete val="0"/>
        <c:axPos val="l"/>
        <c:numFmt formatCode="#,##0" sourceLinked="0"/>
        <c:majorTickMark val="out"/>
        <c:minorTickMark val="none"/>
        <c:tickLblPos val="nextTo"/>
        <c:spPr>
          <a:noFill/>
          <a:ln>
            <a:solidFill>
              <a:schemeClr val="bg1">
                <a:lumMod val="50000"/>
              </a:schemeClr>
            </a:solidFill>
          </a:ln>
          <a:effectLst/>
        </c:spPr>
        <c:txPr>
          <a:bodyPr rot="-60000000" vert="horz"/>
          <a:lstStyle/>
          <a:p>
            <a:pPr>
              <a:defRPr sz="1400">
                <a:latin typeface="Calibri" panose="020F0502020204030204" pitchFamily="34" charset="0"/>
                <a:cs typeface="Calibri" panose="020F0502020204030204" pitchFamily="34" charset="0"/>
              </a:defRPr>
            </a:pPr>
            <a:endParaRPr lang="en-US"/>
          </a:p>
        </c:txPr>
        <c:crossAx val="-1736363648"/>
        <c:crosses val="autoZero"/>
        <c:crossBetween val="between"/>
      </c:valAx>
      <c:valAx>
        <c:axId val="-1736357120"/>
        <c:scaling>
          <c:orientation val="minMax"/>
        </c:scaling>
        <c:delete val="0"/>
        <c:axPos val="r"/>
        <c:numFmt formatCode="&quot;$&quot;#,##0" sourceLinked="0"/>
        <c:majorTickMark val="out"/>
        <c:minorTickMark val="none"/>
        <c:tickLblPos val="nextTo"/>
        <c:spPr>
          <a:noFill/>
          <a:ln>
            <a:solidFill>
              <a:schemeClr val="bg1">
                <a:lumMod val="50000"/>
              </a:schemeClr>
            </a:solidFill>
          </a:ln>
          <a:effectLst/>
        </c:spPr>
        <c:txPr>
          <a:bodyPr rot="-60000000" vert="horz"/>
          <a:lstStyle/>
          <a:p>
            <a:pPr>
              <a:defRPr sz="1400">
                <a:latin typeface="Calibri" panose="020F0502020204030204" pitchFamily="34" charset="0"/>
                <a:cs typeface="Calibri" panose="020F0502020204030204" pitchFamily="34" charset="0"/>
              </a:defRPr>
            </a:pPr>
            <a:endParaRPr lang="en-US"/>
          </a:p>
        </c:txPr>
        <c:crossAx val="-1736360928"/>
        <c:crosses val="max"/>
        <c:crossBetween val="between"/>
      </c:valAx>
      <c:catAx>
        <c:axId val="-1736360928"/>
        <c:scaling>
          <c:orientation val="minMax"/>
        </c:scaling>
        <c:delete val="1"/>
        <c:axPos val="b"/>
        <c:numFmt formatCode="General" sourceLinked="1"/>
        <c:majorTickMark val="out"/>
        <c:minorTickMark val="none"/>
        <c:tickLblPos val="nextTo"/>
        <c:crossAx val="-1736357120"/>
        <c:crosses val="autoZero"/>
        <c:auto val="1"/>
        <c:lblAlgn val="ctr"/>
        <c:lblOffset val="100"/>
        <c:noMultiLvlLbl val="0"/>
      </c:catAx>
      <c:spPr>
        <a:noFill/>
        <a:ln w="25400">
          <a:noFill/>
        </a:ln>
        <a:effectLst/>
      </c:spPr>
    </c:plotArea>
    <c:legend>
      <c:legendPos val="b"/>
      <c:layout>
        <c:manualLayout>
          <c:xMode val="edge"/>
          <c:yMode val="edge"/>
          <c:x val="0.241667104111986"/>
          <c:y val="0.91583828942973333"/>
          <c:w val="0.5167139107611548"/>
          <c:h val="5.9538189078984359E-2"/>
        </c:manualLayout>
      </c:layout>
      <c:overlay val="0"/>
      <c:spPr>
        <a:noFill/>
        <a:ln>
          <a:noFill/>
        </a:ln>
        <a:effectLst/>
      </c:spPr>
      <c:txPr>
        <a:bodyPr rot="0" vert="horz"/>
        <a:lstStyle/>
        <a:p>
          <a:pPr>
            <a:defRPr sz="1400">
              <a:latin typeface="Calibri" panose="020F0502020204030204" pitchFamily="34" charset="0"/>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900" b="0">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3">
                <a:lumMod val="75000"/>
              </a:schemeClr>
            </a:solidFill>
            <a:ln>
              <a:noFill/>
            </a:ln>
          </c:spPr>
          <c:invertIfNegative val="0"/>
          <c:cat>
            <c:numRef>
              <c:f>Sheet1!$A$7:$A$44</c:f>
              <c:numCache>
                <c:formatCode>General</c:formatCode>
                <c:ptCount val="38"/>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numCache>
            </c:numRef>
          </c:cat>
          <c:val>
            <c:numRef>
              <c:f>Sheet1!$B$7:$B$44</c:f>
              <c:numCache>
                <c:formatCode>General</c:formatCode>
                <c:ptCount val="38"/>
                <c:pt idx="0">
                  <c:v>63090</c:v>
                </c:pt>
                <c:pt idx="1">
                  <c:v>67056</c:v>
                </c:pt>
                <c:pt idx="2">
                  <c:v>69579</c:v>
                </c:pt>
                <c:pt idx="3">
                  <c:v>69212</c:v>
                </c:pt>
                <c:pt idx="4">
                  <c:v>70615</c:v>
                </c:pt>
                <c:pt idx="5">
                  <c:v>72674</c:v>
                </c:pt>
                <c:pt idx="6">
                  <c:v>73088</c:v>
                </c:pt>
                <c:pt idx="7">
                  <c:v>74929</c:v>
                </c:pt>
                <c:pt idx="8">
                  <c:v>74884</c:v>
                </c:pt>
                <c:pt idx="9">
                  <c:v>80430</c:v>
                </c:pt>
                <c:pt idx="10">
                  <c:v>86843</c:v>
                </c:pt>
                <c:pt idx="11">
                  <c:v>94923</c:v>
                </c:pt>
                <c:pt idx="12">
                  <c:v>99163</c:v>
                </c:pt>
                <c:pt idx="13">
                  <c:v>103633</c:v>
                </c:pt>
                <c:pt idx="14">
                  <c:v>110594</c:v>
                </c:pt>
                <c:pt idx="15">
                  <c:v>112666</c:v>
                </c:pt>
                <c:pt idx="16">
                  <c:v>116047</c:v>
                </c:pt>
                <c:pt idx="17">
                  <c:v>121053</c:v>
                </c:pt>
                <c:pt idx="18">
                  <c:v>113704</c:v>
                </c:pt>
                <c:pt idx="19">
                  <c:v>122417</c:v>
                </c:pt>
                <c:pt idx="20">
                  <c:v>126377</c:v>
                </c:pt>
                <c:pt idx="21">
                  <c:v>134939</c:v>
                </c:pt>
                <c:pt idx="22">
                  <c:v>138625</c:v>
                </c:pt>
                <c:pt idx="23">
                  <c:v>140933</c:v>
                </c:pt>
                <c:pt idx="24">
                  <c:v>144937</c:v>
                </c:pt>
                <c:pt idx="25">
                  <c:v>144302</c:v>
                </c:pt>
                <c:pt idx="26">
                  <c:v>140397</c:v>
                </c:pt>
                <c:pt idx="27">
                  <c:v>152228</c:v>
                </c:pt>
                <c:pt idx="28">
                  <c:v>164860</c:v>
                </c:pt>
                <c:pt idx="29">
                  <c:v>171178</c:v>
                </c:pt>
                <c:pt idx="30">
                  <c:v>174013</c:v>
                </c:pt>
                <c:pt idx="31">
                  <c:v>171291</c:v>
                </c:pt>
                <c:pt idx="32">
                  <c:v>167594</c:v>
                </c:pt>
                <c:pt idx="33">
                  <c:v>167317</c:v>
                </c:pt>
                <c:pt idx="34">
                  <c:v>170770</c:v>
                </c:pt>
                <c:pt idx="35" formatCode="_(* #,##0_);_(* \(#,##0\);_(* &quot;-&quot;_);_(@_)">
                  <c:v>175165</c:v>
                </c:pt>
                <c:pt idx="36" formatCode="_(* #,##0_);_(* \(#,##0\);_(* &quot;-&quot;_);_(@_)">
                  <c:v>180034</c:v>
                </c:pt>
                <c:pt idx="37" formatCode="_(* #,##0_);_(* \(#,##0\);_(* &quot;-&quot;_);_(@_)">
                  <c:v>183949</c:v>
                </c:pt>
              </c:numCache>
            </c:numRef>
          </c:val>
          <c:extLst>
            <c:ext xmlns:c16="http://schemas.microsoft.com/office/drawing/2014/chart" uri="{C3380CC4-5D6E-409C-BE32-E72D297353CC}">
              <c16:uniqueId val="{00000000-FA06-4041-8A60-47567618CD6C}"/>
            </c:ext>
          </c:extLst>
        </c:ser>
        <c:dLbls>
          <c:showLegendKey val="0"/>
          <c:showVal val="0"/>
          <c:showCatName val="0"/>
          <c:showSerName val="0"/>
          <c:showPercent val="0"/>
          <c:showBubbleSize val="0"/>
        </c:dLbls>
        <c:gapWidth val="75"/>
        <c:overlap val="-25"/>
        <c:axId val="99171392"/>
        <c:axId val="99172512"/>
      </c:barChart>
      <c:catAx>
        <c:axId val="99171392"/>
        <c:scaling>
          <c:orientation val="minMax"/>
        </c:scaling>
        <c:delete val="0"/>
        <c:axPos val="b"/>
        <c:numFmt formatCode="General" sourceLinked="1"/>
        <c:majorTickMark val="none"/>
        <c:minorTickMark val="none"/>
        <c:tickLblPos val="nextTo"/>
        <c:txPr>
          <a:bodyPr rot="-5400000" vert="horz"/>
          <a:lstStyle/>
          <a:p>
            <a:pPr>
              <a:defRPr b="0"/>
            </a:pPr>
            <a:endParaRPr lang="en-US"/>
          </a:p>
        </c:txPr>
        <c:crossAx val="99172512"/>
        <c:crosses val="autoZero"/>
        <c:auto val="1"/>
        <c:lblAlgn val="ctr"/>
        <c:lblOffset val="100"/>
        <c:tickLblSkip val="1"/>
        <c:noMultiLvlLbl val="0"/>
      </c:catAx>
      <c:valAx>
        <c:axId val="99172512"/>
        <c:scaling>
          <c:orientation val="minMax"/>
        </c:scaling>
        <c:delete val="0"/>
        <c:axPos val="l"/>
        <c:majorGridlines/>
        <c:numFmt formatCode="#,##0" sourceLinked="0"/>
        <c:majorTickMark val="none"/>
        <c:minorTickMark val="none"/>
        <c:tickLblPos val="nextTo"/>
        <c:spPr>
          <a:ln w="9525">
            <a:noFill/>
          </a:ln>
        </c:spPr>
        <c:txPr>
          <a:bodyPr/>
          <a:lstStyle/>
          <a:p>
            <a:pPr>
              <a:defRPr b="0"/>
            </a:pPr>
            <a:endParaRPr lang="en-US"/>
          </a:p>
        </c:txPr>
        <c:crossAx val="99171392"/>
        <c:crosses val="autoZero"/>
        <c:crossBetween val="between"/>
      </c:valAx>
      <c:spPr>
        <a:noFill/>
        <a:ln>
          <a:noFill/>
        </a:ln>
      </c:spPr>
    </c:plotArea>
    <c:plotVisOnly val="1"/>
    <c:dispBlanksAs val="gap"/>
    <c:showDLblsOverMax val="0"/>
  </c:chart>
  <c:txPr>
    <a:bodyPr/>
    <a:lstStyle/>
    <a:p>
      <a:pPr>
        <a:defRPr sz="1400" b="1">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Youth</c:v>
                </c:pt>
              </c:strCache>
            </c:strRef>
          </c:tx>
          <c:spPr>
            <a:solidFill>
              <a:srgbClr val="80808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1970</c:v>
                </c:pt>
                <c:pt idx="1">
                  <c:v>1980</c:v>
                </c:pt>
                <c:pt idx="2">
                  <c:v>1990</c:v>
                </c:pt>
                <c:pt idx="3">
                  <c:v>2000</c:v>
                </c:pt>
                <c:pt idx="4">
                  <c:v>2010</c:v>
                </c:pt>
                <c:pt idx="5">
                  <c:v>2020</c:v>
                </c:pt>
                <c:pt idx="6">
                  <c:v>2030</c:v>
                </c:pt>
                <c:pt idx="7">
                  <c:v>2040</c:v>
                </c:pt>
                <c:pt idx="8">
                  <c:v>2050</c:v>
                </c:pt>
                <c:pt idx="9">
                  <c:v>2060</c:v>
                </c:pt>
              </c:numCache>
            </c:numRef>
          </c:cat>
          <c:val>
            <c:numRef>
              <c:f>Sheet1!$B$2:$B$11</c:f>
              <c:numCache>
                <c:formatCode>General</c:formatCode>
                <c:ptCount val="10"/>
                <c:pt idx="0">
                  <c:v>61.310485</c:v>
                </c:pt>
                <c:pt idx="1">
                  <c:v>46.454605999999998</c:v>
                </c:pt>
                <c:pt idx="2">
                  <c:v>41.338189999999997</c:v>
                </c:pt>
                <c:pt idx="3">
                  <c:v>41.515636999999998</c:v>
                </c:pt>
                <c:pt idx="4">
                  <c:v>38.179599000000003</c:v>
                </c:pt>
                <c:pt idx="5">
                  <c:v>36.349015000000001</c:v>
                </c:pt>
                <c:pt idx="6">
                  <c:v>36.490417000000001</c:v>
                </c:pt>
                <c:pt idx="7">
                  <c:v>35.588783999999997</c:v>
                </c:pt>
                <c:pt idx="8">
                  <c:v>34.666991000000003</c:v>
                </c:pt>
                <c:pt idx="9">
                  <c:v>34.829174000000002</c:v>
                </c:pt>
              </c:numCache>
            </c:numRef>
          </c:val>
          <c:extLst>
            <c:ext xmlns:c16="http://schemas.microsoft.com/office/drawing/2014/chart" uri="{C3380CC4-5D6E-409C-BE32-E72D297353CC}">
              <c16:uniqueId val="{00000000-736B-4ED7-A4AF-410C4A2DA643}"/>
            </c:ext>
          </c:extLst>
        </c:ser>
        <c:ser>
          <c:idx val="1"/>
          <c:order val="1"/>
          <c:tx>
            <c:strRef>
              <c:f>Sheet1!$C$1</c:f>
              <c:strCache>
                <c:ptCount val="1"/>
                <c:pt idx="0">
                  <c:v>Retirement Age</c:v>
                </c:pt>
              </c:strCache>
            </c:strRef>
          </c:tx>
          <c:spPr>
            <a:solidFill>
              <a:schemeClr val="bg1">
                <a:lumMod val="8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1970</c:v>
                </c:pt>
                <c:pt idx="1">
                  <c:v>1980</c:v>
                </c:pt>
                <c:pt idx="2">
                  <c:v>1990</c:v>
                </c:pt>
                <c:pt idx="3">
                  <c:v>2000</c:v>
                </c:pt>
                <c:pt idx="4">
                  <c:v>2010</c:v>
                </c:pt>
                <c:pt idx="5">
                  <c:v>2020</c:v>
                </c:pt>
                <c:pt idx="6">
                  <c:v>2030</c:v>
                </c:pt>
                <c:pt idx="7">
                  <c:v>2040</c:v>
                </c:pt>
                <c:pt idx="8">
                  <c:v>2050</c:v>
                </c:pt>
                <c:pt idx="9">
                  <c:v>2060</c:v>
                </c:pt>
              </c:numCache>
            </c:numRef>
          </c:cat>
          <c:val>
            <c:numRef>
              <c:f>Sheet1!$C$2:$C$11</c:f>
              <c:numCache>
                <c:formatCode>General</c:formatCode>
                <c:ptCount val="10"/>
                <c:pt idx="0">
                  <c:v>17.664467999999999</c:v>
                </c:pt>
                <c:pt idx="1">
                  <c:v>18.616410999999999</c:v>
                </c:pt>
                <c:pt idx="2">
                  <c:v>20.304886</c:v>
                </c:pt>
                <c:pt idx="3">
                  <c:v>20.094456999999998</c:v>
                </c:pt>
                <c:pt idx="4">
                  <c:v>20.725062000000001</c:v>
                </c:pt>
                <c:pt idx="5">
                  <c:v>27.676110999999999</c:v>
                </c:pt>
                <c:pt idx="6">
                  <c:v>35.454163000000001</c:v>
                </c:pt>
                <c:pt idx="7">
                  <c:v>37.481906000000002</c:v>
                </c:pt>
                <c:pt idx="8">
                  <c:v>38.185415999999996</c:v>
                </c:pt>
                <c:pt idx="9">
                  <c:v>41.538240000000002</c:v>
                </c:pt>
              </c:numCache>
            </c:numRef>
          </c:val>
          <c:extLst>
            <c:ext xmlns:c16="http://schemas.microsoft.com/office/drawing/2014/chart" uri="{C3380CC4-5D6E-409C-BE32-E72D297353CC}">
              <c16:uniqueId val="{00000001-736B-4ED7-A4AF-410C4A2DA643}"/>
            </c:ext>
          </c:extLst>
        </c:ser>
        <c:ser>
          <c:idx val="2"/>
          <c:order val="2"/>
          <c:tx>
            <c:strRef>
              <c:f>Sheet1!$D$1</c:f>
              <c:strCache>
                <c:ptCount val="1"/>
                <c:pt idx="0">
                  <c:v>Total</c:v>
                </c:pt>
              </c:strCache>
            </c:strRef>
          </c:tx>
          <c:spPr>
            <a:no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1970</c:v>
                </c:pt>
                <c:pt idx="1">
                  <c:v>1980</c:v>
                </c:pt>
                <c:pt idx="2">
                  <c:v>1990</c:v>
                </c:pt>
                <c:pt idx="3">
                  <c:v>2000</c:v>
                </c:pt>
                <c:pt idx="4">
                  <c:v>2010</c:v>
                </c:pt>
                <c:pt idx="5">
                  <c:v>2020</c:v>
                </c:pt>
                <c:pt idx="6">
                  <c:v>2030</c:v>
                </c:pt>
                <c:pt idx="7">
                  <c:v>2040</c:v>
                </c:pt>
                <c:pt idx="8">
                  <c:v>2050</c:v>
                </c:pt>
                <c:pt idx="9">
                  <c:v>2060</c:v>
                </c:pt>
              </c:numCache>
            </c:numRef>
          </c:cat>
          <c:val>
            <c:numRef>
              <c:f>Sheet1!$D$2:$D$11</c:f>
              <c:numCache>
                <c:formatCode>General</c:formatCode>
                <c:ptCount val="10"/>
                <c:pt idx="0">
                  <c:v>78.974953999999997</c:v>
                </c:pt>
                <c:pt idx="1">
                  <c:v>65.071016999999998</c:v>
                </c:pt>
                <c:pt idx="2">
                  <c:v>61.643076999999998</c:v>
                </c:pt>
                <c:pt idx="3">
                  <c:v>61.610093999999997</c:v>
                </c:pt>
                <c:pt idx="4">
                  <c:v>58.904661000000004</c:v>
                </c:pt>
                <c:pt idx="5">
                  <c:v>64.025126</c:v>
                </c:pt>
                <c:pt idx="6">
                  <c:v>71.944580000000002</c:v>
                </c:pt>
                <c:pt idx="7">
                  <c:v>73.070689999999999</c:v>
                </c:pt>
                <c:pt idx="8">
                  <c:v>72.852406999999999</c:v>
                </c:pt>
                <c:pt idx="9">
                  <c:v>76.367413999999997</c:v>
                </c:pt>
              </c:numCache>
            </c:numRef>
          </c:val>
          <c:extLst>
            <c:ext xmlns:c16="http://schemas.microsoft.com/office/drawing/2014/chart" uri="{C3380CC4-5D6E-409C-BE32-E72D297353CC}">
              <c16:uniqueId val="{00000002-736B-4ED7-A4AF-410C4A2DA643}"/>
            </c:ext>
          </c:extLst>
        </c:ser>
        <c:dLbls>
          <c:dLblPos val="ctr"/>
          <c:showLegendKey val="0"/>
          <c:showVal val="1"/>
          <c:showCatName val="0"/>
          <c:showSerName val="0"/>
          <c:showPercent val="0"/>
          <c:showBubbleSize val="0"/>
        </c:dLbls>
        <c:gapWidth val="30"/>
        <c:overlap val="100"/>
        <c:axId val="222187024"/>
        <c:axId val="221138864"/>
      </c:barChart>
      <c:catAx>
        <c:axId val="22218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21138864"/>
        <c:crosses val="autoZero"/>
        <c:auto val="1"/>
        <c:lblAlgn val="ctr"/>
        <c:lblOffset val="100"/>
        <c:noMultiLvlLbl val="0"/>
      </c:catAx>
      <c:valAx>
        <c:axId val="221138864"/>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22187024"/>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percentStacked"/>
        <c:varyColors val="0"/>
        <c:ser>
          <c:idx val="0"/>
          <c:order val="0"/>
          <c:tx>
            <c:strRef>
              <c:f>Sheet1!$B$1</c:f>
              <c:strCache>
                <c:ptCount val="1"/>
                <c:pt idx="0">
                  <c:v>State Tax Appropriation</c:v>
                </c:pt>
              </c:strCache>
            </c:strRef>
          </c:tx>
          <c:spPr>
            <a:solidFill>
              <a:schemeClr val="dk1">
                <a:tint val="88500"/>
              </a:schemeClr>
            </a:solidFill>
            <a:ln>
              <a:noFill/>
            </a:ln>
            <a:effectLst/>
          </c:spPr>
          <c:invertIfNegative val="0"/>
          <c:cat>
            <c:strRef>
              <c:f>Sheet1!$A$7:$A$17</c:f>
              <c:strCache>
                <c:ptCount val="11"/>
                <c:pt idx="0">
                  <c:v>2007-08</c:v>
                </c:pt>
                <c:pt idx="1">
                  <c:v>2008-09</c:v>
                </c:pt>
                <c:pt idx="2">
                  <c:v>2009-10</c:v>
                </c:pt>
                <c:pt idx="3">
                  <c:v>2010-11</c:v>
                </c:pt>
                <c:pt idx="4">
                  <c:v>2011-12</c:v>
                </c:pt>
                <c:pt idx="5">
                  <c:v>2012-13</c:v>
                </c:pt>
                <c:pt idx="6">
                  <c:v>2013-14</c:v>
                </c:pt>
                <c:pt idx="7">
                  <c:v>2014-15</c:v>
                </c:pt>
                <c:pt idx="8">
                  <c:v>2015-16</c:v>
                </c:pt>
                <c:pt idx="9">
                  <c:v>2016-17</c:v>
                </c:pt>
                <c:pt idx="10">
                  <c:v>2017-18</c:v>
                </c:pt>
              </c:strCache>
            </c:strRef>
          </c:cat>
          <c:val>
            <c:numRef>
              <c:f>Sheet1!$B$7:$B$17</c:f>
              <c:numCache>
                <c:formatCode>0.0%</c:formatCode>
                <c:ptCount val="11"/>
                <c:pt idx="0">
                  <c:v>0.626</c:v>
                </c:pt>
                <c:pt idx="1">
                  <c:v>0.60599999999999998</c:v>
                </c:pt>
                <c:pt idx="2">
                  <c:v>0.55700000000000005</c:v>
                </c:pt>
                <c:pt idx="3">
                  <c:v>0.48899999999999999</c:v>
                </c:pt>
                <c:pt idx="4">
                  <c:v>0.51100000000000001</c:v>
                </c:pt>
                <c:pt idx="5">
                  <c:v>0.49</c:v>
                </c:pt>
                <c:pt idx="6">
                  <c:v>0.49399999999999999</c:v>
                </c:pt>
                <c:pt idx="7">
                  <c:v>0.50900000000000001</c:v>
                </c:pt>
                <c:pt idx="8">
                  <c:v>0.50700000000000001</c:v>
                </c:pt>
                <c:pt idx="9">
                  <c:v>0.47299999999999998</c:v>
                </c:pt>
                <c:pt idx="10">
                  <c:v>0.504</c:v>
                </c:pt>
              </c:numCache>
            </c:numRef>
          </c:val>
          <c:extLst>
            <c:ext xmlns:c16="http://schemas.microsoft.com/office/drawing/2014/chart" uri="{C3380CC4-5D6E-409C-BE32-E72D297353CC}">
              <c16:uniqueId val="{00000000-4BD7-4101-B07B-4A35738B44C3}"/>
            </c:ext>
          </c:extLst>
        </c:ser>
        <c:ser>
          <c:idx val="1"/>
          <c:order val="1"/>
          <c:tx>
            <c:strRef>
              <c:f>Sheet1!$C$1</c:f>
              <c:strCache>
                <c:ptCount val="1"/>
                <c:pt idx="0">
                  <c:v>Tuition and Fees</c:v>
                </c:pt>
              </c:strCache>
            </c:strRef>
          </c:tx>
          <c:spPr>
            <a:solidFill>
              <a:schemeClr val="dk1">
                <a:tint val="55000"/>
              </a:schemeClr>
            </a:solidFill>
            <a:ln>
              <a:noFill/>
            </a:ln>
            <a:effectLst/>
          </c:spPr>
          <c:invertIfNegative val="0"/>
          <c:cat>
            <c:strRef>
              <c:f>Sheet1!$A$7:$A$17</c:f>
              <c:strCache>
                <c:ptCount val="11"/>
                <c:pt idx="0">
                  <c:v>2007-08</c:v>
                </c:pt>
                <c:pt idx="1">
                  <c:v>2008-09</c:v>
                </c:pt>
                <c:pt idx="2">
                  <c:v>2009-10</c:v>
                </c:pt>
                <c:pt idx="3">
                  <c:v>2010-11</c:v>
                </c:pt>
                <c:pt idx="4">
                  <c:v>2011-12</c:v>
                </c:pt>
                <c:pt idx="5">
                  <c:v>2012-13</c:v>
                </c:pt>
                <c:pt idx="6">
                  <c:v>2013-14</c:v>
                </c:pt>
                <c:pt idx="7">
                  <c:v>2014-15</c:v>
                </c:pt>
                <c:pt idx="8">
                  <c:v>2015-16</c:v>
                </c:pt>
                <c:pt idx="9">
                  <c:v>2016-17</c:v>
                </c:pt>
                <c:pt idx="10">
                  <c:v>2017-18</c:v>
                </c:pt>
              </c:strCache>
            </c:strRef>
          </c:cat>
          <c:val>
            <c:numRef>
              <c:f>Sheet1!$C$7:$C$17</c:f>
              <c:numCache>
                <c:formatCode>0.0%</c:formatCode>
                <c:ptCount val="11"/>
                <c:pt idx="0">
                  <c:v>0.35899999999999999</c:v>
                </c:pt>
                <c:pt idx="1">
                  <c:v>0.38400000000000001</c:v>
                </c:pt>
                <c:pt idx="2">
                  <c:v>0.433</c:v>
                </c:pt>
                <c:pt idx="3">
                  <c:v>0.47</c:v>
                </c:pt>
                <c:pt idx="4">
                  <c:v>0.48799999999999999</c:v>
                </c:pt>
                <c:pt idx="5">
                  <c:v>0.50900000000000001</c:v>
                </c:pt>
                <c:pt idx="6">
                  <c:v>0.505</c:v>
                </c:pt>
                <c:pt idx="7">
                  <c:v>0.19</c:v>
                </c:pt>
                <c:pt idx="8">
                  <c:v>0.49199999999999999</c:v>
                </c:pt>
                <c:pt idx="9">
                  <c:v>0.52600000000000002</c:v>
                </c:pt>
                <c:pt idx="10">
                  <c:v>0.495</c:v>
                </c:pt>
              </c:numCache>
            </c:numRef>
          </c:val>
          <c:extLst>
            <c:ext xmlns:c16="http://schemas.microsoft.com/office/drawing/2014/chart" uri="{C3380CC4-5D6E-409C-BE32-E72D297353CC}">
              <c16:uniqueId val="{00000001-4BD7-4101-B07B-4A35738B44C3}"/>
            </c:ext>
          </c:extLst>
        </c:ser>
        <c:ser>
          <c:idx val="2"/>
          <c:order val="2"/>
          <c:tx>
            <c:strRef>
              <c:f>Sheet1!$D$1</c:f>
              <c:strCache>
                <c:ptCount val="1"/>
                <c:pt idx="0">
                  <c:v>Other Revenue</c:v>
                </c:pt>
              </c:strCache>
            </c:strRef>
          </c:tx>
          <c:spPr>
            <a:solidFill>
              <a:srgbClr val="C00000"/>
            </a:solidFill>
            <a:ln>
              <a:noFill/>
            </a:ln>
            <a:effectLst/>
          </c:spPr>
          <c:invertIfNegative val="0"/>
          <c:cat>
            <c:strRef>
              <c:f>Sheet1!$A$7:$A$17</c:f>
              <c:strCache>
                <c:ptCount val="11"/>
                <c:pt idx="0">
                  <c:v>2007-08</c:v>
                </c:pt>
                <c:pt idx="1">
                  <c:v>2008-09</c:v>
                </c:pt>
                <c:pt idx="2">
                  <c:v>2009-10</c:v>
                </c:pt>
                <c:pt idx="3">
                  <c:v>2010-11</c:v>
                </c:pt>
                <c:pt idx="4">
                  <c:v>2011-12</c:v>
                </c:pt>
                <c:pt idx="5">
                  <c:v>2012-13</c:v>
                </c:pt>
                <c:pt idx="6">
                  <c:v>2013-14</c:v>
                </c:pt>
                <c:pt idx="7">
                  <c:v>2014-15</c:v>
                </c:pt>
                <c:pt idx="8">
                  <c:v>2015-16</c:v>
                </c:pt>
                <c:pt idx="9">
                  <c:v>2016-17</c:v>
                </c:pt>
                <c:pt idx="10">
                  <c:v>2017-18</c:v>
                </c:pt>
              </c:strCache>
            </c:strRef>
          </c:cat>
          <c:val>
            <c:numRef>
              <c:f>Sheet1!$D$7:$D$17</c:f>
              <c:numCache>
                <c:formatCode>0.0%</c:formatCode>
                <c:ptCount val="11"/>
                <c:pt idx="0">
                  <c:v>1.4999999999999999E-2</c:v>
                </c:pt>
                <c:pt idx="1">
                  <c:v>0.01</c:v>
                </c:pt>
                <c:pt idx="2">
                  <c:v>0.01</c:v>
                </c:pt>
                <c:pt idx="3">
                  <c:v>4.2000000000000003E-2</c:v>
                </c:pt>
                <c:pt idx="4">
                  <c:v>1E-3</c:v>
                </c:pt>
                <c:pt idx="5">
                  <c:v>1E-3</c:v>
                </c:pt>
                <c:pt idx="6">
                  <c:v>1E-3</c:v>
                </c:pt>
                <c:pt idx="7">
                  <c:v>1E-3</c:v>
                </c:pt>
                <c:pt idx="8">
                  <c:v>1E-3</c:v>
                </c:pt>
                <c:pt idx="9">
                  <c:v>1E-3</c:v>
                </c:pt>
                <c:pt idx="10">
                  <c:v>1E-3</c:v>
                </c:pt>
              </c:numCache>
            </c:numRef>
          </c:val>
          <c:extLst>
            <c:ext xmlns:c16="http://schemas.microsoft.com/office/drawing/2014/chart" uri="{C3380CC4-5D6E-409C-BE32-E72D297353CC}">
              <c16:uniqueId val="{00000002-4BD7-4101-B07B-4A35738B44C3}"/>
            </c:ext>
          </c:extLst>
        </c:ser>
        <c:dLbls>
          <c:showLegendKey val="0"/>
          <c:showVal val="0"/>
          <c:showCatName val="0"/>
          <c:showSerName val="0"/>
          <c:showPercent val="0"/>
          <c:showBubbleSize val="0"/>
        </c:dLbls>
        <c:gapWidth val="150"/>
        <c:overlap val="100"/>
        <c:axId val="256544960"/>
        <c:axId val="256545520"/>
      </c:barChart>
      <c:catAx>
        <c:axId val="25654496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56545520"/>
        <c:crosses val="autoZero"/>
        <c:auto val="1"/>
        <c:lblAlgn val="ctr"/>
        <c:lblOffset val="100"/>
        <c:noMultiLvlLbl val="0"/>
      </c:catAx>
      <c:valAx>
        <c:axId val="256545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56544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4877716486821428E-2"/>
          <c:y val="2.2916666666666665E-2"/>
          <c:w val="0.93919793250172567"/>
          <c:h val="0.77796751968503941"/>
        </c:manualLayout>
      </c:layout>
      <c:barChart>
        <c:barDir val="col"/>
        <c:grouping val="clustered"/>
        <c:varyColors val="0"/>
        <c:ser>
          <c:idx val="0"/>
          <c:order val="0"/>
          <c:tx>
            <c:strRef>
              <c:f>Graph!$B$2</c:f>
              <c:strCache>
                <c:ptCount val="1"/>
                <c:pt idx="0">
                  <c:v>Median Wages</c:v>
                </c:pt>
              </c:strCache>
            </c:strRef>
          </c:tx>
          <c:spPr>
            <a:solidFill>
              <a:schemeClr val="bg1">
                <a:lumMod val="85000"/>
              </a:schemeClr>
            </a:solidFill>
            <a:ln>
              <a:noFill/>
            </a:ln>
            <a:effectLst>
              <a:outerShdw blurRad="57150" dist="19050" dir="5400000" algn="ctr" rotWithShape="0">
                <a:srgbClr val="000000">
                  <a:alpha val="0"/>
                </a:srgbClr>
              </a:outerShdw>
            </a:effectLst>
          </c:spPr>
          <c:invertIfNegative val="0"/>
          <c:dLbls>
            <c:dLbl>
              <c:idx val="0"/>
              <c:layout>
                <c:manualLayout>
                  <c:x val="-1.4978040480023522E-17"/>
                  <c:y val="5.0505050505050509E-3"/>
                </c:manualLayout>
              </c:layout>
              <c:tx>
                <c:rich>
                  <a:bodyPr/>
                  <a:lstStyle/>
                  <a:p>
                    <a:r>
                      <a:rPr lang="en-US" dirty="0">
                        <a:latin typeface="Myriad Pro" pitchFamily="34" charset="0"/>
                      </a:rPr>
                      <a:t>$20,895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55-4F07-9BE1-6A595F7D4B7B}"/>
                </c:ext>
              </c:extLst>
            </c:dLbl>
            <c:dLbl>
              <c:idx val="1"/>
              <c:layout>
                <c:manualLayout>
                  <c:x val="3.3153283375809317E-3"/>
                  <c:y val="2.9823010761287679E-3"/>
                </c:manualLayout>
              </c:layout>
              <c:tx>
                <c:rich>
                  <a:bodyPr/>
                  <a:lstStyle/>
                  <a:p>
                    <a:r>
                      <a:rPr lang="en-US" dirty="0">
                        <a:latin typeface="Myriad Pro" pitchFamily="34" charset="0"/>
                      </a:rPr>
                      <a:t>$27,917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55-4F07-9BE1-6A595F7D4B7B}"/>
                </c:ext>
              </c:extLst>
            </c:dLbl>
            <c:numFmt formatCode="&quot;$&quot;#,##0" sourceLinked="0"/>
            <c:spPr>
              <a:noFill/>
              <a:ln>
                <a:noFill/>
              </a:ln>
              <a:effectLst/>
            </c:spPr>
            <c:txPr>
              <a:bodyPr wrap="square" lIns="38100" tIns="19050" rIns="38100" bIns="19050" anchor="ctr">
                <a:spAutoFit/>
              </a:bodyPr>
              <a:lstStyle/>
              <a:p>
                <a:pPr>
                  <a:defRPr>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Graph!$A$3:$A$7</c:f>
              <c:strCache>
                <c:ptCount val="5"/>
                <c:pt idx="0">
                  <c:v>Less than High School Graduate</c:v>
                </c:pt>
                <c:pt idx="1">
                  <c:v>High School Graduate</c:v>
                </c:pt>
                <c:pt idx="2">
                  <c:v>Some College/Associate Degree</c:v>
                </c:pt>
                <c:pt idx="3">
                  <c:v>Bachelors Degree</c:v>
                </c:pt>
                <c:pt idx="4">
                  <c:v>Graduate or Professional Degree</c:v>
                </c:pt>
              </c:strCache>
            </c:strRef>
          </c:cat>
          <c:val>
            <c:numRef>
              <c:f>Graph!$B$3:$B$7</c:f>
              <c:numCache>
                <c:formatCode>#,##0</c:formatCode>
                <c:ptCount val="5"/>
                <c:pt idx="0">
                  <c:v>27134</c:v>
                </c:pt>
                <c:pt idx="1">
                  <c:v>31280</c:v>
                </c:pt>
                <c:pt idx="2">
                  <c:v>34534</c:v>
                </c:pt>
                <c:pt idx="3">
                  <c:v>47092</c:v>
                </c:pt>
                <c:pt idx="4">
                  <c:v>70156</c:v>
                </c:pt>
              </c:numCache>
            </c:numRef>
          </c:val>
          <c:extLst>
            <c:ext xmlns:c16="http://schemas.microsoft.com/office/drawing/2014/chart" uri="{C3380CC4-5D6E-409C-BE32-E72D297353CC}">
              <c16:uniqueId val="{00000002-0455-4F07-9BE1-6A595F7D4B7B}"/>
            </c:ext>
          </c:extLst>
        </c:ser>
        <c:dLbls>
          <c:showLegendKey val="0"/>
          <c:showVal val="0"/>
          <c:showCatName val="0"/>
          <c:showSerName val="0"/>
          <c:showPercent val="0"/>
          <c:showBubbleSize val="0"/>
        </c:dLbls>
        <c:gapWidth val="150"/>
        <c:axId val="109786336"/>
        <c:axId val="109786896"/>
      </c:barChart>
      <c:lineChart>
        <c:grouping val="standard"/>
        <c:varyColors val="0"/>
        <c:ser>
          <c:idx val="1"/>
          <c:order val="1"/>
          <c:tx>
            <c:strRef>
              <c:f>Graph!$C$2</c:f>
              <c:strCache>
                <c:ptCount val="1"/>
                <c:pt idx="0">
                  <c:v>Poverty</c:v>
                </c:pt>
              </c:strCache>
            </c:strRef>
          </c:tx>
          <c:spPr>
            <a:ln w="25400">
              <a:solidFill>
                <a:srgbClr val="014101"/>
              </a:solidFill>
              <a:prstDash val="sysDash"/>
            </a:ln>
          </c:spPr>
          <c:marker>
            <c:symbol val="none"/>
          </c:marker>
          <c:dLbls>
            <c:dLbl>
              <c:idx val="1"/>
              <c:layout>
                <c:manualLayout>
                  <c:x val="4.9019607843137254E-3"/>
                  <c:y val="-1.5151515151515152E-2"/>
                </c:manualLayout>
              </c:layout>
              <c:tx>
                <c:rich>
                  <a:bodyPr/>
                  <a:lstStyle/>
                  <a:p>
                    <a:r>
                      <a:rPr lang="en-US" dirty="0">
                        <a:latin typeface="Myriad Pro" pitchFamily="34" charset="0"/>
                      </a:rPr>
                      <a:t>11.2%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455-4F07-9BE1-6A595F7D4B7B}"/>
                </c:ext>
              </c:extLst>
            </c:dLbl>
            <c:dLbl>
              <c:idx val="2"/>
              <c:layout>
                <c:manualLayout>
                  <c:x val="3.2206119162641491E-3"/>
                  <c:y val="-8.75592748713159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455-4F07-9BE1-6A595F7D4B7B}"/>
                </c:ext>
              </c:extLst>
            </c:dLbl>
            <c:dLbl>
              <c:idx val="3"/>
              <c:layout>
                <c:manualLayout>
                  <c:x val="-1.1437908496732025E-2"/>
                  <c:y val="-1.262626262626272E-2"/>
                </c:manualLayout>
              </c:layout>
              <c:tx>
                <c:rich>
                  <a:bodyPr/>
                  <a:lstStyle/>
                  <a:p>
                    <a:r>
                      <a:rPr lang="en-US" dirty="0">
                        <a:latin typeface="Myriad Pro" pitchFamily="34" charset="0"/>
                      </a:rPr>
                      <a:t>4.6%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455-4F07-9BE1-6A595F7D4B7B}"/>
                </c:ext>
              </c:extLst>
            </c:dLbl>
            <c:dLbl>
              <c:idx val="4"/>
              <c:layout>
                <c:manualLayout>
                  <c:x val="-1.6103059581320332E-2"/>
                  <c:y val="-2.9186424957105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455-4F07-9BE1-6A595F7D4B7B}"/>
                </c:ext>
              </c:extLst>
            </c:dLbl>
            <c:numFmt formatCode="0.0%" sourceLinked="0"/>
            <c:spPr>
              <a:noFill/>
              <a:ln>
                <a:noFill/>
              </a:ln>
              <a:effectLst/>
            </c:spPr>
            <c:txPr>
              <a:bodyPr wrap="square" lIns="38100" tIns="19050" rIns="38100" bIns="19050" anchor="ctr">
                <a:spAutoFit/>
              </a:bodyPr>
              <a:lstStyle/>
              <a:p>
                <a:pPr>
                  <a:defRPr>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Graph!$A$3:$A$7</c:f>
              <c:strCache>
                <c:ptCount val="5"/>
                <c:pt idx="0">
                  <c:v>Less than High School Graduate</c:v>
                </c:pt>
                <c:pt idx="1">
                  <c:v>High School Graduate</c:v>
                </c:pt>
                <c:pt idx="2">
                  <c:v>Some College/Associate Degree</c:v>
                </c:pt>
                <c:pt idx="3">
                  <c:v>Bachelors Degree</c:v>
                </c:pt>
                <c:pt idx="4">
                  <c:v>Graduate or Professional Degree</c:v>
                </c:pt>
              </c:strCache>
            </c:strRef>
          </c:cat>
          <c:val>
            <c:numRef>
              <c:f>Graph!$C$3:$C$7</c:f>
              <c:numCache>
                <c:formatCode>0%</c:formatCode>
                <c:ptCount val="5"/>
                <c:pt idx="0">
                  <c:v>0.16413445139283683</c:v>
                </c:pt>
                <c:pt idx="1">
                  <c:v>9.627536412299266E-2</c:v>
                </c:pt>
                <c:pt idx="2">
                  <c:v>7.0995061759420983E-2</c:v>
                </c:pt>
                <c:pt idx="3">
                  <c:v>4.3392592686755944E-2</c:v>
                </c:pt>
                <c:pt idx="4">
                  <c:v>1.4999999999999999E-2</c:v>
                </c:pt>
              </c:numCache>
            </c:numRef>
          </c:val>
          <c:smooth val="0"/>
          <c:extLst>
            <c:ext xmlns:c16="http://schemas.microsoft.com/office/drawing/2014/chart" uri="{C3380CC4-5D6E-409C-BE32-E72D297353CC}">
              <c16:uniqueId val="{00000007-0455-4F07-9BE1-6A595F7D4B7B}"/>
            </c:ext>
          </c:extLst>
        </c:ser>
        <c:ser>
          <c:idx val="2"/>
          <c:order val="2"/>
          <c:tx>
            <c:strRef>
              <c:f>Graph!$D$2</c:f>
              <c:strCache>
                <c:ptCount val="1"/>
                <c:pt idx="0">
                  <c:v>Unemployment</c:v>
                </c:pt>
              </c:strCache>
            </c:strRef>
          </c:tx>
          <c:spPr>
            <a:ln w="25400">
              <a:solidFill>
                <a:srgbClr val="CC0000"/>
              </a:solidFill>
            </a:ln>
          </c:spPr>
          <c:marker>
            <c:symbol val="none"/>
          </c:marker>
          <c:dLbls>
            <c:dLbl>
              <c:idx val="0"/>
              <c:layout>
                <c:manualLayout>
                  <c:x val="-4.006290859582106E-2"/>
                  <c:y val="4.5353176425274248E-2"/>
                </c:manualLayout>
              </c:layout>
              <c:tx>
                <c:rich>
                  <a:bodyPr/>
                  <a:lstStyle/>
                  <a:p>
                    <a:r>
                      <a:rPr lang="en-US" dirty="0">
                        <a:latin typeface="Myriad Pro" pitchFamily="34" charset="0"/>
                      </a:rPr>
                      <a:t>11.4%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455-4F07-9BE1-6A595F7D4B7B}"/>
                </c:ext>
              </c:extLst>
            </c:dLbl>
            <c:dLbl>
              <c:idx val="1"/>
              <c:layout>
                <c:manualLayout>
                  <c:x val="-1.9513104340218343E-2"/>
                  <c:y val="-2.8069756934533698E-2"/>
                </c:manualLayout>
              </c:layout>
              <c:tx>
                <c:rich>
                  <a:bodyPr/>
                  <a:lstStyle/>
                  <a:p>
                    <a:r>
                      <a:rPr lang="en-US" dirty="0">
                        <a:latin typeface="Myriad Pro" pitchFamily="34" charset="0"/>
                      </a:rPr>
                      <a:t>7.1%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455-4F07-9BE1-6A595F7D4B7B}"/>
                </c:ext>
              </c:extLst>
            </c:dLbl>
            <c:dLbl>
              <c:idx val="2"/>
              <c:layout>
                <c:manualLayout>
                  <c:x val="-9.8039215686274508E-3"/>
                  <c:y val="-1.2626262626262626E-2"/>
                </c:manualLayout>
              </c:layout>
              <c:tx>
                <c:rich>
                  <a:bodyPr/>
                  <a:lstStyle/>
                  <a:p>
                    <a:r>
                      <a:rPr lang="en-US" dirty="0">
                        <a:latin typeface="Myriad Pro" pitchFamily="34" charset="0"/>
                      </a:rPr>
                      <a:t>5.3%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455-4F07-9BE1-6A595F7D4B7B}"/>
                </c:ext>
              </c:extLst>
            </c:dLbl>
            <c:dLbl>
              <c:idx val="3"/>
              <c:layout>
                <c:manualLayout>
                  <c:x val="-2.2781137865013248E-2"/>
                  <c:y val="-2.2004036459590131E-2"/>
                </c:manualLayout>
              </c:layout>
              <c:tx>
                <c:rich>
                  <a:bodyPr/>
                  <a:lstStyle/>
                  <a:p>
                    <a:r>
                      <a:rPr lang="en-US" dirty="0">
                        <a:latin typeface="Myriad Pro" pitchFamily="34" charset="0"/>
                      </a:rPr>
                      <a:t>2.9%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455-4F07-9BE1-6A595F7D4B7B}"/>
                </c:ext>
              </c:extLst>
            </c:dLbl>
            <c:dLbl>
              <c:idx val="4"/>
              <c:layout>
                <c:manualLayout>
                  <c:x val="-1.2882447665056243E-2"/>
                  <c:y val="2.0430497469973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455-4F07-9BE1-6A595F7D4B7B}"/>
                </c:ext>
              </c:extLst>
            </c:dLbl>
            <c:numFmt formatCode="0.0%" sourceLinked="0"/>
            <c:spPr>
              <a:noFill/>
              <a:ln>
                <a:noFill/>
              </a:ln>
              <a:effectLst/>
            </c:spPr>
            <c:txPr>
              <a:bodyPr wrap="square" lIns="38100" tIns="19050" rIns="38100" bIns="19050" anchor="ctr">
                <a:spAutoFit/>
              </a:bodyPr>
              <a:lstStyle/>
              <a:p>
                <a:pPr>
                  <a:defRPr>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Graph!$A$3:$A$7</c:f>
              <c:strCache>
                <c:ptCount val="5"/>
                <c:pt idx="0">
                  <c:v>Less than High School Graduate</c:v>
                </c:pt>
                <c:pt idx="1">
                  <c:v>High School Graduate</c:v>
                </c:pt>
                <c:pt idx="2">
                  <c:v>Some College/Associate Degree</c:v>
                </c:pt>
                <c:pt idx="3">
                  <c:v>Bachelors Degree</c:v>
                </c:pt>
                <c:pt idx="4">
                  <c:v>Graduate or Professional Degree</c:v>
                </c:pt>
              </c:strCache>
            </c:strRef>
          </c:cat>
          <c:val>
            <c:numRef>
              <c:f>Graph!$D$3:$D$7</c:f>
              <c:numCache>
                <c:formatCode>General</c:formatCode>
                <c:ptCount val="5"/>
                <c:pt idx="0">
                  <c:v>5.2020837075624216E-2</c:v>
                </c:pt>
                <c:pt idx="1">
                  <c:v>3.4455E-2</c:v>
                </c:pt>
                <c:pt idx="2">
                  <c:v>2.3910000000000001E-2</c:v>
                </c:pt>
                <c:pt idx="3">
                  <c:v>1.9900999999999999E-2</c:v>
                </c:pt>
                <c:pt idx="4">
                  <c:v>1.2E-2</c:v>
                </c:pt>
              </c:numCache>
            </c:numRef>
          </c:val>
          <c:smooth val="0"/>
          <c:extLst>
            <c:ext xmlns:c16="http://schemas.microsoft.com/office/drawing/2014/chart" uri="{C3380CC4-5D6E-409C-BE32-E72D297353CC}">
              <c16:uniqueId val="{0000000D-0455-4F07-9BE1-6A595F7D4B7B}"/>
            </c:ext>
          </c:extLst>
        </c:ser>
        <c:dLbls>
          <c:showLegendKey val="0"/>
          <c:showVal val="0"/>
          <c:showCatName val="0"/>
          <c:showSerName val="0"/>
          <c:showPercent val="0"/>
          <c:showBubbleSize val="0"/>
        </c:dLbls>
        <c:marker val="1"/>
        <c:smooth val="0"/>
        <c:axId val="109788016"/>
        <c:axId val="109787456"/>
      </c:lineChart>
      <c:catAx>
        <c:axId val="109786336"/>
        <c:scaling>
          <c:orientation val="minMax"/>
        </c:scaling>
        <c:delete val="0"/>
        <c:axPos val="b"/>
        <c:numFmt formatCode="General" sourceLinked="0"/>
        <c:majorTickMark val="out"/>
        <c:minorTickMark val="none"/>
        <c:tickLblPos val="nextTo"/>
        <c:txPr>
          <a:bodyPr/>
          <a:lstStyle/>
          <a:p>
            <a:pPr>
              <a:defRPr>
                <a:latin typeface="Calibri" panose="020F0502020204030204" pitchFamily="34" charset="0"/>
                <a:cs typeface="Calibri" panose="020F0502020204030204" pitchFamily="34" charset="0"/>
              </a:defRPr>
            </a:pPr>
            <a:endParaRPr lang="en-US"/>
          </a:p>
        </c:txPr>
        <c:crossAx val="109786896"/>
        <c:crosses val="autoZero"/>
        <c:auto val="1"/>
        <c:lblAlgn val="ctr"/>
        <c:lblOffset val="100"/>
        <c:noMultiLvlLbl val="0"/>
      </c:catAx>
      <c:valAx>
        <c:axId val="109786896"/>
        <c:scaling>
          <c:orientation val="minMax"/>
        </c:scaling>
        <c:delete val="0"/>
        <c:axPos val="l"/>
        <c:majorGridlines>
          <c:spPr>
            <a:ln>
              <a:noFill/>
            </a:ln>
          </c:spPr>
        </c:majorGridlines>
        <c:numFmt formatCode="&quot;$&quot;#,##0" sourceLinked="0"/>
        <c:majorTickMark val="out"/>
        <c:minorTickMark val="none"/>
        <c:tickLblPos val="nextTo"/>
        <c:txPr>
          <a:bodyPr/>
          <a:lstStyle/>
          <a:p>
            <a:pPr>
              <a:defRPr>
                <a:latin typeface="Calibri" panose="020F0502020204030204" pitchFamily="34" charset="0"/>
                <a:cs typeface="Calibri" panose="020F0502020204030204" pitchFamily="34" charset="0"/>
              </a:defRPr>
            </a:pPr>
            <a:endParaRPr lang="en-US"/>
          </a:p>
        </c:txPr>
        <c:crossAx val="109786336"/>
        <c:crosses val="autoZero"/>
        <c:crossBetween val="between"/>
      </c:valAx>
      <c:valAx>
        <c:axId val="109787456"/>
        <c:scaling>
          <c:orientation val="minMax"/>
        </c:scaling>
        <c:delete val="0"/>
        <c:axPos val="r"/>
        <c:numFmt formatCode="0%" sourceLinked="1"/>
        <c:majorTickMark val="out"/>
        <c:minorTickMark val="none"/>
        <c:tickLblPos val="none"/>
        <c:crossAx val="109788016"/>
        <c:crosses val="max"/>
        <c:crossBetween val="between"/>
      </c:valAx>
      <c:catAx>
        <c:axId val="109788016"/>
        <c:scaling>
          <c:orientation val="minMax"/>
        </c:scaling>
        <c:delete val="1"/>
        <c:axPos val="b"/>
        <c:numFmt formatCode="General" sourceLinked="1"/>
        <c:majorTickMark val="out"/>
        <c:minorTickMark val="none"/>
        <c:tickLblPos val="nextTo"/>
        <c:crossAx val="109787456"/>
        <c:crosses val="autoZero"/>
        <c:auto val="1"/>
        <c:lblAlgn val="ctr"/>
        <c:lblOffset val="100"/>
        <c:noMultiLvlLbl val="0"/>
      </c:catAx>
    </c:plotArea>
    <c:legend>
      <c:legendPos val="b"/>
      <c:layout>
        <c:manualLayout>
          <c:xMode val="edge"/>
          <c:yMode val="edge"/>
          <c:x val="0.23512932155097732"/>
          <c:y val="0.92866964074902569"/>
          <c:w val="0.52414511968456612"/>
          <c:h val="4.4281260725317469E-2"/>
        </c:manualLayout>
      </c:layout>
      <c:overlay val="0"/>
      <c:txPr>
        <a:bodyPr/>
        <a:lstStyle/>
        <a:p>
          <a:pPr>
            <a:defRPr>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400" b="0">
          <a:latin typeface="+mn-lt"/>
          <a:ea typeface="Verdana" panose="020B0604030504040204" pitchFamily="34" charset="0"/>
          <a:cs typeface="Verdana" panose="020B0604030504040204"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428571428571425E-2"/>
          <c:y val="5.3763440860215055E-2"/>
          <c:w val="0.91803278688524592"/>
          <c:h val="0.72473118279569892"/>
        </c:manualLayout>
      </c:layout>
      <c:barChart>
        <c:barDir val="col"/>
        <c:grouping val="clustered"/>
        <c:varyColors val="0"/>
        <c:ser>
          <c:idx val="0"/>
          <c:order val="0"/>
          <c:tx>
            <c:strRef>
              <c:f>Sheet1!$A$2</c:f>
              <c:strCache>
                <c:ptCount val="1"/>
                <c:pt idx="0">
                  <c:v>Not a High School Graduate</c:v>
                </c:pt>
              </c:strCache>
            </c:strRef>
          </c:tx>
          <c:spPr>
            <a:solidFill>
              <a:schemeClr val="bg2">
                <a:lumMod val="20000"/>
                <a:lumOff val="80000"/>
              </a:schemeClr>
            </a:solidFill>
            <a:ln>
              <a:noFill/>
            </a:ln>
            <a:effectLst/>
          </c:spPr>
          <c:invertIfNegative val="0"/>
          <c:dPt>
            <c:idx val="0"/>
            <c:invertIfNegative val="0"/>
            <c:bubble3D val="0"/>
            <c:spPr>
              <a:solidFill>
                <a:schemeClr val="bg2">
                  <a:lumMod val="20000"/>
                  <a:lumOff val="80000"/>
                </a:schemeClr>
              </a:solidFill>
              <a:ln>
                <a:noFill/>
              </a:ln>
              <a:effectLst/>
            </c:spPr>
            <c:extLst>
              <c:ext xmlns:c16="http://schemas.microsoft.com/office/drawing/2014/chart" uri="{C3380CC4-5D6E-409C-BE32-E72D297353CC}">
                <c16:uniqueId val="{00000000-A89D-2B4E-A648-F7E0F9B5E8A4}"/>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Medicaid</c:v>
                </c:pt>
                <c:pt idx="1">
                  <c:v>School Lunch</c:v>
                </c:pt>
                <c:pt idx="2">
                  <c:v>Food Stamps</c:v>
                </c:pt>
              </c:strCache>
            </c:strRef>
          </c:cat>
          <c:val>
            <c:numRef>
              <c:f>Sheet1!$B$2:$D$2</c:f>
              <c:numCache>
                <c:formatCode>0%</c:formatCode>
                <c:ptCount val="3"/>
                <c:pt idx="0">
                  <c:v>0.47</c:v>
                </c:pt>
                <c:pt idx="1">
                  <c:v>0.22</c:v>
                </c:pt>
                <c:pt idx="2">
                  <c:v>0.26</c:v>
                </c:pt>
              </c:numCache>
            </c:numRef>
          </c:val>
          <c:extLst>
            <c:ext xmlns:c16="http://schemas.microsoft.com/office/drawing/2014/chart" uri="{C3380CC4-5D6E-409C-BE32-E72D297353CC}">
              <c16:uniqueId val="{00000000-FCF9-4C02-8ED4-5C09553B1FB1}"/>
            </c:ext>
          </c:extLst>
        </c:ser>
        <c:ser>
          <c:idx val="1"/>
          <c:order val="1"/>
          <c:tx>
            <c:strRef>
              <c:f>Sheet1!$A$3</c:f>
              <c:strCache>
                <c:ptCount val="1"/>
                <c:pt idx="0">
                  <c:v>High School Graduate</c:v>
                </c:pt>
              </c:strCache>
            </c:strRef>
          </c:tx>
          <c:spPr>
            <a:solidFill>
              <a:schemeClr val="bg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Medicaid</c:v>
                </c:pt>
                <c:pt idx="1">
                  <c:v>School Lunch</c:v>
                </c:pt>
                <c:pt idx="2">
                  <c:v>Food Stamps</c:v>
                </c:pt>
              </c:strCache>
            </c:strRef>
          </c:cat>
          <c:val>
            <c:numRef>
              <c:f>Sheet1!$B$3:$D$3</c:f>
              <c:numCache>
                <c:formatCode>0%</c:formatCode>
                <c:ptCount val="3"/>
                <c:pt idx="0">
                  <c:v>0.28999999999999998</c:v>
                </c:pt>
                <c:pt idx="1">
                  <c:v>0.11</c:v>
                </c:pt>
                <c:pt idx="2">
                  <c:v>0.13</c:v>
                </c:pt>
              </c:numCache>
            </c:numRef>
          </c:val>
          <c:extLst>
            <c:ext xmlns:c16="http://schemas.microsoft.com/office/drawing/2014/chart" uri="{C3380CC4-5D6E-409C-BE32-E72D297353CC}">
              <c16:uniqueId val="{00000001-FCF9-4C02-8ED4-5C09553B1FB1}"/>
            </c:ext>
          </c:extLst>
        </c:ser>
        <c:ser>
          <c:idx val="2"/>
          <c:order val="2"/>
          <c:tx>
            <c:strRef>
              <c:f>Sheet1!$A$4</c:f>
              <c:strCache>
                <c:ptCount val="1"/>
                <c:pt idx="0">
                  <c:v>Some College, No Degree</c:v>
                </c:pt>
              </c:strCache>
            </c:strRef>
          </c:tx>
          <c:spPr>
            <a:solidFill>
              <a:schemeClr val="bg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Medicaid</c:v>
                </c:pt>
                <c:pt idx="1">
                  <c:v>School Lunch</c:v>
                </c:pt>
                <c:pt idx="2">
                  <c:v>Food Stamps</c:v>
                </c:pt>
              </c:strCache>
            </c:strRef>
          </c:cat>
          <c:val>
            <c:numRef>
              <c:f>Sheet1!$B$4:$D$4</c:f>
              <c:numCache>
                <c:formatCode>0%</c:formatCode>
                <c:ptCount val="3"/>
                <c:pt idx="0">
                  <c:v>0.24</c:v>
                </c:pt>
                <c:pt idx="1">
                  <c:v>0.09</c:v>
                </c:pt>
                <c:pt idx="2">
                  <c:v>0.11</c:v>
                </c:pt>
              </c:numCache>
            </c:numRef>
          </c:val>
          <c:extLst>
            <c:ext xmlns:c16="http://schemas.microsoft.com/office/drawing/2014/chart" uri="{C3380CC4-5D6E-409C-BE32-E72D297353CC}">
              <c16:uniqueId val="{00000002-FCF9-4C02-8ED4-5C09553B1FB1}"/>
            </c:ext>
          </c:extLst>
        </c:ser>
        <c:ser>
          <c:idx val="3"/>
          <c:order val="3"/>
          <c:tx>
            <c:strRef>
              <c:f>Sheet1!$A$5</c:f>
              <c:strCache>
                <c:ptCount val="1"/>
                <c:pt idx="0">
                  <c:v>Associate Degree </c:v>
                </c:pt>
              </c:strCache>
            </c:strRef>
          </c:tx>
          <c:spPr>
            <a:solidFill>
              <a:schemeClr val="bg2">
                <a:lumMod val="75000"/>
              </a:schemeClr>
            </a:solidFill>
            <a:ln>
              <a:solidFill>
                <a:srgbClr val="777776"/>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Medicaid</c:v>
                </c:pt>
                <c:pt idx="1">
                  <c:v>School Lunch</c:v>
                </c:pt>
                <c:pt idx="2">
                  <c:v>Food Stamps</c:v>
                </c:pt>
              </c:strCache>
            </c:strRef>
          </c:cat>
          <c:val>
            <c:numRef>
              <c:f>Sheet1!$B$5:$D$5</c:f>
              <c:numCache>
                <c:formatCode>0%</c:formatCode>
                <c:ptCount val="3"/>
                <c:pt idx="0">
                  <c:v>0.21</c:v>
                </c:pt>
                <c:pt idx="1">
                  <c:v>0.08</c:v>
                </c:pt>
                <c:pt idx="2">
                  <c:v>0.08</c:v>
                </c:pt>
              </c:numCache>
            </c:numRef>
          </c:val>
          <c:extLst>
            <c:ext xmlns:c16="http://schemas.microsoft.com/office/drawing/2014/chart" uri="{C3380CC4-5D6E-409C-BE32-E72D297353CC}">
              <c16:uniqueId val="{00000003-FCF9-4C02-8ED4-5C09553B1FB1}"/>
            </c:ext>
          </c:extLst>
        </c:ser>
        <c:ser>
          <c:idx val="4"/>
          <c:order val="4"/>
          <c:tx>
            <c:strRef>
              <c:f>Sheet1!$A$6</c:f>
              <c:strCache>
                <c:ptCount val="1"/>
                <c:pt idx="0">
                  <c:v>Bachelor's Degree or Higher</c:v>
                </c:pt>
              </c:strCache>
            </c:strRef>
          </c:tx>
          <c:spPr>
            <a:solidFill>
              <a:schemeClr val="bg2">
                <a:lumMod val="50000"/>
              </a:schemeClr>
            </a:solidFill>
            <a:ln>
              <a:solidFill>
                <a:srgbClr val="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Verdana" panose="020B060403050404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Medicaid</c:v>
                </c:pt>
                <c:pt idx="1">
                  <c:v>School Lunch</c:v>
                </c:pt>
                <c:pt idx="2">
                  <c:v>Food Stamps</c:v>
                </c:pt>
              </c:strCache>
            </c:strRef>
          </c:cat>
          <c:val>
            <c:numRef>
              <c:f>Sheet1!$B$6:$D$6</c:f>
              <c:numCache>
                <c:formatCode>0%</c:formatCode>
                <c:ptCount val="3"/>
                <c:pt idx="0">
                  <c:v>0.12</c:v>
                </c:pt>
                <c:pt idx="1">
                  <c:v>0.03</c:v>
                </c:pt>
                <c:pt idx="2">
                  <c:v>0.03</c:v>
                </c:pt>
              </c:numCache>
            </c:numRef>
          </c:val>
          <c:extLst>
            <c:ext xmlns:c16="http://schemas.microsoft.com/office/drawing/2014/chart" uri="{C3380CC4-5D6E-409C-BE32-E72D297353CC}">
              <c16:uniqueId val="{00000004-FCF9-4C02-8ED4-5C09553B1FB1}"/>
            </c:ext>
          </c:extLst>
        </c:ser>
        <c:dLbls>
          <c:showLegendKey val="0"/>
          <c:showVal val="1"/>
          <c:showCatName val="0"/>
          <c:showSerName val="0"/>
          <c:showPercent val="0"/>
          <c:showBubbleSize val="0"/>
        </c:dLbls>
        <c:gapWidth val="219"/>
        <c:overlap val="-27"/>
        <c:axId val="262579536"/>
        <c:axId val="261364096"/>
      </c:barChart>
      <c:catAx>
        <c:axId val="26257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Calibri" panose="020F0502020204030204" pitchFamily="34" charset="0"/>
                <a:ea typeface="Verdana" panose="020B0604030504040204" pitchFamily="34" charset="0"/>
                <a:cs typeface="Calibri" panose="020F0502020204030204" pitchFamily="34" charset="0"/>
              </a:defRPr>
            </a:pPr>
            <a:endParaRPr lang="en-US"/>
          </a:p>
        </c:txPr>
        <c:crossAx val="261364096"/>
        <c:crosses val="autoZero"/>
        <c:auto val="1"/>
        <c:lblAlgn val="ctr"/>
        <c:lblOffset val="100"/>
        <c:tickLblSkip val="1"/>
        <c:tickMarkSkip val="1"/>
        <c:noMultiLvlLbl val="0"/>
      </c:catAx>
      <c:valAx>
        <c:axId val="261364096"/>
        <c:scaling>
          <c:orientation val="minMax"/>
          <c:max val="0.5"/>
        </c:scaling>
        <c:delete val="0"/>
        <c:axPos val="l"/>
        <c:numFmt formatCode="0%" sourceLinked="1"/>
        <c:majorTickMark val="out"/>
        <c:minorTickMark val="none"/>
        <c:tickLblPos val="nextTo"/>
        <c:spPr>
          <a:noFill/>
          <a:ln>
            <a:solidFill>
              <a:schemeClr val="bg2"/>
            </a:solidFill>
          </a:ln>
          <a:effectLst/>
        </c:spPr>
        <c:txPr>
          <a:bodyPr rot="0" spcFirstLastPara="1" vertOverflow="ellipsis" wrap="square" anchor="ctr" anchorCtr="1"/>
          <a:lstStyle/>
          <a:p>
            <a:pPr>
              <a:defRPr sz="1400" b="0" i="0" u="none" strike="noStrike" kern="1200" baseline="0">
                <a:solidFill>
                  <a:schemeClr val="tx1"/>
                </a:solidFill>
                <a:latin typeface="Calibri" panose="020F0502020204030204" pitchFamily="34" charset="0"/>
                <a:ea typeface="Verdana" panose="020B0604030504040204" pitchFamily="34" charset="0"/>
                <a:cs typeface="Calibri" panose="020F0502020204030204" pitchFamily="34" charset="0"/>
              </a:defRPr>
            </a:pPr>
            <a:endParaRPr lang="en-US"/>
          </a:p>
        </c:txPr>
        <c:crossAx val="262579536"/>
        <c:crosses val="autoZero"/>
        <c:crossBetween val="between"/>
      </c:valAx>
      <c:spPr>
        <a:noFill/>
        <a:ln>
          <a:noFill/>
        </a:ln>
        <a:effectLst/>
      </c:spPr>
    </c:plotArea>
    <c:legend>
      <c:legendPos val="b"/>
      <c:layout>
        <c:manualLayout>
          <c:xMode val="edge"/>
          <c:yMode val="edge"/>
          <c:x val="5.5092300962379701E-2"/>
          <c:y val="0.86620322826002372"/>
          <c:w val="0.89953751093613299"/>
          <c:h val="7.715874241737813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Verdana" panose="020B0604030504040204" pitchFamily="34" charset="0"/>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200" b="0">
          <a:solidFill>
            <a:schemeClr val="tx1"/>
          </a:solidFill>
          <a:latin typeface="Calibri" panose="020F0502020204030204" pitchFamily="34" charset="0"/>
          <a:ea typeface="Verdana" panose="020B0604030504040204" pitchFamily="34" charset="0"/>
          <a:cs typeface="Calibri" panose="020F0502020204030204" pitchFamily="34"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2.4828715011549651E-4"/>
          <c:w val="0.97438276465441842"/>
          <c:h val="0.91964957764065747"/>
        </c:manualLayout>
      </c:layout>
      <c:barChart>
        <c:barDir val="col"/>
        <c:grouping val="clustered"/>
        <c:varyColors val="0"/>
        <c:ser>
          <c:idx val="0"/>
          <c:order val="0"/>
          <c:spPr>
            <a:solidFill>
              <a:srgbClr val="777776"/>
            </a:solidFill>
          </c:spPr>
          <c:invertIfNegative val="0"/>
          <c:dLbls>
            <c:spPr>
              <a:noFill/>
              <a:ln>
                <a:noFill/>
              </a:ln>
              <a:effectLst/>
            </c:spPr>
            <c:txPr>
              <a:bodyPr wrap="square" lIns="38100" tIns="19050" rIns="38100" bIns="19050" anchor="ctr">
                <a:spAutoFit/>
              </a:bodyPr>
              <a:lstStyle/>
              <a:p>
                <a:pPr>
                  <a:defRPr sz="1400" b="0">
                    <a:solidFill>
                      <a:schemeClr val="tx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Sheet1!$A$29:$A$32</c:f>
              <c:strCache>
                <c:ptCount val="4"/>
                <c:pt idx="0">
                  <c:v>Less than a High School Diploma</c:v>
                </c:pt>
                <c:pt idx="1">
                  <c:v>High School Diploma</c:v>
                </c:pt>
                <c:pt idx="2">
                  <c:v>Some College or Associate Degree</c:v>
                </c:pt>
                <c:pt idx="3">
                  <c:v>Bachelor's Degree and Higher</c:v>
                </c:pt>
              </c:strCache>
            </c:strRef>
          </c:cat>
          <c:val>
            <c:numRef>
              <c:f>Sheet1!$B$29:$B$32</c:f>
              <c:numCache>
                <c:formatCode>0%</c:formatCode>
                <c:ptCount val="4"/>
                <c:pt idx="0">
                  <c:v>8.1000000000000003E-2</c:v>
                </c:pt>
                <c:pt idx="1">
                  <c:v>0.156</c:v>
                </c:pt>
                <c:pt idx="2">
                  <c:v>0.26500000000000001</c:v>
                </c:pt>
                <c:pt idx="3">
                  <c:v>0.38800000000000001</c:v>
                </c:pt>
              </c:numCache>
            </c:numRef>
          </c:val>
          <c:extLst>
            <c:ext xmlns:c16="http://schemas.microsoft.com/office/drawing/2014/chart" uri="{C3380CC4-5D6E-409C-BE32-E72D297353CC}">
              <c16:uniqueId val="{00000000-C4BC-4ACE-BC0C-2DE38824582C}"/>
            </c:ext>
          </c:extLst>
        </c:ser>
        <c:dLbls>
          <c:showLegendKey val="0"/>
          <c:showVal val="0"/>
          <c:showCatName val="0"/>
          <c:showSerName val="0"/>
          <c:showPercent val="0"/>
          <c:showBubbleSize val="0"/>
        </c:dLbls>
        <c:gapWidth val="150"/>
        <c:axId val="261366336"/>
        <c:axId val="261366896"/>
      </c:barChart>
      <c:catAx>
        <c:axId val="261366336"/>
        <c:scaling>
          <c:orientation val="minMax"/>
        </c:scaling>
        <c:delete val="0"/>
        <c:axPos val="b"/>
        <c:numFmt formatCode="General" sourceLinked="0"/>
        <c:majorTickMark val="out"/>
        <c:minorTickMark val="none"/>
        <c:tickLblPos val="nextTo"/>
        <c:txPr>
          <a:bodyPr/>
          <a:lstStyle/>
          <a:p>
            <a:pPr>
              <a:defRPr sz="1200">
                <a:solidFill>
                  <a:schemeClr val="tx1"/>
                </a:solidFill>
                <a:latin typeface="Calibri" panose="020F0502020204030204" pitchFamily="34" charset="0"/>
                <a:cs typeface="Calibri" panose="020F0502020204030204" pitchFamily="34" charset="0"/>
              </a:defRPr>
            </a:pPr>
            <a:endParaRPr lang="en-US"/>
          </a:p>
        </c:txPr>
        <c:crossAx val="261366896"/>
        <c:crosses val="autoZero"/>
        <c:auto val="1"/>
        <c:lblAlgn val="ctr"/>
        <c:lblOffset val="100"/>
        <c:noMultiLvlLbl val="0"/>
      </c:catAx>
      <c:valAx>
        <c:axId val="261366896"/>
        <c:scaling>
          <c:orientation val="minMax"/>
        </c:scaling>
        <c:delete val="1"/>
        <c:axPos val="l"/>
        <c:majorGridlines>
          <c:spPr>
            <a:ln>
              <a:noFill/>
            </a:ln>
          </c:spPr>
        </c:majorGridlines>
        <c:numFmt formatCode="0%" sourceLinked="1"/>
        <c:majorTickMark val="out"/>
        <c:minorTickMark val="none"/>
        <c:tickLblPos val="nextTo"/>
        <c:crossAx val="261366336"/>
        <c:crosses val="autoZero"/>
        <c:crossBetween val="between"/>
      </c:valAx>
    </c:plotArea>
    <c:plotVisOnly val="1"/>
    <c:dispBlanksAs val="gap"/>
    <c:showDLblsOverMax val="0"/>
  </c:chart>
  <c:spPr>
    <a:ln>
      <a:noFill/>
    </a:ln>
  </c:sp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Sheet1!$B$3</c:f>
              <c:strCache>
                <c:ptCount val="1"/>
                <c:pt idx="0">
                  <c:v>2017</c:v>
                </c:pt>
              </c:strCache>
            </c:strRef>
          </c:tx>
          <c:spPr>
            <a:solidFill>
              <a:srgbClr val="777776"/>
            </a:solidFill>
            <a:ln>
              <a:noFill/>
            </a:ln>
            <a:effectLst/>
          </c:spPr>
          <c:invertIfNegative val="0"/>
          <c:dPt>
            <c:idx val="14"/>
            <c:invertIfNegative val="0"/>
            <c:bubble3D val="0"/>
            <c:spPr>
              <a:solidFill>
                <a:srgbClr val="777776"/>
              </a:solidFill>
              <a:ln>
                <a:noFill/>
              </a:ln>
              <a:effectLst/>
            </c:spPr>
            <c:extLst>
              <c:ext xmlns:c16="http://schemas.microsoft.com/office/drawing/2014/chart" uri="{C3380CC4-5D6E-409C-BE32-E72D297353CC}">
                <c16:uniqueId val="{00000001-3E82-493A-B795-7D61DCD19ECE}"/>
              </c:ext>
            </c:extLst>
          </c:dPt>
          <c:dPt>
            <c:idx val="16"/>
            <c:invertIfNegative val="0"/>
            <c:bubble3D val="0"/>
            <c:spPr>
              <a:solidFill>
                <a:srgbClr val="777776"/>
              </a:solidFill>
              <a:ln>
                <a:noFill/>
              </a:ln>
              <a:effectLst/>
            </c:spPr>
            <c:extLst>
              <c:ext xmlns:c16="http://schemas.microsoft.com/office/drawing/2014/chart" uri="{C3380CC4-5D6E-409C-BE32-E72D297353CC}">
                <c16:uniqueId val="{00000003-3E82-493A-B795-7D61DCD19ECE}"/>
              </c:ext>
            </c:extLst>
          </c:dPt>
          <c:dPt>
            <c:idx val="18"/>
            <c:invertIfNegative val="0"/>
            <c:bubble3D val="0"/>
            <c:spPr>
              <a:solidFill>
                <a:srgbClr val="000000"/>
              </a:solidFill>
              <a:ln>
                <a:noFill/>
              </a:ln>
              <a:effectLst/>
            </c:spPr>
            <c:extLst>
              <c:ext xmlns:c16="http://schemas.microsoft.com/office/drawing/2014/chart" uri="{C3380CC4-5D6E-409C-BE32-E72D297353CC}">
                <c16:uniqueId val="{00000005-3E82-493A-B795-7D61DCD19ECE}"/>
              </c:ext>
            </c:extLst>
          </c:dPt>
          <c:dPt>
            <c:idx val="21"/>
            <c:invertIfNegative val="0"/>
            <c:bubble3D val="0"/>
            <c:spPr>
              <a:solidFill>
                <a:srgbClr val="777776"/>
              </a:solidFill>
              <a:ln>
                <a:noFill/>
              </a:ln>
              <a:effectLst/>
            </c:spPr>
            <c:extLst>
              <c:ext xmlns:c16="http://schemas.microsoft.com/office/drawing/2014/chart" uri="{C3380CC4-5D6E-409C-BE32-E72D297353CC}">
                <c16:uniqueId val="{00000007-3E82-493A-B795-7D61DCD19ECE}"/>
              </c:ext>
            </c:extLst>
          </c:dPt>
          <c:dPt>
            <c:idx val="23"/>
            <c:invertIfNegative val="0"/>
            <c:bubble3D val="0"/>
            <c:spPr>
              <a:solidFill>
                <a:srgbClr val="777776"/>
              </a:solidFill>
              <a:ln>
                <a:noFill/>
              </a:ln>
              <a:effectLst/>
            </c:spPr>
            <c:extLst>
              <c:ext xmlns:c16="http://schemas.microsoft.com/office/drawing/2014/chart" uri="{C3380CC4-5D6E-409C-BE32-E72D297353CC}">
                <c16:uniqueId val="{00000009-3E82-493A-B795-7D61DCD19ECE}"/>
              </c:ext>
            </c:extLst>
          </c:dPt>
          <c:dPt>
            <c:idx val="29"/>
            <c:invertIfNegative val="0"/>
            <c:bubble3D val="0"/>
            <c:spPr>
              <a:solidFill>
                <a:srgbClr val="CC0000"/>
              </a:solidFill>
              <a:ln>
                <a:noFill/>
              </a:ln>
              <a:effectLst/>
            </c:spPr>
            <c:extLst>
              <c:ext xmlns:c16="http://schemas.microsoft.com/office/drawing/2014/chart" uri="{C3380CC4-5D6E-409C-BE32-E72D297353CC}">
                <c16:uniqueId val="{0000000B-3E82-493A-B795-7D61DCD19ECE}"/>
              </c:ext>
            </c:extLst>
          </c:dPt>
          <c:dPt>
            <c:idx val="30"/>
            <c:invertIfNegative val="0"/>
            <c:bubble3D val="0"/>
            <c:spPr>
              <a:solidFill>
                <a:srgbClr val="777776"/>
              </a:solidFill>
              <a:ln>
                <a:noFill/>
              </a:ln>
              <a:effectLst/>
            </c:spPr>
            <c:extLst>
              <c:ext xmlns:c16="http://schemas.microsoft.com/office/drawing/2014/chart" uri="{C3380CC4-5D6E-409C-BE32-E72D297353CC}">
                <c16:uniqueId val="{0000000D-3E82-493A-B795-7D61DCD19ECE}"/>
              </c:ext>
            </c:extLst>
          </c:dPt>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E82-493A-B795-7D61DCD19ECE}"/>
                </c:ext>
              </c:extLst>
            </c:dLbl>
            <c:dLbl>
              <c:idx val="2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E82-493A-B795-7D61DCD19EC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Sheet1!$A$4:$A$55</c:f>
              <c:strCache>
                <c:ptCount val="52"/>
                <c:pt idx="0">
                  <c:v>Wyoming</c:v>
                </c:pt>
                <c:pt idx="1">
                  <c:v>Illinois</c:v>
                </c:pt>
                <c:pt idx="2">
                  <c:v>Alaska</c:v>
                </c:pt>
                <c:pt idx="3">
                  <c:v>Hawaii</c:v>
                </c:pt>
                <c:pt idx="4">
                  <c:v>North Carolina</c:v>
                </c:pt>
                <c:pt idx="5">
                  <c:v>Nebraska</c:v>
                </c:pt>
                <c:pt idx="6">
                  <c:v>Idaho</c:v>
                </c:pt>
                <c:pt idx="7">
                  <c:v>District Of Columbia</c:v>
                </c:pt>
                <c:pt idx="8">
                  <c:v>North Dakota</c:v>
                </c:pt>
                <c:pt idx="9">
                  <c:v>New Mexico</c:v>
                </c:pt>
                <c:pt idx="10">
                  <c:v>New York</c:v>
                </c:pt>
                <c:pt idx="11">
                  <c:v>Georgia</c:v>
                </c:pt>
                <c:pt idx="12">
                  <c:v>California</c:v>
                </c:pt>
                <c:pt idx="13">
                  <c:v>Tennessee</c:v>
                </c:pt>
                <c:pt idx="14">
                  <c:v>Connecticut</c:v>
                </c:pt>
                <c:pt idx="15">
                  <c:v>Arkansas</c:v>
                </c:pt>
                <c:pt idx="16">
                  <c:v>Texas</c:v>
                </c:pt>
                <c:pt idx="17">
                  <c:v>Maryland</c:v>
                </c:pt>
                <c:pt idx="18">
                  <c:v>U.S.</c:v>
                </c:pt>
                <c:pt idx="19">
                  <c:v>Kentucky</c:v>
                </c:pt>
                <c:pt idx="20">
                  <c:v>Maine</c:v>
                </c:pt>
                <c:pt idx="21">
                  <c:v>Nevada</c:v>
                </c:pt>
                <c:pt idx="22">
                  <c:v>Mississippi</c:v>
                </c:pt>
                <c:pt idx="23">
                  <c:v>Massachusetts</c:v>
                </c:pt>
                <c:pt idx="24">
                  <c:v>Minnesota</c:v>
                </c:pt>
                <c:pt idx="25">
                  <c:v>Washington</c:v>
                </c:pt>
                <c:pt idx="26">
                  <c:v>Indiana</c:v>
                </c:pt>
                <c:pt idx="27">
                  <c:v>Alabama</c:v>
                </c:pt>
                <c:pt idx="28">
                  <c:v>Oklahoma</c:v>
                </c:pt>
                <c:pt idx="29">
                  <c:v>Utah</c:v>
                </c:pt>
                <c:pt idx="30">
                  <c:v>Missouri</c:v>
                </c:pt>
                <c:pt idx="31">
                  <c:v>Michigan</c:v>
                </c:pt>
                <c:pt idx="32">
                  <c:v>South Dakota</c:v>
                </c:pt>
                <c:pt idx="33">
                  <c:v>Florida</c:v>
                </c:pt>
                <c:pt idx="34">
                  <c:v>New Jersey</c:v>
                </c:pt>
                <c:pt idx="35">
                  <c:v>Montana</c:v>
                </c:pt>
                <c:pt idx="36">
                  <c:v>Wisconsin</c:v>
                </c:pt>
                <c:pt idx="37">
                  <c:v>Kansas</c:v>
                </c:pt>
                <c:pt idx="38">
                  <c:v>Ohio</c:v>
                </c:pt>
                <c:pt idx="39">
                  <c:v>Iowa</c:v>
                </c:pt>
                <c:pt idx="40">
                  <c:v>Oregon</c:v>
                </c:pt>
                <c:pt idx="41">
                  <c:v>South Carolina</c:v>
                </c:pt>
                <c:pt idx="42">
                  <c:v>Rhode Island</c:v>
                </c:pt>
                <c:pt idx="43">
                  <c:v>Virginia</c:v>
                </c:pt>
                <c:pt idx="44">
                  <c:v>Louisiana</c:v>
                </c:pt>
                <c:pt idx="45">
                  <c:v>Arizona</c:v>
                </c:pt>
                <c:pt idx="46">
                  <c:v>Delaware</c:v>
                </c:pt>
                <c:pt idx="47">
                  <c:v>West Virginia</c:v>
                </c:pt>
                <c:pt idx="48">
                  <c:v>Colorado</c:v>
                </c:pt>
                <c:pt idx="49">
                  <c:v>Pennsylvania</c:v>
                </c:pt>
                <c:pt idx="50">
                  <c:v>New Hampshire</c:v>
                </c:pt>
                <c:pt idx="51">
                  <c:v>Vermont</c:v>
                </c:pt>
              </c:strCache>
            </c:strRef>
          </c:cat>
          <c:val>
            <c:numRef>
              <c:f>Sheet1!$B$4:$B$55</c:f>
              <c:numCache>
                <c:formatCode>_("$"* #,##0_);_("$"* \(#,##0\);_("$"* "-"??_);_(@_)</c:formatCode>
                <c:ptCount val="52"/>
                <c:pt idx="0">
                  <c:v>18237</c:v>
                </c:pt>
                <c:pt idx="1">
                  <c:v>16055</c:v>
                </c:pt>
                <c:pt idx="2">
                  <c:v>13612</c:v>
                </c:pt>
                <c:pt idx="3">
                  <c:v>10810</c:v>
                </c:pt>
                <c:pt idx="4">
                  <c:v>9959</c:v>
                </c:pt>
                <c:pt idx="5">
                  <c:v>9801</c:v>
                </c:pt>
                <c:pt idx="6">
                  <c:v>9793</c:v>
                </c:pt>
                <c:pt idx="7">
                  <c:v>9757</c:v>
                </c:pt>
                <c:pt idx="8">
                  <c:v>9552</c:v>
                </c:pt>
                <c:pt idx="9">
                  <c:v>9348</c:v>
                </c:pt>
                <c:pt idx="10">
                  <c:v>8640</c:v>
                </c:pt>
                <c:pt idx="11">
                  <c:v>8550</c:v>
                </c:pt>
                <c:pt idx="12">
                  <c:v>8447</c:v>
                </c:pt>
                <c:pt idx="13">
                  <c:v>8242</c:v>
                </c:pt>
                <c:pt idx="14">
                  <c:v>8103</c:v>
                </c:pt>
                <c:pt idx="15">
                  <c:v>7885</c:v>
                </c:pt>
                <c:pt idx="16">
                  <c:v>7846</c:v>
                </c:pt>
                <c:pt idx="17">
                  <c:v>7729</c:v>
                </c:pt>
                <c:pt idx="18">
                  <c:v>7642</c:v>
                </c:pt>
                <c:pt idx="19">
                  <c:v>7634</c:v>
                </c:pt>
                <c:pt idx="20">
                  <c:v>7559</c:v>
                </c:pt>
                <c:pt idx="21">
                  <c:v>7496</c:v>
                </c:pt>
                <c:pt idx="22">
                  <c:v>7357</c:v>
                </c:pt>
                <c:pt idx="23">
                  <c:v>7230</c:v>
                </c:pt>
                <c:pt idx="24">
                  <c:v>7182</c:v>
                </c:pt>
                <c:pt idx="25">
                  <c:v>6982</c:v>
                </c:pt>
                <c:pt idx="26">
                  <c:v>6899</c:v>
                </c:pt>
                <c:pt idx="27">
                  <c:v>6666</c:v>
                </c:pt>
                <c:pt idx="28">
                  <c:v>6585</c:v>
                </c:pt>
                <c:pt idx="29">
                  <c:v>6543</c:v>
                </c:pt>
                <c:pt idx="30">
                  <c:v>6534</c:v>
                </c:pt>
                <c:pt idx="31">
                  <c:v>6508</c:v>
                </c:pt>
                <c:pt idx="32">
                  <c:v>6488</c:v>
                </c:pt>
                <c:pt idx="33">
                  <c:v>6456</c:v>
                </c:pt>
                <c:pt idx="34">
                  <c:v>6362</c:v>
                </c:pt>
                <c:pt idx="35">
                  <c:v>6190</c:v>
                </c:pt>
                <c:pt idx="36">
                  <c:v>6156</c:v>
                </c:pt>
                <c:pt idx="37">
                  <c:v>6112</c:v>
                </c:pt>
                <c:pt idx="38">
                  <c:v>6061</c:v>
                </c:pt>
                <c:pt idx="39">
                  <c:v>5997</c:v>
                </c:pt>
                <c:pt idx="40">
                  <c:v>5959</c:v>
                </c:pt>
                <c:pt idx="41">
                  <c:v>5716</c:v>
                </c:pt>
                <c:pt idx="42">
                  <c:v>5606</c:v>
                </c:pt>
                <c:pt idx="43">
                  <c:v>5533</c:v>
                </c:pt>
                <c:pt idx="44">
                  <c:v>5373</c:v>
                </c:pt>
                <c:pt idx="45">
                  <c:v>4920</c:v>
                </c:pt>
                <c:pt idx="46">
                  <c:v>4880</c:v>
                </c:pt>
                <c:pt idx="47">
                  <c:v>4781</c:v>
                </c:pt>
                <c:pt idx="48">
                  <c:v>4194</c:v>
                </c:pt>
                <c:pt idx="49">
                  <c:v>4122</c:v>
                </c:pt>
                <c:pt idx="50">
                  <c:v>2701</c:v>
                </c:pt>
                <c:pt idx="51">
                  <c:v>2695</c:v>
                </c:pt>
              </c:numCache>
            </c:numRef>
          </c:val>
          <c:extLst>
            <c:ext xmlns:c16="http://schemas.microsoft.com/office/drawing/2014/chart" uri="{C3380CC4-5D6E-409C-BE32-E72D297353CC}">
              <c16:uniqueId val="{0000000E-3E82-493A-B795-7D61DCD19ECE}"/>
            </c:ext>
          </c:extLst>
        </c:ser>
        <c:dLbls>
          <c:showLegendKey val="0"/>
          <c:showVal val="0"/>
          <c:showCatName val="0"/>
          <c:showSerName val="0"/>
          <c:showPercent val="0"/>
          <c:showBubbleSize val="0"/>
        </c:dLbls>
        <c:gapWidth val="219"/>
        <c:overlap val="-27"/>
        <c:axId val="330762208"/>
        <c:axId val="330762768"/>
      </c:barChart>
      <c:catAx>
        <c:axId val="33076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30762768"/>
        <c:crosses val="autoZero"/>
        <c:auto val="1"/>
        <c:lblAlgn val="ctr"/>
        <c:lblOffset val="100"/>
        <c:tickLblSkip val="1"/>
        <c:noMultiLvlLbl val="0"/>
      </c:catAx>
      <c:valAx>
        <c:axId val="3307627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30762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175943105904693E-2"/>
          <c:y val="1.6393670457932389E-2"/>
          <c:w val="0.94416328816764539"/>
          <c:h val="0.74545782406900574"/>
        </c:manualLayout>
      </c:layout>
      <c:barChart>
        <c:barDir val="col"/>
        <c:grouping val="clustered"/>
        <c:varyColors val="0"/>
        <c:ser>
          <c:idx val="0"/>
          <c:order val="0"/>
          <c:tx>
            <c:strRef>
              <c:f>Sheet2!$B$2</c:f>
              <c:strCache>
                <c:ptCount val="1"/>
                <c:pt idx="0">
                  <c:v>% Associate or Higher</c:v>
                </c:pt>
              </c:strCache>
            </c:strRef>
          </c:tx>
          <c:spPr>
            <a:solidFill>
              <a:schemeClr val="accent1"/>
            </a:solidFill>
            <a:ln>
              <a:noFill/>
            </a:ln>
            <a:effectLst/>
          </c:spPr>
          <c:invertIfNegative val="0"/>
          <c:dPt>
            <c:idx val="0"/>
            <c:invertIfNegative val="0"/>
            <c:bubble3D val="0"/>
            <c:spPr>
              <a:solidFill>
                <a:srgbClr val="777776"/>
              </a:solidFill>
              <a:ln>
                <a:noFill/>
              </a:ln>
              <a:effectLst/>
            </c:spPr>
            <c:extLst>
              <c:ext xmlns:c16="http://schemas.microsoft.com/office/drawing/2014/chart" uri="{C3380CC4-5D6E-409C-BE32-E72D297353CC}">
                <c16:uniqueId val="{0000002C-D1FD-5F40-BE6F-FAD6A1041297}"/>
              </c:ext>
            </c:extLst>
          </c:dPt>
          <c:dPt>
            <c:idx val="1"/>
            <c:invertIfNegative val="0"/>
            <c:bubble3D val="0"/>
            <c:spPr>
              <a:solidFill>
                <a:srgbClr val="777776"/>
              </a:solidFill>
              <a:ln>
                <a:noFill/>
              </a:ln>
              <a:effectLst/>
            </c:spPr>
            <c:extLst>
              <c:ext xmlns:c16="http://schemas.microsoft.com/office/drawing/2014/chart" uri="{C3380CC4-5D6E-409C-BE32-E72D297353CC}">
                <c16:uniqueId val="{0000002D-D1FD-5F40-BE6F-FAD6A1041297}"/>
              </c:ext>
            </c:extLst>
          </c:dPt>
          <c:dPt>
            <c:idx val="2"/>
            <c:invertIfNegative val="0"/>
            <c:bubble3D val="0"/>
            <c:spPr>
              <a:solidFill>
                <a:srgbClr val="777776"/>
              </a:solidFill>
              <a:ln>
                <a:noFill/>
              </a:ln>
              <a:effectLst/>
            </c:spPr>
            <c:extLst>
              <c:ext xmlns:c16="http://schemas.microsoft.com/office/drawing/2014/chart" uri="{C3380CC4-5D6E-409C-BE32-E72D297353CC}">
                <c16:uniqueId val="{0000002E-D1FD-5F40-BE6F-FAD6A1041297}"/>
              </c:ext>
            </c:extLst>
          </c:dPt>
          <c:dPt>
            <c:idx val="3"/>
            <c:invertIfNegative val="0"/>
            <c:bubble3D val="0"/>
            <c:spPr>
              <a:solidFill>
                <a:srgbClr val="777776"/>
              </a:solidFill>
              <a:ln>
                <a:noFill/>
              </a:ln>
              <a:effectLst/>
            </c:spPr>
            <c:extLst>
              <c:ext xmlns:c16="http://schemas.microsoft.com/office/drawing/2014/chart" uri="{C3380CC4-5D6E-409C-BE32-E72D297353CC}">
                <c16:uniqueId val="{0000002F-D1FD-5F40-BE6F-FAD6A1041297}"/>
              </c:ext>
            </c:extLst>
          </c:dPt>
          <c:dPt>
            <c:idx val="4"/>
            <c:invertIfNegative val="0"/>
            <c:bubble3D val="0"/>
            <c:spPr>
              <a:solidFill>
                <a:srgbClr val="777776"/>
              </a:solidFill>
              <a:ln>
                <a:noFill/>
              </a:ln>
              <a:effectLst/>
            </c:spPr>
            <c:extLst>
              <c:ext xmlns:c16="http://schemas.microsoft.com/office/drawing/2014/chart" uri="{C3380CC4-5D6E-409C-BE32-E72D297353CC}">
                <c16:uniqueId val="{00000030-D1FD-5F40-BE6F-FAD6A1041297}"/>
              </c:ext>
            </c:extLst>
          </c:dPt>
          <c:dPt>
            <c:idx val="5"/>
            <c:invertIfNegative val="0"/>
            <c:bubble3D val="0"/>
            <c:spPr>
              <a:solidFill>
                <a:srgbClr val="777776"/>
              </a:solidFill>
              <a:ln>
                <a:noFill/>
              </a:ln>
              <a:effectLst/>
            </c:spPr>
            <c:extLst>
              <c:ext xmlns:c16="http://schemas.microsoft.com/office/drawing/2014/chart" uri="{C3380CC4-5D6E-409C-BE32-E72D297353CC}">
                <c16:uniqueId val="{00000032-D1FD-5F40-BE6F-FAD6A1041297}"/>
              </c:ext>
            </c:extLst>
          </c:dPt>
          <c:dPt>
            <c:idx val="6"/>
            <c:invertIfNegative val="0"/>
            <c:bubble3D val="0"/>
            <c:spPr>
              <a:solidFill>
                <a:srgbClr val="777776"/>
              </a:solidFill>
              <a:ln>
                <a:noFill/>
              </a:ln>
              <a:effectLst/>
            </c:spPr>
            <c:extLst>
              <c:ext xmlns:c16="http://schemas.microsoft.com/office/drawing/2014/chart" uri="{C3380CC4-5D6E-409C-BE32-E72D297353CC}">
                <c16:uniqueId val="{00000033-D1FD-5F40-BE6F-FAD6A1041297}"/>
              </c:ext>
            </c:extLst>
          </c:dPt>
          <c:dPt>
            <c:idx val="7"/>
            <c:invertIfNegative val="0"/>
            <c:bubble3D val="0"/>
            <c:spPr>
              <a:solidFill>
                <a:srgbClr val="777776"/>
              </a:solidFill>
              <a:ln>
                <a:noFill/>
              </a:ln>
              <a:effectLst/>
            </c:spPr>
            <c:extLst>
              <c:ext xmlns:c16="http://schemas.microsoft.com/office/drawing/2014/chart" uri="{C3380CC4-5D6E-409C-BE32-E72D297353CC}">
                <c16:uniqueId val="{00000034-D1FD-5F40-BE6F-FAD6A1041297}"/>
              </c:ext>
            </c:extLst>
          </c:dPt>
          <c:dPt>
            <c:idx val="8"/>
            <c:invertIfNegative val="0"/>
            <c:bubble3D val="0"/>
            <c:spPr>
              <a:solidFill>
                <a:srgbClr val="777776"/>
              </a:solidFill>
              <a:ln>
                <a:noFill/>
              </a:ln>
              <a:effectLst/>
            </c:spPr>
            <c:extLst>
              <c:ext xmlns:c16="http://schemas.microsoft.com/office/drawing/2014/chart" uri="{C3380CC4-5D6E-409C-BE32-E72D297353CC}">
                <c16:uniqueId val="{00000035-D1FD-5F40-BE6F-FAD6A1041297}"/>
              </c:ext>
            </c:extLst>
          </c:dPt>
          <c:dPt>
            <c:idx val="9"/>
            <c:invertIfNegative val="0"/>
            <c:bubble3D val="0"/>
            <c:spPr>
              <a:solidFill>
                <a:srgbClr val="777776"/>
              </a:solidFill>
              <a:ln>
                <a:noFill/>
              </a:ln>
              <a:effectLst/>
            </c:spPr>
            <c:extLst>
              <c:ext xmlns:c16="http://schemas.microsoft.com/office/drawing/2014/chart" uri="{C3380CC4-5D6E-409C-BE32-E72D297353CC}">
                <c16:uniqueId val="{00000036-D1FD-5F40-BE6F-FAD6A1041297}"/>
              </c:ext>
            </c:extLst>
          </c:dPt>
          <c:dPt>
            <c:idx val="10"/>
            <c:invertIfNegative val="0"/>
            <c:bubble3D val="0"/>
            <c:spPr>
              <a:solidFill>
                <a:srgbClr val="777776"/>
              </a:solidFill>
              <a:ln>
                <a:noFill/>
              </a:ln>
              <a:effectLst/>
            </c:spPr>
            <c:extLst>
              <c:ext xmlns:c16="http://schemas.microsoft.com/office/drawing/2014/chart" uri="{C3380CC4-5D6E-409C-BE32-E72D297353CC}">
                <c16:uniqueId val="{00000037-D1FD-5F40-BE6F-FAD6A1041297}"/>
              </c:ext>
            </c:extLst>
          </c:dPt>
          <c:dPt>
            <c:idx val="11"/>
            <c:invertIfNegative val="0"/>
            <c:bubble3D val="0"/>
            <c:spPr>
              <a:solidFill>
                <a:srgbClr val="777776"/>
              </a:solidFill>
              <a:ln>
                <a:noFill/>
              </a:ln>
              <a:effectLst/>
            </c:spPr>
            <c:extLst>
              <c:ext xmlns:c16="http://schemas.microsoft.com/office/drawing/2014/chart" uri="{C3380CC4-5D6E-409C-BE32-E72D297353CC}">
                <c16:uniqueId val="{00000039-D1FD-5F40-BE6F-FAD6A1041297}"/>
              </c:ext>
            </c:extLst>
          </c:dPt>
          <c:dPt>
            <c:idx val="12"/>
            <c:invertIfNegative val="0"/>
            <c:bubble3D val="0"/>
            <c:spPr>
              <a:solidFill>
                <a:schemeClr val="tx1"/>
              </a:solidFill>
              <a:ln>
                <a:noFill/>
              </a:ln>
              <a:effectLst/>
            </c:spPr>
            <c:extLst>
              <c:ext xmlns:c16="http://schemas.microsoft.com/office/drawing/2014/chart" uri="{C3380CC4-5D6E-409C-BE32-E72D297353CC}">
                <c16:uniqueId val="{00000001-3CD2-489E-9738-79C2BDDC7869}"/>
              </c:ext>
            </c:extLst>
          </c:dPt>
          <c:dPt>
            <c:idx val="13"/>
            <c:invertIfNegative val="0"/>
            <c:bubble3D val="0"/>
            <c:spPr>
              <a:solidFill>
                <a:srgbClr val="777776"/>
              </a:solidFill>
              <a:ln>
                <a:noFill/>
              </a:ln>
              <a:effectLst/>
            </c:spPr>
            <c:extLst>
              <c:ext xmlns:c16="http://schemas.microsoft.com/office/drawing/2014/chart" uri="{C3380CC4-5D6E-409C-BE32-E72D297353CC}">
                <c16:uniqueId val="{00000003-3CD2-489E-9738-79C2BDDC7869}"/>
              </c:ext>
            </c:extLst>
          </c:dPt>
          <c:dPt>
            <c:idx val="14"/>
            <c:invertIfNegative val="0"/>
            <c:bubble3D val="0"/>
            <c:spPr>
              <a:solidFill>
                <a:srgbClr val="777776"/>
              </a:solidFill>
              <a:ln>
                <a:noFill/>
              </a:ln>
              <a:effectLst/>
            </c:spPr>
            <c:extLst>
              <c:ext xmlns:c16="http://schemas.microsoft.com/office/drawing/2014/chart" uri="{C3380CC4-5D6E-409C-BE32-E72D297353CC}">
                <c16:uniqueId val="{00000005-3CD2-489E-9738-79C2BDDC7869}"/>
              </c:ext>
            </c:extLst>
          </c:dPt>
          <c:dPt>
            <c:idx val="15"/>
            <c:invertIfNegative val="0"/>
            <c:bubble3D val="0"/>
            <c:spPr>
              <a:solidFill>
                <a:srgbClr val="777776"/>
              </a:solidFill>
              <a:ln>
                <a:noFill/>
              </a:ln>
              <a:effectLst/>
            </c:spPr>
            <c:extLst>
              <c:ext xmlns:c16="http://schemas.microsoft.com/office/drawing/2014/chart" uri="{C3380CC4-5D6E-409C-BE32-E72D297353CC}">
                <c16:uniqueId val="{00000038-D1FD-5F40-BE6F-FAD6A1041297}"/>
              </c:ext>
            </c:extLst>
          </c:dPt>
          <c:dPt>
            <c:idx val="16"/>
            <c:invertIfNegative val="0"/>
            <c:bubble3D val="0"/>
            <c:spPr>
              <a:solidFill>
                <a:srgbClr val="777776"/>
              </a:solidFill>
              <a:ln>
                <a:noFill/>
              </a:ln>
              <a:effectLst/>
            </c:spPr>
            <c:extLst>
              <c:ext xmlns:c16="http://schemas.microsoft.com/office/drawing/2014/chart" uri="{C3380CC4-5D6E-409C-BE32-E72D297353CC}">
                <c16:uniqueId val="{00000031-D1FD-5F40-BE6F-FAD6A1041297}"/>
              </c:ext>
            </c:extLst>
          </c:dPt>
          <c:dPt>
            <c:idx val="17"/>
            <c:invertIfNegative val="0"/>
            <c:bubble3D val="0"/>
            <c:spPr>
              <a:solidFill>
                <a:srgbClr val="777776"/>
              </a:solidFill>
              <a:ln>
                <a:noFill/>
              </a:ln>
              <a:effectLst/>
            </c:spPr>
            <c:extLst>
              <c:ext xmlns:c16="http://schemas.microsoft.com/office/drawing/2014/chart" uri="{C3380CC4-5D6E-409C-BE32-E72D297353CC}">
                <c16:uniqueId val="{0000000E-D1FD-5F40-BE6F-FAD6A1041297}"/>
              </c:ext>
            </c:extLst>
          </c:dPt>
          <c:dPt>
            <c:idx val="18"/>
            <c:invertIfNegative val="0"/>
            <c:bubble3D val="0"/>
            <c:spPr>
              <a:solidFill>
                <a:srgbClr val="777776"/>
              </a:solidFill>
              <a:ln>
                <a:noFill/>
              </a:ln>
              <a:effectLst/>
            </c:spPr>
            <c:extLst>
              <c:ext xmlns:c16="http://schemas.microsoft.com/office/drawing/2014/chart" uri="{C3380CC4-5D6E-409C-BE32-E72D297353CC}">
                <c16:uniqueId val="{0000000F-D1FD-5F40-BE6F-FAD6A1041297}"/>
              </c:ext>
            </c:extLst>
          </c:dPt>
          <c:dPt>
            <c:idx val="19"/>
            <c:invertIfNegative val="0"/>
            <c:bubble3D val="0"/>
            <c:spPr>
              <a:solidFill>
                <a:srgbClr val="777776"/>
              </a:solidFill>
              <a:ln>
                <a:noFill/>
              </a:ln>
              <a:effectLst/>
            </c:spPr>
            <c:extLst>
              <c:ext xmlns:c16="http://schemas.microsoft.com/office/drawing/2014/chart" uri="{C3380CC4-5D6E-409C-BE32-E72D297353CC}">
                <c16:uniqueId val="{00000010-D1FD-5F40-BE6F-FAD6A1041297}"/>
              </c:ext>
            </c:extLst>
          </c:dPt>
          <c:dPt>
            <c:idx val="20"/>
            <c:invertIfNegative val="0"/>
            <c:bubble3D val="0"/>
            <c:spPr>
              <a:solidFill>
                <a:srgbClr val="777776"/>
              </a:solidFill>
              <a:ln>
                <a:noFill/>
              </a:ln>
              <a:effectLst/>
            </c:spPr>
            <c:extLst>
              <c:ext xmlns:c16="http://schemas.microsoft.com/office/drawing/2014/chart" uri="{C3380CC4-5D6E-409C-BE32-E72D297353CC}">
                <c16:uniqueId val="{00000011-D1FD-5F40-BE6F-FAD6A1041297}"/>
              </c:ext>
            </c:extLst>
          </c:dPt>
          <c:dPt>
            <c:idx val="21"/>
            <c:invertIfNegative val="0"/>
            <c:bubble3D val="0"/>
            <c:spPr>
              <a:solidFill>
                <a:srgbClr val="777776"/>
              </a:solidFill>
              <a:ln>
                <a:noFill/>
              </a:ln>
              <a:effectLst/>
            </c:spPr>
            <c:extLst>
              <c:ext xmlns:c16="http://schemas.microsoft.com/office/drawing/2014/chart" uri="{C3380CC4-5D6E-409C-BE32-E72D297353CC}">
                <c16:uniqueId val="{00000012-D1FD-5F40-BE6F-FAD6A1041297}"/>
              </c:ext>
            </c:extLst>
          </c:dPt>
          <c:dPt>
            <c:idx val="22"/>
            <c:invertIfNegative val="0"/>
            <c:bubble3D val="0"/>
            <c:spPr>
              <a:solidFill>
                <a:srgbClr val="777776"/>
              </a:solidFill>
              <a:ln>
                <a:noFill/>
              </a:ln>
              <a:effectLst/>
            </c:spPr>
            <c:extLst>
              <c:ext xmlns:c16="http://schemas.microsoft.com/office/drawing/2014/chart" uri="{C3380CC4-5D6E-409C-BE32-E72D297353CC}">
                <c16:uniqueId val="{00000013-D1FD-5F40-BE6F-FAD6A1041297}"/>
              </c:ext>
            </c:extLst>
          </c:dPt>
          <c:dPt>
            <c:idx val="23"/>
            <c:invertIfNegative val="0"/>
            <c:bubble3D val="0"/>
            <c:spPr>
              <a:solidFill>
                <a:srgbClr val="777776"/>
              </a:solidFill>
              <a:ln>
                <a:noFill/>
              </a:ln>
              <a:effectLst/>
            </c:spPr>
            <c:extLst>
              <c:ext xmlns:c16="http://schemas.microsoft.com/office/drawing/2014/chart" uri="{C3380CC4-5D6E-409C-BE32-E72D297353CC}">
                <c16:uniqueId val="{00000007-3CD2-489E-9738-79C2BDDC7869}"/>
              </c:ext>
            </c:extLst>
          </c:dPt>
          <c:dPt>
            <c:idx val="24"/>
            <c:invertIfNegative val="0"/>
            <c:bubble3D val="0"/>
            <c:spPr>
              <a:solidFill>
                <a:srgbClr val="777776"/>
              </a:solidFill>
              <a:ln>
                <a:noFill/>
              </a:ln>
              <a:effectLst/>
            </c:spPr>
            <c:extLst>
              <c:ext xmlns:c16="http://schemas.microsoft.com/office/drawing/2014/chart" uri="{C3380CC4-5D6E-409C-BE32-E72D297353CC}">
                <c16:uniqueId val="{00000009-3CD2-489E-9738-79C2BDDC7869}"/>
              </c:ext>
            </c:extLst>
          </c:dPt>
          <c:dPt>
            <c:idx val="25"/>
            <c:invertIfNegative val="0"/>
            <c:bubble3D val="0"/>
            <c:spPr>
              <a:solidFill>
                <a:srgbClr val="C00000"/>
              </a:solidFill>
              <a:ln>
                <a:noFill/>
              </a:ln>
              <a:effectLst/>
            </c:spPr>
            <c:extLst>
              <c:ext xmlns:c16="http://schemas.microsoft.com/office/drawing/2014/chart" uri="{C3380CC4-5D6E-409C-BE32-E72D297353CC}">
                <c16:uniqueId val="{0000000B-3CD2-489E-9738-79C2BDDC7869}"/>
              </c:ext>
            </c:extLst>
          </c:dPt>
          <c:dPt>
            <c:idx val="26"/>
            <c:invertIfNegative val="0"/>
            <c:bubble3D val="0"/>
            <c:spPr>
              <a:solidFill>
                <a:srgbClr val="777776"/>
              </a:solidFill>
              <a:ln>
                <a:noFill/>
              </a:ln>
              <a:effectLst/>
            </c:spPr>
            <c:extLst>
              <c:ext xmlns:c16="http://schemas.microsoft.com/office/drawing/2014/chart" uri="{C3380CC4-5D6E-409C-BE32-E72D297353CC}">
                <c16:uniqueId val="{0000000D-3CD2-489E-9738-79C2BDDC7869}"/>
              </c:ext>
            </c:extLst>
          </c:dPt>
          <c:dPt>
            <c:idx val="27"/>
            <c:invertIfNegative val="0"/>
            <c:bubble3D val="0"/>
            <c:spPr>
              <a:solidFill>
                <a:srgbClr val="777776"/>
              </a:solidFill>
              <a:ln>
                <a:noFill/>
              </a:ln>
              <a:effectLst/>
            </c:spPr>
            <c:extLst>
              <c:ext xmlns:c16="http://schemas.microsoft.com/office/drawing/2014/chart" uri="{C3380CC4-5D6E-409C-BE32-E72D297353CC}">
                <c16:uniqueId val="{00000014-D1FD-5F40-BE6F-FAD6A1041297}"/>
              </c:ext>
            </c:extLst>
          </c:dPt>
          <c:dPt>
            <c:idx val="28"/>
            <c:invertIfNegative val="0"/>
            <c:bubble3D val="0"/>
            <c:spPr>
              <a:solidFill>
                <a:srgbClr val="777776"/>
              </a:solidFill>
              <a:ln>
                <a:noFill/>
              </a:ln>
              <a:effectLst/>
            </c:spPr>
            <c:extLst>
              <c:ext xmlns:c16="http://schemas.microsoft.com/office/drawing/2014/chart" uri="{C3380CC4-5D6E-409C-BE32-E72D297353CC}">
                <c16:uniqueId val="{00000015-D1FD-5F40-BE6F-FAD6A1041297}"/>
              </c:ext>
            </c:extLst>
          </c:dPt>
          <c:dPt>
            <c:idx val="29"/>
            <c:invertIfNegative val="0"/>
            <c:bubble3D val="0"/>
            <c:spPr>
              <a:solidFill>
                <a:srgbClr val="777776"/>
              </a:solidFill>
              <a:ln>
                <a:noFill/>
              </a:ln>
              <a:effectLst/>
            </c:spPr>
            <c:extLst>
              <c:ext xmlns:c16="http://schemas.microsoft.com/office/drawing/2014/chart" uri="{C3380CC4-5D6E-409C-BE32-E72D297353CC}">
                <c16:uniqueId val="{00000016-D1FD-5F40-BE6F-FAD6A1041297}"/>
              </c:ext>
            </c:extLst>
          </c:dPt>
          <c:dPt>
            <c:idx val="30"/>
            <c:invertIfNegative val="0"/>
            <c:bubble3D val="0"/>
            <c:spPr>
              <a:solidFill>
                <a:srgbClr val="777776"/>
              </a:solidFill>
              <a:ln>
                <a:noFill/>
              </a:ln>
              <a:effectLst/>
            </c:spPr>
            <c:extLst>
              <c:ext xmlns:c16="http://schemas.microsoft.com/office/drawing/2014/chart" uri="{C3380CC4-5D6E-409C-BE32-E72D297353CC}">
                <c16:uniqueId val="{00000017-D1FD-5F40-BE6F-FAD6A1041297}"/>
              </c:ext>
            </c:extLst>
          </c:dPt>
          <c:dPt>
            <c:idx val="31"/>
            <c:invertIfNegative val="0"/>
            <c:bubble3D val="0"/>
            <c:spPr>
              <a:solidFill>
                <a:srgbClr val="777776"/>
              </a:solidFill>
              <a:ln>
                <a:noFill/>
              </a:ln>
              <a:effectLst/>
            </c:spPr>
            <c:extLst>
              <c:ext xmlns:c16="http://schemas.microsoft.com/office/drawing/2014/chart" uri="{C3380CC4-5D6E-409C-BE32-E72D297353CC}">
                <c16:uniqueId val="{00000018-D1FD-5F40-BE6F-FAD6A1041297}"/>
              </c:ext>
            </c:extLst>
          </c:dPt>
          <c:dPt>
            <c:idx val="32"/>
            <c:invertIfNegative val="0"/>
            <c:bubble3D val="0"/>
            <c:spPr>
              <a:solidFill>
                <a:srgbClr val="777776"/>
              </a:solidFill>
              <a:ln>
                <a:noFill/>
              </a:ln>
              <a:effectLst/>
            </c:spPr>
            <c:extLst>
              <c:ext xmlns:c16="http://schemas.microsoft.com/office/drawing/2014/chart" uri="{C3380CC4-5D6E-409C-BE32-E72D297353CC}">
                <c16:uniqueId val="{00000019-D1FD-5F40-BE6F-FAD6A1041297}"/>
              </c:ext>
            </c:extLst>
          </c:dPt>
          <c:dPt>
            <c:idx val="33"/>
            <c:invertIfNegative val="0"/>
            <c:bubble3D val="0"/>
            <c:spPr>
              <a:solidFill>
                <a:srgbClr val="777776"/>
              </a:solidFill>
              <a:ln>
                <a:noFill/>
              </a:ln>
              <a:effectLst/>
            </c:spPr>
            <c:extLst>
              <c:ext xmlns:c16="http://schemas.microsoft.com/office/drawing/2014/chart" uri="{C3380CC4-5D6E-409C-BE32-E72D297353CC}">
                <c16:uniqueId val="{0000001A-D1FD-5F40-BE6F-FAD6A1041297}"/>
              </c:ext>
            </c:extLst>
          </c:dPt>
          <c:dPt>
            <c:idx val="34"/>
            <c:invertIfNegative val="0"/>
            <c:bubble3D val="0"/>
            <c:spPr>
              <a:solidFill>
                <a:srgbClr val="777776"/>
              </a:solidFill>
              <a:ln>
                <a:noFill/>
              </a:ln>
              <a:effectLst/>
            </c:spPr>
            <c:extLst>
              <c:ext xmlns:c16="http://schemas.microsoft.com/office/drawing/2014/chart" uri="{C3380CC4-5D6E-409C-BE32-E72D297353CC}">
                <c16:uniqueId val="{0000001B-D1FD-5F40-BE6F-FAD6A1041297}"/>
              </c:ext>
            </c:extLst>
          </c:dPt>
          <c:dPt>
            <c:idx val="35"/>
            <c:invertIfNegative val="0"/>
            <c:bubble3D val="0"/>
            <c:spPr>
              <a:solidFill>
                <a:srgbClr val="777776"/>
              </a:solidFill>
              <a:ln>
                <a:noFill/>
              </a:ln>
              <a:effectLst/>
            </c:spPr>
            <c:extLst>
              <c:ext xmlns:c16="http://schemas.microsoft.com/office/drawing/2014/chart" uri="{C3380CC4-5D6E-409C-BE32-E72D297353CC}">
                <c16:uniqueId val="{0000001C-D1FD-5F40-BE6F-FAD6A1041297}"/>
              </c:ext>
            </c:extLst>
          </c:dPt>
          <c:dPt>
            <c:idx val="36"/>
            <c:invertIfNegative val="0"/>
            <c:bubble3D val="0"/>
            <c:spPr>
              <a:solidFill>
                <a:srgbClr val="777776"/>
              </a:solidFill>
              <a:ln>
                <a:noFill/>
              </a:ln>
              <a:effectLst/>
            </c:spPr>
            <c:extLst>
              <c:ext xmlns:c16="http://schemas.microsoft.com/office/drawing/2014/chart" uri="{C3380CC4-5D6E-409C-BE32-E72D297353CC}">
                <c16:uniqueId val="{0000001D-D1FD-5F40-BE6F-FAD6A1041297}"/>
              </c:ext>
            </c:extLst>
          </c:dPt>
          <c:dPt>
            <c:idx val="37"/>
            <c:invertIfNegative val="0"/>
            <c:bubble3D val="0"/>
            <c:spPr>
              <a:solidFill>
                <a:srgbClr val="777776"/>
              </a:solidFill>
              <a:ln>
                <a:noFill/>
              </a:ln>
              <a:effectLst/>
            </c:spPr>
            <c:extLst>
              <c:ext xmlns:c16="http://schemas.microsoft.com/office/drawing/2014/chart" uri="{C3380CC4-5D6E-409C-BE32-E72D297353CC}">
                <c16:uniqueId val="{0000001E-D1FD-5F40-BE6F-FAD6A1041297}"/>
              </c:ext>
            </c:extLst>
          </c:dPt>
          <c:dPt>
            <c:idx val="38"/>
            <c:invertIfNegative val="0"/>
            <c:bubble3D val="0"/>
            <c:spPr>
              <a:solidFill>
                <a:srgbClr val="777776"/>
              </a:solidFill>
              <a:ln>
                <a:noFill/>
              </a:ln>
              <a:effectLst/>
            </c:spPr>
            <c:extLst>
              <c:ext xmlns:c16="http://schemas.microsoft.com/office/drawing/2014/chart" uri="{C3380CC4-5D6E-409C-BE32-E72D297353CC}">
                <c16:uniqueId val="{0000001F-D1FD-5F40-BE6F-FAD6A1041297}"/>
              </c:ext>
            </c:extLst>
          </c:dPt>
          <c:dPt>
            <c:idx val="39"/>
            <c:invertIfNegative val="0"/>
            <c:bubble3D val="0"/>
            <c:spPr>
              <a:solidFill>
                <a:srgbClr val="777776"/>
              </a:solidFill>
              <a:ln>
                <a:noFill/>
              </a:ln>
              <a:effectLst/>
            </c:spPr>
            <c:extLst>
              <c:ext xmlns:c16="http://schemas.microsoft.com/office/drawing/2014/chart" uri="{C3380CC4-5D6E-409C-BE32-E72D297353CC}">
                <c16:uniqueId val="{00000020-D1FD-5F40-BE6F-FAD6A1041297}"/>
              </c:ext>
            </c:extLst>
          </c:dPt>
          <c:dPt>
            <c:idx val="40"/>
            <c:invertIfNegative val="0"/>
            <c:bubble3D val="0"/>
            <c:spPr>
              <a:solidFill>
                <a:srgbClr val="777776"/>
              </a:solidFill>
              <a:ln>
                <a:noFill/>
              </a:ln>
              <a:effectLst/>
            </c:spPr>
            <c:extLst>
              <c:ext xmlns:c16="http://schemas.microsoft.com/office/drawing/2014/chart" uri="{C3380CC4-5D6E-409C-BE32-E72D297353CC}">
                <c16:uniqueId val="{00000021-D1FD-5F40-BE6F-FAD6A1041297}"/>
              </c:ext>
            </c:extLst>
          </c:dPt>
          <c:dPt>
            <c:idx val="41"/>
            <c:invertIfNegative val="0"/>
            <c:bubble3D val="0"/>
            <c:spPr>
              <a:solidFill>
                <a:srgbClr val="777776"/>
              </a:solidFill>
              <a:ln>
                <a:noFill/>
              </a:ln>
              <a:effectLst/>
            </c:spPr>
            <c:extLst>
              <c:ext xmlns:c16="http://schemas.microsoft.com/office/drawing/2014/chart" uri="{C3380CC4-5D6E-409C-BE32-E72D297353CC}">
                <c16:uniqueId val="{00000022-D1FD-5F40-BE6F-FAD6A1041297}"/>
              </c:ext>
            </c:extLst>
          </c:dPt>
          <c:dPt>
            <c:idx val="42"/>
            <c:invertIfNegative val="0"/>
            <c:bubble3D val="0"/>
            <c:spPr>
              <a:solidFill>
                <a:srgbClr val="777776"/>
              </a:solidFill>
              <a:ln>
                <a:noFill/>
              </a:ln>
              <a:effectLst/>
            </c:spPr>
            <c:extLst>
              <c:ext xmlns:c16="http://schemas.microsoft.com/office/drawing/2014/chart" uri="{C3380CC4-5D6E-409C-BE32-E72D297353CC}">
                <c16:uniqueId val="{00000023-D1FD-5F40-BE6F-FAD6A1041297}"/>
              </c:ext>
            </c:extLst>
          </c:dPt>
          <c:dPt>
            <c:idx val="43"/>
            <c:invertIfNegative val="0"/>
            <c:bubble3D val="0"/>
            <c:spPr>
              <a:solidFill>
                <a:srgbClr val="777776"/>
              </a:solidFill>
              <a:ln>
                <a:noFill/>
              </a:ln>
              <a:effectLst/>
            </c:spPr>
            <c:extLst>
              <c:ext xmlns:c16="http://schemas.microsoft.com/office/drawing/2014/chart" uri="{C3380CC4-5D6E-409C-BE32-E72D297353CC}">
                <c16:uniqueId val="{00000024-D1FD-5F40-BE6F-FAD6A1041297}"/>
              </c:ext>
            </c:extLst>
          </c:dPt>
          <c:dPt>
            <c:idx val="44"/>
            <c:invertIfNegative val="0"/>
            <c:bubble3D val="0"/>
            <c:spPr>
              <a:solidFill>
                <a:srgbClr val="777776"/>
              </a:solidFill>
              <a:ln>
                <a:noFill/>
              </a:ln>
              <a:effectLst/>
            </c:spPr>
            <c:extLst>
              <c:ext xmlns:c16="http://schemas.microsoft.com/office/drawing/2014/chart" uri="{C3380CC4-5D6E-409C-BE32-E72D297353CC}">
                <c16:uniqueId val="{00000025-D1FD-5F40-BE6F-FAD6A1041297}"/>
              </c:ext>
            </c:extLst>
          </c:dPt>
          <c:dPt>
            <c:idx val="45"/>
            <c:invertIfNegative val="0"/>
            <c:bubble3D val="0"/>
            <c:spPr>
              <a:solidFill>
                <a:srgbClr val="777776"/>
              </a:solidFill>
              <a:ln>
                <a:noFill/>
              </a:ln>
              <a:effectLst/>
            </c:spPr>
            <c:extLst>
              <c:ext xmlns:c16="http://schemas.microsoft.com/office/drawing/2014/chart" uri="{C3380CC4-5D6E-409C-BE32-E72D297353CC}">
                <c16:uniqueId val="{00000026-D1FD-5F40-BE6F-FAD6A1041297}"/>
              </c:ext>
            </c:extLst>
          </c:dPt>
          <c:dPt>
            <c:idx val="46"/>
            <c:invertIfNegative val="0"/>
            <c:bubble3D val="0"/>
            <c:spPr>
              <a:solidFill>
                <a:srgbClr val="777776"/>
              </a:solidFill>
              <a:ln>
                <a:noFill/>
              </a:ln>
              <a:effectLst/>
            </c:spPr>
            <c:extLst>
              <c:ext xmlns:c16="http://schemas.microsoft.com/office/drawing/2014/chart" uri="{C3380CC4-5D6E-409C-BE32-E72D297353CC}">
                <c16:uniqueId val="{00000027-D1FD-5F40-BE6F-FAD6A1041297}"/>
              </c:ext>
            </c:extLst>
          </c:dPt>
          <c:dPt>
            <c:idx val="47"/>
            <c:invertIfNegative val="0"/>
            <c:bubble3D val="0"/>
            <c:spPr>
              <a:solidFill>
                <a:srgbClr val="777776"/>
              </a:solidFill>
              <a:ln>
                <a:noFill/>
              </a:ln>
              <a:effectLst/>
            </c:spPr>
            <c:extLst>
              <c:ext xmlns:c16="http://schemas.microsoft.com/office/drawing/2014/chart" uri="{C3380CC4-5D6E-409C-BE32-E72D297353CC}">
                <c16:uniqueId val="{00000028-D1FD-5F40-BE6F-FAD6A1041297}"/>
              </c:ext>
            </c:extLst>
          </c:dPt>
          <c:dPt>
            <c:idx val="48"/>
            <c:invertIfNegative val="0"/>
            <c:bubble3D val="0"/>
            <c:spPr>
              <a:solidFill>
                <a:srgbClr val="777776"/>
              </a:solidFill>
              <a:ln>
                <a:noFill/>
              </a:ln>
              <a:effectLst/>
            </c:spPr>
            <c:extLst>
              <c:ext xmlns:c16="http://schemas.microsoft.com/office/drawing/2014/chart" uri="{C3380CC4-5D6E-409C-BE32-E72D297353CC}">
                <c16:uniqueId val="{00000029-D1FD-5F40-BE6F-FAD6A1041297}"/>
              </c:ext>
            </c:extLst>
          </c:dPt>
          <c:dPt>
            <c:idx val="49"/>
            <c:invertIfNegative val="0"/>
            <c:bubble3D val="0"/>
            <c:spPr>
              <a:solidFill>
                <a:srgbClr val="777776"/>
              </a:solidFill>
              <a:ln>
                <a:noFill/>
              </a:ln>
              <a:effectLst/>
            </c:spPr>
            <c:extLst>
              <c:ext xmlns:c16="http://schemas.microsoft.com/office/drawing/2014/chart" uri="{C3380CC4-5D6E-409C-BE32-E72D297353CC}">
                <c16:uniqueId val="{0000002A-D1FD-5F40-BE6F-FAD6A1041297}"/>
              </c:ext>
            </c:extLst>
          </c:dPt>
          <c:dPt>
            <c:idx val="50"/>
            <c:invertIfNegative val="0"/>
            <c:bubble3D val="0"/>
            <c:spPr>
              <a:solidFill>
                <a:srgbClr val="777776"/>
              </a:solidFill>
              <a:ln>
                <a:noFill/>
              </a:ln>
              <a:effectLst/>
            </c:spPr>
            <c:extLst>
              <c:ext xmlns:c16="http://schemas.microsoft.com/office/drawing/2014/chart" uri="{C3380CC4-5D6E-409C-BE32-E72D297353CC}">
                <c16:uniqueId val="{0000002B-D1FD-5F40-BE6F-FAD6A1041297}"/>
              </c:ext>
            </c:extLst>
          </c:dPt>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D2-489E-9738-79C2BDDC7869}"/>
                </c:ext>
              </c:extLst>
            </c:dLbl>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CD2-489E-9738-79C2BDDC7869}"/>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Sheet2!$A$3:$A$53</c:f>
              <c:strCache>
                <c:ptCount val="51"/>
                <c:pt idx="0">
                  <c:v>Massachusetts</c:v>
                </c:pt>
                <c:pt idx="1">
                  <c:v>Colorado</c:v>
                </c:pt>
                <c:pt idx="2">
                  <c:v>Minnesota</c:v>
                </c:pt>
                <c:pt idx="3">
                  <c:v>New Hampshire</c:v>
                </c:pt>
                <c:pt idx="4">
                  <c:v>Vermont</c:v>
                </c:pt>
                <c:pt idx="5">
                  <c:v>Connecticut</c:v>
                </c:pt>
                <c:pt idx="6">
                  <c:v>Virginia</c:v>
                </c:pt>
                <c:pt idx="7">
                  <c:v>Maryland</c:v>
                </c:pt>
                <c:pt idx="8">
                  <c:v>New Jersey</c:v>
                </c:pt>
                <c:pt idx="9">
                  <c:v>Washington</c:v>
                </c:pt>
                <c:pt idx="10">
                  <c:v>New York</c:v>
                </c:pt>
                <c:pt idx="11">
                  <c:v>North Dakota</c:v>
                </c:pt>
                <c:pt idx="12">
                  <c:v>Utah</c:v>
                </c:pt>
                <c:pt idx="13">
                  <c:v>Hawaii</c:v>
                </c:pt>
                <c:pt idx="14">
                  <c:v>Kansas</c:v>
                </c:pt>
                <c:pt idx="15">
                  <c:v>Oregon</c:v>
                </c:pt>
                <c:pt idx="16">
                  <c:v>Illinois</c:v>
                </c:pt>
                <c:pt idx="17">
                  <c:v>Maine</c:v>
                </c:pt>
                <c:pt idx="18">
                  <c:v>Nebraska</c:v>
                </c:pt>
                <c:pt idx="19">
                  <c:v>Rhode Island</c:v>
                </c:pt>
                <c:pt idx="20">
                  <c:v>California</c:v>
                </c:pt>
                <c:pt idx="21">
                  <c:v>Montana</c:v>
                </c:pt>
                <c:pt idx="22">
                  <c:v>Wisconsin</c:v>
                </c:pt>
                <c:pt idx="23">
                  <c:v>North Carolina</c:v>
                </c:pt>
                <c:pt idx="24">
                  <c:v>Iowa</c:v>
                </c:pt>
                <c:pt idx="25">
                  <c:v>US &amp; Puerto Rico</c:v>
                </c:pt>
                <c:pt idx="26">
                  <c:v>Pennsylvania</c:v>
                </c:pt>
                <c:pt idx="27">
                  <c:v>Florida</c:v>
                </c:pt>
                <c:pt idx="28">
                  <c:v>Delaware</c:v>
                </c:pt>
                <c:pt idx="29">
                  <c:v>South Dakota</c:v>
                </c:pt>
                <c:pt idx="30">
                  <c:v>Georgia</c:v>
                </c:pt>
                <c:pt idx="31">
                  <c:v>Michigan</c:v>
                </c:pt>
                <c:pt idx="32">
                  <c:v>Wyoming</c:v>
                </c:pt>
                <c:pt idx="33">
                  <c:v>Arizona</c:v>
                </c:pt>
                <c:pt idx="34">
                  <c:v>Alaska</c:v>
                </c:pt>
                <c:pt idx="35">
                  <c:v>South Carolina</c:v>
                </c:pt>
                <c:pt idx="36">
                  <c:v>Missouri</c:v>
                </c:pt>
                <c:pt idx="37">
                  <c:v>Texas</c:v>
                </c:pt>
                <c:pt idx="38">
                  <c:v>Ohio</c:v>
                </c:pt>
                <c:pt idx="39">
                  <c:v>Idaho</c:v>
                </c:pt>
                <c:pt idx="40">
                  <c:v>Indiana</c:v>
                </c:pt>
                <c:pt idx="41">
                  <c:v>New Mexico</c:v>
                </c:pt>
                <c:pt idx="42">
                  <c:v>Tennessee</c:v>
                </c:pt>
                <c:pt idx="43">
                  <c:v>Alabama</c:v>
                </c:pt>
                <c:pt idx="44">
                  <c:v>Oklahoma</c:v>
                </c:pt>
                <c:pt idx="45">
                  <c:v>Nevada</c:v>
                </c:pt>
                <c:pt idx="46">
                  <c:v>Mississippi</c:v>
                </c:pt>
                <c:pt idx="47">
                  <c:v>Kentucky</c:v>
                </c:pt>
                <c:pt idx="48">
                  <c:v>Arkansas</c:v>
                </c:pt>
                <c:pt idx="49">
                  <c:v>Louisiana</c:v>
                </c:pt>
                <c:pt idx="50">
                  <c:v>West Virginia</c:v>
                </c:pt>
              </c:strCache>
            </c:strRef>
          </c:cat>
          <c:val>
            <c:numRef>
              <c:f>Sheet2!$B$3:$B$53</c:f>
              <c:numCache>
                <c:formatCode>0.00%</c:formatCode>
                <c:ptCount val="51"/>
                <c:pt idx="0">
                  <c:v>0.50939999999999996</c:v>
                </c:pt>
                <c:pt idx="1">
                  <c:v>0.49399999999999999</c:v>
                </c:pt>
                <c:pt idx="2">
                  <c:v>0.47339999999999999</c:v>
                </c:pt>
                <c:pt idx="3">
                  <c:v>0.47170000000000001</c:v>
                </c:pt>
                <c:pt idx="4">
                  <c:v>0.46789999999999998</c:v>
                </c:pt>
                <c:pt idx="5">
                  <c:v>0.46750000000000003</c:v>
                </c:pt>
                <c:pt idx="6">
                  <c:v>0.46610000000000001</c:v>
                </c:pt>
                <c:pt idx="7">
                  <c:v>0.46500000000000002</c:v>
                </c:pt>
                <c:pt idx="8">
                  <c:v>0.46429999999999999</c:v>
                </c:pt>
                <c:pt idx="9">
                  <c:v>0.45590000000000003</c:v>
                </c:pt>
                <c:pt idx="10">
                  <c:v>0.44850000000000001</c:v>
                </c:pt>
                <c:pt idx="11">
                  <c:v>0.441</c:v>
                </c:pt>
                <c:pt idx="12">
                  <c:v>0.44080000000000003</c:v>
                </c:pt>
                <c:pt idx="13">
                  <c:v>0.43669999999999998</c:v>
                </c:pt>
                <c:pt idx="14">
                  <c:v>0.42549999999999999</c:v>
                </c:pt>
                <c:pt idx="15">
                  <c:v>0.4254</c:v>
                </c:pt>
                <c:pt idx="16">
                  <c:v>0.42380000000000001</c:v>
                </c:pt>
                <c:pt idx="17">
                  <c:v>0.42380000000000001</c:v>
                </c:pt>
                <c:pt idx="18">
                  <c:v>0.41880000000000001</c:v>
                </c:pt>
                <c:pt idx="19">
                  <c:v>0.41439999999999999</c:v>
                </c:pt>
                <c:pt idx="20">
                  <c:v>0.41410000000000002</c:v>
                </c:pt>
                <c:pt idx="21">
                  <c:v>0.41399999999999998</c:v>
                </c:pt>
                <c:pt idx="22">
                  <c:v>0.4133</c:v>
                </c:pt>
                <c:pt idx="23">
                  <c:v>0.40749999999999997</c:v>
                </c:pt>
                <c:pt idx="24">
                  <c:v>0.40529999999999999</c:v>
                </c:pt>
                <c:pt idx="25">
                  <c:v>0.4042</c:v>
                </c:pt>
                <c:pt idx="26">
                  <c:v>0.39789999999999998</c:v>
                </c:pt>
                <c:pt idx="27">
                  <c:v>0.39689999999999998</c:v>
                </c:pt>
                <c:pt idx="28">
                  <c:v>0.39169999999999999</c:v>
                </c:pt>
                <c:pt idx="29">
                  <c:v>0.38979999999999998</c:v>
                </c:pt>
                <c:pt idx="30">
                  <c:v>0.38750000000000001</c:v>
                </c:pt>
                <c:pt idx="31">
                  <c:v>0.38650000000000001</c:v>
                </c:pt>
                <c:pt idx="32">
                  <c:v>0.38030000000000003</c:v>
                </c:pt>
                <c:pt idx="33">
                  <c:v>0.38019999999999998</c:v>
                </c:pt>
                <c:pt idx="34">
                  <c:v>0.37669999999999998</c:v>
                </c:pt>
                <c:pt idx="35">
                  <c:v>0.37590000000000001</c:v>
                </c:pt>
                <c:pt idx="36">
                  <c:v>0.36919999999999997</c:v>
                </c:pt>
                <c:pt idx="37">
                  <c:v>0.36890000000000001</c:v>
                </c:pt>
                <c:pt idx="38">
                  <c:v>0.36709999999999998</c:v>
                </c:pt>
                <c:pt idx="39">
                  <c:v>0.3644</c:v>
                </c:pt>
                <c:pt idx="40">
                  <c:v>0.35699999999999998</c:v>
                </c:pt>
                <c:pt idx="41">
                  <c:v>0.35499999999999998</c:v>
                </c:pt>
                <c:pt idx="42">
                  <c:v>0.3458</c:v>
                </c:pt>
                <c:pt idx="43">
                  <c:v>0.33950000000000002</c:v>
                </c:pt>
                <c:pt idx="44">
                  <c:v>0.33610000000000001</c:v>
                </c:pt>
                <c:pt idx="45">
                  <c:v>0.32900000000000001</c:v>
                </c:pt>
                <c:pt idx="46">
                  <c:v>0.31979999999999997</c:v>
                </c:pt>
                <c:pt idx="47">
                  <c:v>0.31969999999999998</c:v>
                </c:pt>
                <c:pt idx="48">
                  <c:v>0.30549999999999999</c:v>
                </c:pt>
                <c:pt idx="49">
                  <c:v>0.2974</c:v>
                </c:pt>
                <c:pt idx="50">
                  <c:v>0.27279999999999999</c:v>
                </c:pt>
              </c:numCache>
            </c:numRef>
          </c:val>
          <c:extLst>
            <c:ext xmlns:c16="http://schemas.microsoft.com/office/drawing/2014/chart" uri="{C3380CC4-5D6E-409C-BE32-E72D297353CC}">
              <c16:uniqueId val="{0000000E-3CD2-489E-9738-79C2BDDC7869}"/>
            </c:ext>
          </c:extLst>
        </c:ser>
        <c:dLbls>
          <c:showLegendKey val="0"/>
          <c:showVal val="0"/>
          <c:showCatName val="0"/>
          <c:showSerName val="0"/>
          <c:showPercent val="0"/>
          <c:showBubbleSize val="0"/>
        </c:dLbls>
        <c:gapWidth val="219"/>
        <c:overlap val="-27"/>
        <c:axId val="330765008"/>
        <c:axId val="330765568"/>
      </c:barChart>
      <c:catAx>
        <c:axId val="33076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30765568"/>
        <c:crosses val="autoZero"/>
        <c:auto val="1"/>
        <c:lblAlgn val="ctr"/>
        <c:lblOffset val="100"/>
        <c:tickLblSkip val="1"/>
        <c:noMultiLvlLbl val="0"/>
      </c:catAx>
      <c:valAx>
        <c:axId val="330765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30765008"/>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393345363079621E-2"/>
          <c:y val="1.6560001220777637E-2"/>
          <c:w val="0.89564236111111106"/>
          <c:h val="0.80182887749496434"/>
        </c:manualLayout>
      </c:layout>
      <c:lineChart>
        <c:grouping val="standard"/>
        <c:varyColors val="0"/>
        <c:ser>
          <c:idx val="0"/>
          <c:order val="0"/>
          <c:tx>
            <c:strRef>
              <c:f>Sheet1!$B$1</c:f>
              <c:strCache>
                <c:ptCount val="1"/>
                <c:pt idx="0">
                  <c:v>Feeder Cattle
500-550 pound feeder price/cwt. (National Average)</c:v>
                </c:pt>
              </c:strCache>
            </c:strRef>
          </c:tx>
          <c:spPr>
            <a:ln w="38100">
              <a:solidFill>
                <a:srgbClr val="CC0000"/>
              </a:solidFill>
              <a:prstDash val="sysDash"/>
            </a:ln>
          </c:spPr>
          <c:marker>
            <c:symbol val="none"/>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General</c:formatCode>
                <c:ptCount val="10"/>
                <c:pt idx="0">
                  <c:v>94.5</c:v>
                </c:pt>
                <c:pt idx="1">
                  <c:v>85.4</c:v>
                </c:pt>
                <c:pt idx="2">
                  <c:v>97.7</c:v>
                </c:pt>
                <c:pt idx="3">
                  <c:v>117</c:v>
                </c:pt>
                <c:pt idx="4">
                  <c:v>123</c:v>
                </c:pt>
                <c:pt idx="5">
                  <c:v>126</c:v>
                </c:pt>
                <c:pt idx="6">
                  <c:v>153</c:v>
                </c:pt>
                <c:pt idx="7">
                  <c:v>148</c:v>
                </c:pt>
                <c:pt idx="8">
                  <c:v>121</c:v>
                </c:pt>
                <c:pt idx="9">
                  <c:v>120</c:v>
                </c:pt>
              </c:numCache>
            </c:numRef>
          </c:val>
          <c:smooth val="0"/>
          <c:extLst>
            <c:ext xmlns:c16="http://schemas.microsoft.com/office/drawing/2014/chart" uri="{C3380CC4-5D6E-409C-BE32-E72D297353CC}">
              <c16:uniqueId val="{00000000-D7CB-469B-83BB-5F8C5C1A9910}"/>
            </c:ext>
          </c:extLst>
        </c:ser>
        <c:ser>
          <c:idx val="1"/>
          <c:order val="1"/>
          <c:tx>
            <c:strRef>
              <c:f>Sheet1!$C$1</c:f>
              <c:strCache>
                <c:ptCount val="1"/>
                <c:pt idx="0">
                  <c:v>Hay
Price per ton (Utah Average)</c:v>
                </c:pt>
              </c:strCache>
            </c:strRef>
          </c:tx>
          <c:spPr>
            <a:ln w="38100">
              <a:solidFill>
                <a:srgbClr val="000000"/>
              </a:solidFill>
            </a:ln>
          </c:spPr>
          <c:marker>
            <c:symbol val="none"/>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General</c:formatCode>
                <c:ptCount val="10"/>
                <c:pt idx="0">
                  <c:v>167</c:v>
                </c:pt>
                <c:pt idx="1">
                  <c:v>102</c:v>
                </c:pt>
                <c:pt idx="2">
                  <c:v>106</c:v>
                </c:pt>
                <c:pt idx="3">
                  <c:v>110</c:v>
                </c:pt>
                <c:pt idx="4">
                  <c:v>189</c:v>
                </c:pt>
                <c:pt idx="5">
                  <c:v>182</c:v>
                </c:pt>
                <c:pt idx="6">
                  <c:v>190</c:v>
                </c:pt>
                <c:pt idx="7">
                  <c:v>168</c:v>
                </c:pt>
                <c:pt idx="8">
                  <c:v>145</c:v>
                </c:pt>
                <c:pt idx="9">
                  <c:v>131</c:v>
                </c:pt>
              </c:numCache>
            </c:numRef>
          </c:val>
          <c:smooth val="0"/>
          <c:extLst>
            <c:ext xmlns:c16="http://schemas.microsoft.com/office/drawing/2014/chart" uri="{C3380CC4-5D6E-409C-BE32-E72D297353CC}">
              <c16:uniqueId val="{00000001-D7CB-469B-83BB-5F8C5C1A9910}"/>
            </c:ext>
          </c:extLst>
        </c:ser>
        <c:ser>
          <c:idx val="2"/>
          <c:order val="2"/>
          <c:tx>
            <c:strRef>
              <c:f>Sheet1!$D$1</c:f>
              <c:strCache>
                <c:ptCount val="1"/>
                <c:pt idx="0">
                  <c:v>Milk
Price per cwt. (Utah Average)</c:v>
                </c:pt>
              </c:strCache>
            </c:strRef>
          </c:tx>
          <c:spPr>
            <a:ln w="38100">
              <a:solidFill>
                <a:srgbClr val="777776"/>
              </a:solidFill>
              <a:prstDash val="sysDot"/>
            </a:ln>
          </c:spPr>
          <c:marker>
            <c:symbol val="none"/>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Sheet1!$D$2:$D$11</c:f>
              <c:numCache>
                <c:formatCode>General</c:formatCode>
                <c:ptCount val="10"/>
                <c:pt idx="0">
                  <c:v>18.100000000000001</c:v>
                </c:pt>
                <c:pt idx="1">
                  <c:v>12.2</c:v>
                </c:pt>
                <c:pt idx="2">
                  <c:v>16.2</c:v>
                </c:pt>
                <c:pt idx="3">
                  <c:v>19.600000000000001</c:v>
                </c:pt>
                <c:pt idx="4">
                  <c:v>19.5</c:v>
                </c:pt>
                <c:pt idx="5">
                  <c:v>19.5</c:v>
                </c:pt>
                <c:pt idx="6">
                  <c:v>25</c:v>
                </c:pt>
                <c:pt idx="7">
                  <c:v>16.899999999999999</c:v>
                </c:pt>
                <c:pt idx="8">
                  <c:v>15.5</c:v>
                </c:pt>
                <c:pt idx="9">
                  <c:v>17.7</c:v>
                </c:pt>
              </c:numCache>
            </c:numRef>
          </c:val>
          <c:smooth val="0"/>
          <c:extLst>
            <c:ext xmlns:c16="http://schemas.microsoft.com/office/drawing/2014/chart" uri="{C3380CC4-5D6E-409C-BE32-E72D297353CC}">
              <c16:uniqueId val="{00000002-D7CB-469B-83BB-5F8C5C1A9910}"/>
            </c:ext>
          </c:extLst>
        </c:ser>
        <c:dLbls>
          <c:showLegendKey val="0"/>
          <c:showVal val="0"/>
          <c:showCatName val="0"/>
          <c:showSerName val="0"/>
          <c:showPercent val="0"/>
          <c:showBubbleSize val="0"/>
        </c:dLbls>
        <c:smooth val="0"/>
        <c:axId val="182798736"/>
        <c:axId val="182528752"/>
      </c:lineChart>
      <c:catAx>
        <c:axId val="182798736"/>
        <c:scaling>
          <c:orientation val="minMax"/>
        </c:scaling>
        <c:delete val="0"/>
        <c:axPos val="b"/>
        <c:numFmt formatCode="General" sourceLinked="1"/>
        <c:majorTickMark val="out"/>
        <c:minorTickMark val="none"/>
        <c:tickLblPos val="nextTo"/>
        <c:txPr>
          <a:bodyPr/>
          <a:lstStyle/>
          <a:p>
            <a:pPr>
              <a:defRPr sz="1400" b="0">
                <a:latin typeface="Calibri" panose="020F0502020204030204" pitchFamily="34" charset="0"/>
                <a:cs typeface="Calibri" panose="020F0502020204030204" pitchFamily="34" charset="0"/>
              </a:defRPr>
            </a:pPr>
            <a:endParaRPr lang="en-US"/>
          </a:p>
        </c:txPr>
        <c:crossAx val="182528752"/>
        <c:crosses val="autoZero"/>
        <c:auto val="1"/>
        <c:lblAlgn val="ctr"/>
        <c:lblOffset val="100"/>
        <c:noMultiLvlLbl val="0"/>
      </c:catAx>
      <c:valAx>
        <c:axId val="182528752"/>
        <c:scaling>
          <c:orientation val="minMax"/>
        </c:scaling>
        <c:delete val="0"/>
        <c:axPos val="l"/>
        <c:numFmt formatCode="&quot;$&quot;#,##0" sourceLinked="0"/>
        <c:majorTickMark val="out"/>
        <c:minorTickMark val="none"/>
        <c:tickLblPos val="nextTo"/>
        <c:txPr>
          <a:bodyPr/>
          <a:lstStyle/>
          <a:p>
            <a:pPr>
              <a:defRPr sz="1400" b="0">
                <a:latin typeface="Calibri" panose="020F0502020204030204" pitchFamily="34" charset="0"/>
                <a:cs typeface="Calibri" panose="020F0502020204030204" pitchFamily="34" charset="0"/>
              </a:defRPr>
            </a:pPr>
            <a:endParaRPr lang="en-US"/>
          </a:p>
        </c:txPr>
        <c:crossAx val="182798736"/>
        <c:crosses val="autoZero"/>
        <c:crossBetween val="midCat"/>
      </c:valAx>
    </c:plotArea>
    <c:legend>
      <c:legendPos val="b"/>
      <c:layout>
        <c:manualLayout>
          <c:xMode val="edge"/>
          <c:yMode val="edge"/>
          <c:x val="0"/>
          <c:y val="0.87270951596166757"/>
          <c:w val="1"/>
          <c:h val="0.12668436794237931"/>
        </c:manualLayout>
      </c:layout>
      <c:overlay val="0"/>
      <c:txPr>
        <a:bodyPr/>
        <a:lstStyle/>
        <a:p>
          <a:pPr>
            <a:defRPr sz="1200" b="0">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800" b="1">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199365704286959E-2"/>
          <c:y val="1.6369656379159502E-2"/>
          <c:w val="0.8887588582677165"/>
          <c:h val="0.88742027936163148"/>
        </c:manualLayout>
      </c:layout>
      <c:lineChart>
        <c:grouping val="standard"/>
        <c:varyColors val="0"/>
        <c:ser>
          <c:idx val="0"/>
          <c:order val="0"/>
          <c:tx>
            <c:strRef>
              <c:f>Sheet1!$B$1</c:f>
              <c:strCache>
                <c:ptCount val="1"/>
                <c:pt idx="0">
                  <c:v>Farmer Share of Food Spending</c:v>
                </c:pt>
              </c:strCache>
            </c:strRef>
          </c:tx>
          <c:spPr>
            <a:ln w="57150">
              <a:solidFill>
                <a:srgbClr val="CC0000"/>
              </a:solidFill>
            </a:ln>
          </c:spPr>
          <c:marker>
            <c:symbol val="none"/>
          </c:marke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Sheet1!$B$2:$B$25</c:f>
              <c:numCache>
                <c:formatCode>0.0%</c:formatCode>
                <c:ptCount val="24"/>
                <c:pt idx="0">
                  <c:v>0.184</c:v>
                </c:pt>
                <c:pt idx="1">
                  <c:v>0.17599999999999999</c:v>
                </c:pt>
                <c:pt idx="2">
                  <c:v>0.18099999999999999</c:v>
                </c:pt>
                <c:pt idx="3">
                  <c:v>0.17899999999999999</c:v>
                </c:pt>
                <c:pt idx="4">
                  <c:v>0.17799999999999999</c:v>
                </c:pt>
                <c:pt idx="5">
                  <c:v>0.17</c:v>
                </c:pt>
                <c:pt idx="6">
                  <c:v>0.16200000000000001</c:v>
                </c:pt>
                <c:pt idx="7">
                  <c:v>0.159</c:v>
                </c:pt>
                <c:pt idx="8">
                  <c:v>0.155</c:v>
                </c:pt>
                <c:pt idx="9">
                  <c:v>0.153</c:v>
                </c:pt>
                <c:pt idx="10">
                  <c:v>0.154</c:v>
                </c:pt>
                <c:pt idx="11">
                  <c:v>0.154</c:v>
                </c:pt>
                <c:pt idx="12">
                  <c:v>0.153</c:v>
                </c:pt>
                <c:pt idx="13">
                  <c:v>0.14199999999999999</c:v>
                </c:pt>
                <c:pt idx="14">
                  <c:v>0.158</c:v>
                </c:pt>
                <c:pt idx="15">
                  <c:v>0.158</c:v>
                </c:pt>
                <c:pt idx="16">
                  <c:v>0.13500000000000001</c:v>
                </c:pt>
                <c:pt idx="17">
                  <c:v>0.14099999999999999</c:v>
                </c:pt>
                <c:pt idx="18">
                  <c:v>0.155</c:v>
                </c:pt>
                <c:pt idx="19">
                  <c:v>0.155</c:v>
                </c:pt>
                <c:pt idx="20">
                  <c:v>0.158</c:v>
                </c:pt>
                <c:pt idx="21">
                  <c:v>0.17199999999999999</c:v>
                </c:pt>
                <c:pt idx="22">
                  <c:v>0.158</c:v>
                </c:pt>
                <c:pt idx="23">
                  <c:v>0.14799999999999999</c:v>
                </c:pt>
              </c:numCache>
            </c:numRef>
          </c:val>
          <c:smooth val="0"/>
          <c:extLst>
            <c:ext xmlns:c16="http://schemas.microsoft.com/office/drawing/2014/chart" uri="{C3380CC4-5D6E-409C-BE32-E72D297353CC}">
              <c16:uniqueId val="{00000000-0CB3-4CB4-B2C4-BEEDE73FF6CB}"/>
            </c:ext>
          </c:extLst>
        </c:ser>
        <c:dLbls>
          <c:showLegendKey val="0"/>
          <c:showVal val="0"/>
          <c:showCatName val="0"/>
          <c:showSerName val="0"/>
          <c:showPercent val="0"/>
          <c:showBubbleSize val="0"/>
        </c:dLbls>
        <c:smooth val="0"/>
        <c:axId val="219799192"/>
        <c:axId val="219798800"/>
      </c:lineChart>
      <c:catAx>
        <c:axId val="219799192"/>
        <c:scaling>
          <c:orientation val="minMax"/>
        </c:scaling>
        <c:delete val="0"/>
        <c:axPos val="b"/>
        <c:numFmt formatCode="General" sourceLinked="1"/>
        <c:majorTickMark val="out"/>
        <c:minorTickMark val="none"/>
        <c:tickLblPos val="nextTo"/>
        <c:txPr>
          <a:bodyPr/>
          <a:lstStyle/>
          <a:p>
            <a:pPr>
              <a:defRPr sz="1400" b="0">
                <a:latin typeface="Calibri" panose="020F0502020204030204" pitchFamily="34" charset="0"/>
                <a:cs typeface="Calibri" panose="020F0502020204030204" pitchFamily="34" charset="0"/>
              </a:defRPr>
            </a:pPr>
            <a:endParaRPr lang="en-US"/>
          </a:p>
        </c:txPr>
        <c:crossAx val="219798800"/>
        <c:crosses val="autoZero"/>
        <c:auto val="1"/>
        <c:lblAlgn val="ctr"/>
        <c:lblOffset val="100"/>
        <c:tickLblSkip val="2"/>
        <c:noMultiLvlLbl val="0"/>
      </c:catAx>
      <c:valAx>
        <c:axId val="219798800"/>
        <c:scaling>
          <c:orientation val="minMax"/>
          <c:min val="0.12000000000000001"/>
        </c:scaling>
        <c:delete val="0"/>
        <c:axPos val="l"/>
        <c:numFmt formatCode="0%" sourceLinked="0"/>
        <c:majorTickMark val="out"/>
        <c:minorTickMark val="none"/>
        <c:tickLblPos val="nextTo"/>
        <c:txPr>
          <a:bodyPr/>
          <a:lstStyle/>
          <a:p>
            <a:pPr>
              <a:defRPr sz="1400" b="0">
                <a:latin typeface="Calibri" panose="020F0502020204030204" pitchFamily="34" charset="0"/>
                <a:cs typeface="Calibri" panose="020F0502020204030204" pitchFamily="34" charset="0"/>
              </a:defRPr>
            </a:pPr>
            <a:endParaRPr lang="en-US"/>
          </a:p>
        </c:txPr>
        <c:crossAx val="219799192"/>
        <c:crosses val="autoZero"/>
        <c:crossBetween val="midCat"/>
      </c:valAx>
    </c:plotArea>
    <c:plotVisOnly val="1"/>
    <c:dispBlanksAs val="gap"/>
    <c:showDLblsOverMax val="0"/>
  </c:chart>
  <c:txPr>
    <a:bodyPr/>
    <a:lstStyle/>
    <a:p>
      <a:pPr>
        <a:defRPr sz="800" b="1">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96559984119125E-2"/>
          <c:y val="1.6498896992308592E-2"/>
          <c:w val="0.88986372505238198"/>
          <c:h val="0.83278874704103556"/>
        </c:manualLayout>
      </c:layout>
      <c:lineChart>
        <c:grouping val="standard"/>
        <c:varyColors val="0"/>
        <c:ser>
          <c:idx val="0"/>
          <c:order val="0"/>
          <c:tx>
            <c:strRef>
              <c:f>'Res Units'!$B$1</c:f>
              <c:strCache>
                <c:ptCount val="1"/>
                <c:pt idx="0">
                  <c:v>Single Family</c:v>
                </c:pt>
              </c:strCache>
            </c:strRef>
          </c:tx>
          <c:spPr>
            <a:ln w="38100">
              <a:solidFill>
                <a:schemeClr val="bg1">
                  <a:lumMod val="50000"/>
                </a:schemeClr>
              </a:solidFill>
              <a:prstDash val="dash"/>
            </a:ln>
          </c:spPr>
          <c:marker>
            <c:symbol val="none"/>
          </c:marker>
          <c:cat>
            <c:strRef>
              <c:f>'Res Units'!$A$2:$A$51</c:f>
              <c:strCach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2018e</c:v>
                </c:pt>
                <c:pt idx="49">
                  <c:v>2019f</c:v>
                </c:pt>
              </c:strCache>
            </c:strRef>
          </c:cat>
          <c:val>
            <c:numRef>
              <c:f>'Res Units'!$B$2:$B$51</c:f>
              <c:numCache>
                <c:formatCode>General</c:formatCode>
                <c:ptCount val="50"/>
                <c:pt idx="0">
                  <c:v>5962</c:v>
                </c:pt>
                <c:pt idx="1">
                  <c:v>6768</c:v>
                </c:pt>
                <c:pt idx="2">
                  <c:v>8807</c:v>
                </c:pt>
                <c:pt idx="3">
                  <c:v>7546</c:v>
                </c:pt>
                <c:pt idx="4">
                  <c:v>8284</c:v>
                </c:pt>
                <c:pt idx="5">
                  <c:v>10912</c:v>
                </c:pt>
                <c:pt idx="6">
                  <c:v>13546</c:v>
                </c:pt>
                <c:pt idx="7">
                  <c:v>17424</c:v>
                </c:pt>
                <c:pt idx="8">
                  <c:v>15618</c:v>
                </c:pt>
                <c:pt idx="9">
                  <c:v>12570</c:v>
                </c:pt>
                <c:pt idx="10">
                  <c:v>7760</c:v>
                </c:pt>
                <c:pt idx="11">
                  <c:v>5413</c:v>
                </c:pt>
                <c:pt idx="12">
                  <c:v>4767</c:v>
                </c:pt>
                <c:pt idx="13">
                  <c:v>8806</c:v>
                </c:pt>
                <c:pt idx="14">
                  <c:v>7496</c:v>
                </c:pt>
                <c:pt idx="15">
                  <c:v>7403</c:v>
                </c:pt>
                <c:pt idx="16">
                  <c:v>8512</c:v>
                </c:pt>
                <c:pt idx="17">
                  <c:v>6530</c:v>
                </c:pt>
                <c:pt idx="18">
                  <c:v>5297</c:v>
                </c:pt>
                <c:pt idx="19">
                  <c:v>5197</c:v>
                </c:pt>
                <c:pt idx="20">
                  <c:v>6099</c:v>
                </c:pt>
                <c:pt idx="21">
                  <c:v>7911</c:v>
                </c:pt>
                <c:pt idx="22">
                  <c:v>10375</c:v>
                </c:pt>
                <c:pt idx="23">
                  <c:v>12929</c:v>
                </c:pt>
                <c:pt idx="24">
                  <c:v>13947</c:v>
                </c:pt>
                <c:pt idx="25">
                  <c:v>13904</c:v>
                </c:pt>
                <c:pt idx="26">
                  <c:v>15139</c:v>
                </c:pt>
                <c:pt idx="27">
                  <c:v>14079</c:v>
                </c:pt>
                <c:pt idx="28">
                  <c:v>14476</c:v>
                </c:pt>
                <c:pt idx="29">
                  <c:v>14561</c:v>
                </c:pt>
                <c:pt idx="30">
                  <c:v>13463</c:v>
                </c:pt>
                <c:pt idx="31">
                  <c:v>13851</c:v>
                </c:pt>
                <c:pt idx="32">
                  <c:v>14466</c:v>
                </c:pt>
                <c:pt idx="33">
                  <c:v>16515</c:v>
                </c:pt>
                <c:pt idx="34">
                  <c:v>17724</c:v>
                </c:pt>
                <c:pt idx="35">
                  <c:v>20912</c:v>
                </c:pt>
                <c:pt idx="36">
                  <c:v>19888</c:v>
                </c:pt>
                <c:pt idx="37">
                  <c:v>13510</c:v>
                </c:pt>
                <c:pt idx="38">
                  <c:v>5513</c:v>
                </c:pt>
                <c:pt idx="39">
                  <c:v>5217</c:v>
                </c:pt>
                <c:pt idx="40">
                  <c:v>5936</c:v>
                </c:pt>
                <c:pt idx="41">
                  <c:v>6454</c:v>
                </c:pt>
                <c:pt idx="42">
                  <c:v>7626</c:v>
                </c:pt>
                <c:pt idx="43">
                  <c:v>9837</c:v>
                </c:pt>
                <c:pt idx="44">
                  <c:v>8690</c:v>
                </c:pt>
                <c:pt idx="45">
                  <c:v>9888</c:v>
                </c:pt>
                <c:pt idx="46">
                  <c:v>10598</c:v>
                </c:pt>
                <c:pt idx="47">
                  <c:v>12052</c:v>
                </c:pt>
                <c:pt idx="48">
                  <c:v>12960</c:v>
                </c:pt>
                <c:pt idx="49">
                  <c:v>12000</c:v>
                </c:pt>
              </c:numCache>
            </c:numRef>
          </c:val>
          <c:smooth val="0"/>
          <c:extLst>
            <c:ext xmlns:c16="http://schemas.microsoft.com/office/drawing/2014/chart" uri="{C3380CC4-5D6E-409C-BE32-E72D297353CC}">
              <c16:uniqueId val="{00000000-EE3D-456A-BC92-3AC407232B60}"/>
            </c:ext>
          </c:extLst>
        </c:ser>
        <c:ser>
          <c:idx val="1"/>
          <c:order val="1"/>
          <c:tx>
            <c:strRef>
              <c:f>'Res Units'!$C$1</c:f>
              <c:strCache>
                <c:ptCount val="1"/>
                <c:pt idx="0">
                  <c:v>Multifamily</c:v>
                </c:pt>
              </c:strCache>
            </c:strRef>
          </c:tx>
          <c:spPr>
            <a:ln w="38100">
              <a:solidFill>
                <a:schemeClr val="bg1">
                  <a:lumMod val="50000"/>
                </a:schemeClr>
              </a:solidFill>
              <a:prstDash val="sysDot"/>
            </a:ln>
          </c:spPr>
          <c:marker>
            <c:symbol val="none"/>
          </c:marker>
          <c:cat>
            <c:strRef>
              <c:f>'Res Units'!$A$2:$A$51</c:f>
              <c:strCach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2018e</c:v>
                </c:pt>
                <c:pt idx="49">
                  <c:v>2019f</c:v>
                </c:pt>
              </c:strCache>
            </c:strRef>
          </c:cat>
          <c:val>
            <c:numRef>
              <c:f>'Res Units'!$C$2:$C$51</c:f>
              <c:numCache>
                <c:formatCode>General</c:formatCode>
                <c:ptCount val="50"/>
                <c:pt idx="0">
                  <c:v>3108</c:v>
                </c:pt>
                <c:pt idx="1">
                  <c:v>6009</c:v>
                </c:pt>
                <c:pt idx="2">
                  <c:v>8513</c:v>
                </c:pt>
                <c:pt idx="3">
                  <c:v>5904</c:v>
                </c:pt>
                <c:pt idx="4">
                  <c:v>3217</c:v>
                </c:pt>
                <c:pt idx="5">
                  <c:v>2800</c:v>
                </c:pt>
                <c:pt idx="6">
                  <c:v>5075</c:v>
                </c:pt>
                <c:pt idx="7">
                  <c:v>5856</c:v>
                </c:pt>
                <c:pt idx="8">
                  <c:v>5646</c:v>
                </c:pt>
                <c:pt idx="9">
                  <c:v>4179</c:v>
                </c:pt>
                <c:pt idx="10">
                  <c:v>3141</c:v>
                </c:pt>
                <c:pt idx="11">
                  <c:v>3840</c:v>
                </c:pt>
                <c:pt idx="12">
                  <c:v>2904</c:v>
                </c:pt>
                <c:pt idx="13">
                  <c:v>5858</c:v>
                </c:pt>
                <c:pt idx="14">
                  <c:v>11327</c:v>
                </c:pt>
                <c:pt idx="15">
                  <c:v>7844</c:v>
                </c:pt>
                <c:pt idx="16">
                  <c:v>4932</c:v>
                </c:pt>
                <c:pt idx="17">
                  <c:v>755</c:v>
                </c:pt>
                <c:pt idx="18">
                  <c:v>418</c:v>
                </c:pt>
                <c:pt idx="19">
                  <c:v>453</c:v>
                </c:pt>
                <c:pt idx="20">
                  <c:v>910</c:v>
                </c:pt>
                <c:pt idx="21">
                  <c:v>958</c:v>
                </c:pt>
                <c:pt idx="22">
                  <c:v>1722</c:v>
                </c:pt>
                <c:pt idx="23">
                  <c:v>3865</c:v>
                </c:pt>
                <c:pt idx="24">
                  <c:v>4646</c:v>
                </c:pt>
                <c:pt idx="25">
                  <c:v>6425</c:v>
                </c:pt>
                <c:pt idx="26">
                  <c:v>7190</c:v>
                </c:pt>
                <c:pt idx="27">
                  <c:v>5265</c:v>
                </c:pt>
                <c:pt idx="28">
                  <c:v>5762</c:v>
                </c:pt>
                <c:pt idx="29">
                  <c:v>4443</c:v>
                </c:pt>
                <c:pt idx="30">
                  <c:v>3629</c:v>
                </c:pt>
                <c:pt idx="31">
                  <c:v>5089</c:v>
                </c:pt>
                <c:pt idx="32">
                  <c:v>4149</c:v>
                </c:pt>
                <c:pt idx="33">
                  <c:v>5555</c:v>
                </c:pt>
                <c:pt idx="34">
                  <c:v>5853</c:v>
                </c:pt>
                <c:pt idx="35">
                  <c:v>6562</c:v>
                </c:pt>
                <c:pt idx="36">
                  <c:v>5658</c:v>
                </c:pt>
                <c:pt idx="37">
                  <c:v>6290</c:v>
                </c:pt>
                <c:pt idx="38">
                  <c:v>4544</c:v>
                </c:pt>
                <c:pt idx="39">
                  <c:v>4951</c:v>
                </c:pt>
                <c:pt idx="40">
                  <c:v>2890</c:v>
                </c:pt>
                <c:pt idx="41">
                  <c:v>3568</c:v>
                </c:pt>
                <c:pt idx="42">
                  <c:v>3464</c:v>
                </c:pt>
                <c:pt idx="43">
                  <c:v>4970</c:v>
                </c:pt>
                <c:pt idx="44">
                  <c:v>9823</c:v>
                </c:pt>
                <c:pt idx="45">
                  <c:v>7537</c:v>
                </c:pt>
                <c:pt idx="46">
                  <c:v>8761</c:v>
                </c:pt>
                <c:pt idx="47">
                  <c:v>10553</c:v>
                </c:pt>
                <c:pt idx="48">
                  <c:v>10800</c:v>
                </c:pt>
                <c:pt idx="49">
                  <c:v>11000</c:v>
                </c:pt>
              </c:numCache>
            </c:numRef>
          </c:val>
          <c:smooth val="0"/>
          <c:extLst>
            <c:ext xmlns:c16="http://schemas.microsoft.com/office/drawing/2014/chart" uri="{C3380CC4-5D6E-409C-BE32-E72D297353CC}">
              <c16:uniqueId val="{00000001-EE3D-456A-BC92-3AC407232B60}"/>
            </c:ext>
          </c:extLst>
        </c:ser>
        <c:ser>
          <c:idx val="2"/>
          <c:order val="2"/>
          <c:tx>
            <c:strRef>
              <c:f>'Res Units'!$D$1</c:f>
              <c:strCache>
                <c:ptCount val="1"/>
                <c:pt idx="0">
                  <c:v>Total</c:v>
                </c:pt>
              </c:strCache>
            </c:strRef>
          </c:tx>
          <c:spPr>
            <a:ln w="38100">
              <a:solidFill>
                <a:srgbClr val="C00000"/>
              </a:solidFill>
            </a:ln>
          </c:spPr>
          <c:marker>
            <c:symbol val="none"/>
          </c:marker>
          <c:cat>
            <c:strRef>
              <c:f>'Res Units'!$A$2:$A$51</c:f>
              <c:strCach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2018e</c:v>
                </c:pt>
                <c:pt idx="49">
                  <c:v>2019f</c:v>
                </c:pt>
              </c:strCache>
            </c:strRef>
          </c:cat>
          <c:val>
            <c:numRef>
              <c:f>'Res Units'!$D$2:$D$51</c:f>
              <c:numCache>
                <c:formatCode>General</c:formatCode>
                <c:ptCount val="50"/>
                <c:pt idx="0">
                  <c:v>9070</c:v>
                </c:pt>
                <c:pt idx="1">
                  <c:v>12777</c:v>
                </c:pt>
                <c:pt idx="2">
                  <c:v>17320</c:v>
                </c:pt>
                <c:pt idx="3">
                  <c:v>13450</c:v>
                </c:pt>
                <c:pt idx="4">
                  <c:v>11501</c:v>
                </c:pt>
                <c:pt idx="5">
                  <c:v>13712</c:v>
                </c:pt>
                <c:pt idx="6">
                  <c:v>18621</c:v>
                </c:pt>
                <c:pt idx="7">
                  <c:v>23280</c:v>
                </c:pt>
                <c:pt idx="8">
                  <c:v>21264</c:v>
                </c:pt>
                <c:pt idx="9">
                  <c:v>16749</c:v>
                </c:pt>
                <c:pt idx="10">
                  <c:v>10901</c:v>
                </c:pt>
                <c:pt idx="11">
                  <c:v>9253</c:v>
                </c:pt>
                <c:pt idx="12">
                  <c:v>7671</c:v>
                </c:pt>
                <c:pt idx="13">
                  <c:v>14664</c:v>
                </c:pt>
                <c:pt idx="14">
                  <c:v>18823</c:v>
                </c:pt>
                <c:pt idx="15">
                  <c:v>15247</c:v>
                </c:pt>
                <c:pt idx="16">
                  <c:v>13444</c:v>
                </c:pt>
                <c:pt idx="17">
                  <c:v>7305</c:v>
                </c:pt>
                <c:pt idx="18">
                  <c:v>5715</c:v>
                </c:pt>
                <c:pt idx="19">
                  <c:v>5632</c:v>
                </c:pt>
                <c:pt idx="20">
                  <c:v>7009</c:v>
                </c:pt>
                <c:pt idx="21">
                  <c:v>9441</c:v>
                </c:pt>
                <c:pt idx="22">
                  <c:v>13001</c:v>
                </c:pt>
                <c:pt idx="23">
                  <c:v>17804</c:v>
                </c:pt>
                <c:pt idx="24">
                  <c:v>19747</c:v>
                </c:pt>
                <c:pt idx="25">
                  <c:v>21558</c:v>
                </c:pt>
                <c:pt idx="26">
                  <c:v>23737</c:v>
                </c:pt>
                <c:pt idx="27">
                  <c:v>20687</c:v>
                </c:pt>
                <c:pt idx="28">
                  <c:v>21743</c:v>
                </c:pt>
                <c:pt idx="29">
                  <c:v>20350</c:v>
                </c:pt>
                <c:pt idx="30">
                  <c:v>18154</c:v>
                </c:pt>
                <c:pt idx="31">
                  <c:v>19675</c:v>
                </c:pt>
                <c:pt idx="32">
                  <c:v>19941</c:v>
                </c:pt>
                <c:pt idx="33">
                  <c:v>22836</c:v>
                </c:pt>
                <c:pt idx="34">
                  <c:v>24293</c:v>
                </c:pt>
                <c:pt idx="35">
                  <c:v>28285</c:v>
                </c:pt>
                <c:pt idx="36">
                  <c:v>26322</c:v>
                </c:pt>
                <c:pt idx="37">
                  <c:v>20539</c:v>
                </c:pt>
                <c:pt idx="38">
                  <c:v>10603</c:v>
                </c:pt>
                <c:pt idx="39">
                  <c:v>10488</c:v>
                </c:pt>
                <c:pt idx="40">
                  <c:v>9066</c:v>
                </c:pt>
                <c:pt idx="41">
                  <c:v>10023</c:v>
                </c:pt>
                <c:pt idx="42">
                  <c:v>11246</c:v>
                </c:pt>
                <c:pt idx="43">
                  <c:v>14951</c:v>
                </c:pt>
                <c:pt idx="44">
                  <c:v>18747</c:v>
                </c:pt>
                <c:pt idx="45">
                  <c:v>17629</c:v>
                </c:pt>
                <c:pt idx="46">
                  <c:v>19943</c:v>
                </c:pt>
                <c:pt idx="47">
                  <c:v>22929</c:v>
                </c:pt>
                <c:pt idx="48">
                  <c:v>24000</c:v>
                </c:pt>
                <c:pt idx="49">
                  <c:v>23230</c:v>
                </c:pt>
              </c:numCache>
            </c:numRef>
          </c:val>
          <c:smooth val="0"/>
          <c:extLst>
            <c:ext xmlns:c16="http://schemas.microsoft.com/office/drawing/2014/chart" uri="{C3380CC4-5D6E-409C-BE32-E72D297353CC}">
              <c16:uniqueId val="{00000002-EE3D-456A-BC92-3AC407232B60}"/>
            </c:ext>
          </c:extLst>
        </c:ser>
        <c:dLbls>
          <c:showLegendKey val="0"/>
          <c:showVal val="0"/>
          <c:showCatName val="0"/>
          <c:showSerName val="0"/>
          <c:showPercent val="0"/>
          <c:showBubbleSize val="0"/>
        </c:dLbls>
        <c:smooth val="0"/>
        <c:axId val="117968256"/>
        <c:axId val="129176704"/>
      </c:lineChart>
      <c:catAx>
        <c:axId val="117968256"/>
        <c:scaling>
          <c:orientation val="minMax"/>
        </c:scaling>
        <c:delete val="0"/>
        <c:axPos val="b"/>
        <c:numFmt formatCode="General" sourceLinked="0"/>
        <c:majorTickMark val="out"/>
        <c:minorTickMark val="none"/>
        <c:tickLblPos val="nextTo"/>
        <c:txPr>
          <a:bodyPr rot="-5400000" vert="horz"/>
          <a:lstStyle/>
          <a:p>
            <a:pPr>
              <a:defRPr sz="1400"/>
            </a:pPr>
            <a:endParaRPr lang="en-US"/>
          </a:p>
        </c:txPr>
        <c:crossAx val="129176704"/>
        <c:crosses val="autoZero"/>
        <c:auto val="1"/>
        <c:lblAlgn val="ctr"/>
        <c:lblOffset val="100"/>
        <c:noMultiLvlLbl val="0"/>
      </c:catAx>
      <c:valAx>
        <c:axId val="129176704"/>
        <c:scaling>
          <c:orientation val="minMax"/>
        </c:scaling>
        <c:delete val="0"/>
        <c:axPos val="l"/>
        <c:title>
          <c:tx>
            <c:rich>
              <a:bodyPr/>
              <a:lstStyle/>
              <a:p>
                <a:pPr>
                  <a:defRPr b="0"/>
                </a:pPr>
                <a:r>
                  <a:rPr lang="en-US" b="0"/>
                  <a:t>Units</a:t>
                </a:r>
              </a:p>
            </c:rich>
          </c:tx>
          <c:overlay val="0"/>
        </c:title>
        <c:numFmt formatCode="#,##0" sourceLinked="0"/>
        <c:majorTickMark val="out"/>
        <c:minorTickMark val="none"/>
        <c:tickLblPos val="nextTo"/>
        <c:spPr>
          <a:ln>
            <a:solidFill>
              <a:srgbClr val="808080"/>
            </a:solidFill>
          </a:ln>
        </c:spPr>
        <c:crossAx val="117968256"/>
        <c:crosses val="autoZero"/>
        <c:crossBetween val="between"/>
      </c:valAx>
    </c:plotArea>
    <c:legend>
      <c:legendPos val="b"/>
      <c:overlay val="0"/>
    </c:legend>
    <c:plotVisOnly val="1"/>
    <c:dispBlanksAs val="gap"/>
    <c:showDLblsOverMax val="0"/>
  </c:chart>
  <c:txPr>
    <a:bodyPr/>
    <a:lstStyle/>
    <a:p>
      <a:pPr>
        <a:defRPr sz="14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721620734908136"/>
          <c:y val="2.4047726792771597E-2"/>
          <c:w val="0.87512532808398946"/>
          <c:h val="0.7920022928168462"/>
        </c:manualLayout>
      </c:layout>
      <c:lineChart>
        <c:grouping val="standard"/>
        <c:varyColors val="0"/>
        <c:ser>
          <c:idx val="0"/>
          <c:order val="0"/>
          <c:tx>
            <c:strRef>
              <c:f>TotalValue!$B$1</c:f>
              <c:strCache>
                <c:ptCount val="1"/>
                <c:pt idx="0">
                  <c:v>Residential Value</c:v>
                </c:pt>
              </c:strCache>
            </c:strRef>
          </c:tx>
          <c:spPr>
            <a:ln w="38100">
              <a:solidFill>
                <a:schemeClr val="bg1">
                  <a:lumMod val="50000"/>
                </a:schemeClr>
              </a:solidFill>
              <a:prstDash val="dash"/>
            </a:ln>
          </c:spPr>
          <c:marker>
            <c:symbol val="none"/>
          </c:marker>
          <c:cat>
            <c:strRef>
              <c:f>TotalValue!$A$2:$A$51</c:f>
              <c:strCach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2018e</c:v>
                </c:pt>
                <c:pt idx="49">
                  <c:v>2019f</c:v>
                </c:pt>
              </c:strCache>
            </c:strRef>
          </c:cat>
          <c:val>
            <c:numRef>
              <c:f>TotalValue!$B$2:$B$51</c:f>
              <c:numCache>
                <c:formatCode>_("$"* #,##0_);_("$"* \(#,##0\);_("$"* "-"??_);_(@_)</c:formatCode>
                <c:ptCount val="50"/>
                <c:pt idx="0">
                  <c:v>117</c:v>
                </c:pt>
                <c:pt idx="1">
                  <c:v>176.8</c:v>
                </c:pt>
                <c:pt idx="2">
                  <c:v>256.5</c:v>
                </c:pt>
                <c:pt idx="3">
                  <c:v>240.9</c:v>
                </c:pt>
                <c:pt idx="4">
                  <c:v>237.9</c:v>
                </c:pt>
                <c:pt idx="5">
                  <c:v>330.6</c:v>
                </c:pt>
                <c:pt idx="6">
                  <c:v>507</c:v>
                </c:pt>
                <c:pt idx="7">
                  <c:v>728</c:v>
                </c:pt>
                <c:pt idx="8">
                  <c:v>734</c:v>
                </c:pt>
                <c:pt idx="9">
                  <c:v>645.79999999999995</c:v>
                </c:pt>
                <c:pt idx="10">
                  <c:v>408.3</c:v>
                </c:pt>
                <c:pt idx="11">
                  <c:v>451.5</c:v>
                </c:pt>
                <c:pt idx="12">
                  <c:v>347.6</c:v>
                </c:pt>
                <c:pt idx="13">
                  <c:v>657.8</c:v>
                </c:pt>
                <c:pt idx="14">
                  <c:v>786.7</c:v>
                </c:pt>
                <c:pt idx="15">
                  <c:v>706.2</c:v>
                </c:pt>
                <c:pt idx="16">
                  <c:v>715.5</c:v>
                </c:pt>
                <c:pt idx="17">
                  <c:v>495.2</c:v>
                </c:pt>
                <c:pt idx="18">
                  <c:v>413</c:v>
                </c:pt>
                <c:pt idx="19">
                  <c:v>447.8</c:v>
                </c:pt>
                <c:pt idx="20">
                  <c:v>579.4</c:v>
                </c:pt>
                <c:pt idx="21">
                  <c:v>791</c:v>
                </c:pt>
                <c:pt idx="22">
                  <c:v>1113.5999999999999</c:v>
                </c:pt>
                <c:pt idx="23">
                  <c:v>1504.4</c:v>
                </c:pt>
                <c:pt idx="24">
                  <c:v>1730.1</c:v>
                </c:pt>
                <c:pt idx="25">
                  <c:v>1854.6</c:v>
                </c:pt>
                <c:pt idx="26">
                  <c:v>2104.5</c:v>
                </c:pt>
                <c:pt idx="27">
                  <c:v>1943.5</c:v>
                </c:pt>
                <c:pt idx="28">
                  <c:v>2188.6999999999998</c:v>
                </c:pt>
                <c:pt idx="29">
                  <c:v>2238</c:v>
                </c:pt>
                <c:pt idx="30">
                  <c:v>2140.1</c:v>
                </c:pt>
                <c:pt idx="31">
                  <c:v>2352.6999999999998</c:v>
                </c:pt>
                <c:pt idx="32">
                  <c:v>2491</c:v>
                </c:pt>
                <c:pt idx="33">
                  <c:v>3046.4</c:v>
                </c:pt>
                <c:pt idx="34">
                  <c:v>3552.6</c:v>
                </c:pt>
                <c:pt idx="35">
                  <c:v>4662.6000000000004</c:v>
                </c:pt>
                <c:pt idx="36">
                  <c:v>4955.5</c:v>
                </c:pt>
                <c:pt idx="37">
                  <c:v>3963.2</c:v>
                </c:pt>
                <c:pt idx="38">
                  <c:v>1877</c:v>
                </c:pt>
                <c:pt idx="39">
                  <c:v>1674</c:v>
                </c:pt>
                <c:pt idx="40">
                  <c:v>1667</c:v>
                </c:pt>
                <c:pt idx="41">
                  <c:v>1885.4</c:v>
                </c:pt>
                <c:pt idx="42">
                  <c:v>2196.6999999999998</c:v>
                </c:pt>
                <c:pt idx="43">
                  <c:v>3024.6</c:v>
                </c:pt>
                <c:pt idx="44">
                  <c:v>3350.9</c:v>
                </c:pt>
                <c:pt idx="45">
                  <c:v>3981.8</c:v>
                </c:pt>
                <c:pt idx="46">
                  <c:v>4053.6</c:v>
                </c:pt>
                <c:pt idx="47">
                  <c:v>4679.8999999999996</c:v>
                </c:pt>
                <c:pt idx="48">
                  <c:v>4704</c:v>
                </c:pt>
                <c:pt idx="49">
                  <c:v>4700</c:v>
                </c:pt>
              </c:numCache>
            </c:numRef>
          </c:val>
          <c:smooth val="0"/>
          <c:extLst>
            <c:ext xmlns:c16="http://schemas.microsoft.com/office/drawing/2014/chart" uri="{C3380CC4-5D6E-409C-BE32-E72D297353CC}">
              <c16:uniqueId val="{00000000-55C0-4186-BBB7-752368FC928C}"/>
            </c:ext>
          </c:extLst>
        </c:ser>
        <c:ser>
          <c:idx val="1"/>
          <c:order val="1"/>
          <c:tx>
            <c:strRef>
              <c:f>TotalValue!$C$1</c:f>
              <c:strCache>
                <c:ptCount val="1"/>
                <c:pt idx="0">
                  <c:v>Nonresidential Value</c:v>
                </c:pt>
              </c:strCache>
            </c:strRef>
          </c:tx>
          <c:spPr>
            <a:ln w="38100">
              <a:solidFill>
                <a:schemeClr val="bg1">
                  <a:lumMod val="50000"/>
                </a:schemeClr>
              </a:solidFill>
              <a:prstDash val="sysDot"/>
            </a:ln>
          </c:spPr>
          <c:marker>
            <c:symbol val="none"/>
          </c:marker>
          <c:cat>
            <c:strRef>
              <c:f>TotalValue!$A$2:$A$51</c:f>
              <c:strCach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2018e</c:v>
                </c:pt>
                <c:pt idx="49">
                  <c:v>2019f</c:v>
                </c:pt>
              </c:strCache>
            </c:strRef>
          </c:cat>
          <c:val>
            <c:numRef>
              <c:f>TotalValue!$C$2:$C$51</c:f>
              <c:numCache>
                <c:formatCode>_("$"* #,##0_);_("$"* \(#,##0\);_("$"* "-"??_);_(@_)</c:formatCode>
                <c:ptCount val="50"/>
                <c:pt idx="0">
                  <c:v>87.3</c:v>
                </c:pt>
                <c:pt idx="1">
                  <c:v>121.6</c:v>
                </c:pt>
                <c:pt idx="2">
                  <c:v>99</c:v>
                </c:pt>
                <c:pt idx="3">
                  <c:v>150.30000000000001</c:v>
                </c:pt>
                <c:pt idx="4">
                  <c:v>174.2</c:v>
                </c:pt>
                <c:pt idx="5">
                  <c:v>196.5</c:v>
                </c:pt>
                <c:pt idx="6">
                  <c:v>216.8</c:v>
                </c:pt>
                <c:pt idx="7">
                  <c:v>327.10000000000002</c:v>
                </c:pt>
                <c:pt idx="8">
                  <c:v>338.6</c:v>
                </c:pt>
                <c:pt idx="9">
                  <c:v>490.3</c:v>
                </c:pt>
                <c:pt idx="10">
                  <c:v>430</c:v>
                </c:pt>
                <c:pt idx="11">
                  <c:v>378.2</c:v>
                </c:pt>
                <c:pt idx="12">
                  <c:v>440.1</c:v>
                </c:pt>
                <c:pt idx="13">
                  <c:v>321</c:v>
                </c:pt>
                <c:pt idx="14">
                  <c:v>535.20000000000005</c:v>
                </c:pt>
                <c:pt idx="15">
                  <c:v>567.70000000000005</c:v>
                </c:pt>
                <c:pt idx="16">
                  <c:v>439.9</c:v>
                </c:pt>
                <c:pt idx="17">
                  <c:v>413.4</c:v>
                </c:pt>
                <c:pt idx="18">
                  <c:v>272.10000000000002</c:v>
                </c:pt>
                <c:pt idx="19">
                  <c:v>389.6</c:v>
                </c:pt>
                <c:pt idx="20">
                  <c:v>422.9</c:v>
                </c:pt>
                <c:pt idx="21">
                  <c:v>342.6</c:v>
                </c:pt>
                <c:pt idx="22">
                  <c:v>396.9</c:v>
                </c:pt>
                <c:pt idx="23">
                  <c:v>463.7</c:v>
                </c:pt>
                <c:pt idx="24">
                  <c:v>772.2</c:v>
                </c:pt>
                <c:pt idx="25">
                  <c:v>832.7</c:v>
                </c:pt>
                <c:pt idx="26">
                  <c:v>951.8</c:v>
                </c:pt>
                <c:pt idx="27">
                  <c:v>1370.9</c:v>
                </c:pt>
                <c:pt idx="28">
                  <c:v>1148.4000000000001</c:v>
                </c:pt>
                <c:pt idx="29">
                  <c:v>1195</c:v>
                </c:pt>
                <c:pt idx="30">
                  <c:v>1213</c:v>
                </c:pt>
                <c:pt idx="31">
                  <c:v>970</c:v>
                </c:pt>
                <c:pt idx="32">
                  <c:v>897</c:v>
                </c:pt>
                <c:pt idx="33">
                  <c:v>1017.4</c:v>
                </c:pt>
                <c:pt idx="34">
                  <c:v>1089.9000000000001</c:v>
                </c:pt>
                <c:pt idx="35">
                  <c:v>1217.8</c:v>
                </c:pt>
                <c:pt idx="36">
                  <c:v>1588</c:v>
                </c:pt>
                <c:pt idx="37">
                  <c:v>2051</c:v>
                </c:pt>
                <c:pt idx="38">
                  <c:v>1919.1</c:v>
                </c:pt>
                <c:pt idx="39">
                  <c:v>1054.3</c:v>
                </c:pt>
                <c:pt idx="40">
                  <c:v>925.1</c:v>
                </c:pt>
                <c:pt idx="41">
                  <c:v>1236</c:v>
                </c:pt>
                <c:pt idx="42">
                  <c:v>1020.2</c:v>
                </c:pt>
                <c:pt idx="43">
                  <c:v>1105.9000000000001</c:v>
                </c:pt>
                <c:pt idx="44">
                  <c:v>1478.9</c:v>
                </c:pt>
                <c:pt idx="45">
                  <c:v>2096</c:v>
                </c:pt>
                <c:pt idx="46">
                  <c:v>2525.9</c:v>
                </c:pt>
                <c:pt idx="47">
                  <c:v>2264</c:v>
                </c:pt>
                <c:pt idx="48">
                  <c:v>2100</c:v>
                </c:pt>
                <c:pt idx="49">
                  <c:v>1750</c:v>
                </c:pt>
              </c:numCache>
            </c:numRef>
          </c:val>
          <c:smooth val="0"/>
          <c:extLst>
            <c:ext xmlns:c16="http://schemas.microsoft.com/office/drawing/2014/chart" uri="{C3380CC4-5D6E-409C-BE32-E72D297353CC}">
              <c16:uniqueId val="{00000001-55C0-4186-BBB7-752368FC928C}"/>
            </c:ext>
          </c:extLst>
        </c:ser>
        <c:ser>
          <c:idx val="2"/>
          <c:order val="2"/>
          <c:tx>
            <c:strRef>
              <c:f>TotalValue!$D$1</c:f>
              <c:strCache>
                <c:ptCount val="1"/>
                <c:pt idx="0">
                  <c:v>Additions</c:v>
                </c:pt>
              </c:strCache>
            </c:strRef>
          </c:tx>
          <c:spPr>
            <a:ln w="38100">
              <a:solidFill>
                <a:schemeClr val="bg1">
                  <a:lumMod val="50000"/>
                </a:schemeClr>
              </a:solidFill>
            </a:ln>
          </c:spPr>
          <c:marker>
            <c:symbol val="none"/>
          </c:marker>
          <c:cat>
            <c:strRef>
              <c:f>TotalValue!$A$2:$A$51</c:f>
              <c:strCach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2018e</c:v>
                </c:pt>
                <c:pt idx="49">
                  <c:v>2019f</c:v>
                </c:pt>
              </c:strCache>
            </c:strRef>
          </c:cat>
          <c:val>
            <c:numRef>
              <c:f>TotalValue!$D$2:$D$51</c:f>
              <c:numCache>
                <c:formatCode>_("$"* #,##0_);_("$"* \(#,##0\);_("$"* "-"??_);_(@_)</c:formatCode>
                <c:ptCount val="50"/>
                <c:pt idx="0">
                  <c:v>18</c:v>
                </c:pt>
                <c:pt idx="1">
                  <c:v>23.9</c:v>
                </c:pt>
                <c:pt idx="2">
                  <c:v>31.8</c:v>
                </c:pt>
                <c:pt idx="3">
                  <c:v>36.299999999999997</c:v>
                </c:pt>
                <c:pt idx="4">
                  <c:v>52.3</c:v>
                </c:pt>
                <c:pt idx="5">
                  <c:v>50</c:v>
                </c:pt>
                <c:pt idx="6">
                  <c:v>49.4</c:v>
                </c:pt>
                <c:pt idx="7">
                  <c:v>61.7</c:v>
                </c:pt>
                <c:pt idx="8">
                  <c:v>70.8</c:v>
                </c:pt>
                <c:pt idx="9">
                  <c:v>96</c:v>
                </c:pt>
                <c:pt idx="10">
                  <c:v>83.7</c:v>
                </c:pt>
                <c:pt idx="11">
                  <c:v>101.6</c:v>
                </c:pt>
                <c:pt idx="12">
                  <c:v>175.7</c:v>
                </c:pt>
                <c:pt idx="13">
                  <c:v>136.30000000000001</c:v>
                </c:pt>
                <c:pt idx="14">
                  <c:v>172.9</c:v>
                </c:pt>
                <c:pt idx="15">
                  <c:v>167.6</c:v>
                </c:pt>
                <c:pt idx="16">
                  <c:v>164.1</c:v>
                </c:pt>
                <c:pt idx="17">
                  <c:v>166.4</c:v>
                </c:pt>
                <c:pt idx="18">
                  <c:v>161.5</c:v>
                </c:pt>
                <c:pt idx="19">
                  <c:v>171.1</c:v>
                </c:pt>
                <c:pt idx="20">
                  <c:v>243.4</c:v>
                </c:pt>
                <c:pt idx="21">
                  <c:v>186.9</c:v>
                </c:pt>
                <c:pt idx="22">
                  <c:v>234.8</c:v>
                </c:pt>
                <c:pt idx="23">
                  <c:v>337.3</c:v>
                </c:pt>
                <c:pt idx="24">
                  <c:v>341.9</c:v>
                </c:pt>
                <c:pt idx="25">
                  <c:v>409</c:v>
                </c:pt>
                <c:pt idx="26">
                  <c:v>386.3</c:v>
                </c:pt>
                <c:pt idx="27">
                  <c:v>407.1</c:v>
                </c:pt>
                <c:pt idx="28">
                  <c:v>461.3</c:v>
                </c:pt>
                <c:pt idx="29">
                  <c:v>537</c:v>
                </c:pt>
                <c:pt idx="30">
                  <c:v>583.29999999999995</c:v>
                </c:pt>
                <c:pt idx="31">
                  <c:v>562.79999999999995</c:v>
                </c:pt>
                <c:pt idx="32">
                  <c:v>393</c:v>
                </c:pt>
                <c:pt idx="33">
                  <c:v>497</c:v>
                </c:pt>
                <c:pt idx="34">
                  <c:v>476</c:v>
                </c:pt>
                <c:pt idx="35">
                  <c:v>707.6</c:v>
                </c:pt>
                <c:pt idx="36">
                  <c:v>865.3</c:v>
                </c:pt>
                <c:pt idx="37">
                  <c:v>979.7</c:v>
                </c:pt>
                <c:pt idx="38">
                  <c:v>781.2</c:v>
                </c:pt>
                <c:pt idx="39">
                  <c:v>660.1</c:v>
                </c:pt>
                <c:pt idx="40">
                  <c:v>672</c:v>
                </c:pt>
                <c:pt idx="41">
                  <c:v>652</c:v>
                </c:pt>
                <c:pt idx="42">
                  <c:v>728.9</c:v>
                </c:pt>
                <c:pt idx="43">
                  <c:v>784.9</c:v>
                </c:pt>
                <c:pt idx="44">
                  <c:v>1034.3</c:v>
                </c:pt>
                <c:pt idx="45">
                  <c:v>1062.9000000000001</c:v>
                </c:pt>
                <c:pt idx="46">
                  <c:v>1622</c:v>
                </c:pt>
                <c:pt idx="47">
                  <c:v>1201.5</c:v>
                </c:pt>
                <c:pt idx="48">
                  <c:v>1225</c:v>
                </c:pt>
                <c:pt idx="49">
                  <c:v>1200</c:v>
                </c:pt>
              </c:numCache>
            </c:numRef>
          </c:val>
          <c:smooth val="0"/>
          <c:extLst>
            <c:ext xmlns:c16="http://schemas.microsoft.com/office/drawing/2014/chart" uri="{C3380CC4-5D6E-409C-BE32-E72D297353CC}">
              <c16:uniqueId val="{00000002-55C0-4186-BBB7-752368FC928C}"/>
            </c:ext>
          </c:extLst>
        </c:ser>
        <c:ser>
          <c:idx val="3"/>
          <c:order val="3"/>
          <c:tx>
            <c:strRef>
              <c:f>TotalValue!$E$1</c:f>
              <c:strCache>
                <c:ptCount val="1"/>
                <c:pt idx="0">
                  <c:v>Total Value</c:v>
                </c:pt>
              </c:strCache>
            </c:strRef>
          </c:tx>
          <c:spPr>
            <a:ln>
              <a:solidFill>
                <a:srgbClr val="C00000"/>
              </a:solidFill>
            </a:ln>
          </c:spPr>
          <c:marker>
            <c:symbol val="none"/>
          </c:marker>
          <c:cat>
            <c:strRef>
              <c:f>TotalValue!$A$2:$A$51</c:f>
              <c:strCache>
                <c:ptCount val="50"/>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2018e</c:v>
                </c:pt>
                <c:pt idx="49">
                  <c:v>2019f</c:v>
                </c:pt>
              </c:strCache>
            </c:strRef>
          </c:cat>
          <c:val>
            <c:numRef>
              <c:f>TotalValue!$E$2:$E$51</c:f>
              <c:numCache>
                <c:formatCode>_("$"* #,##0_);_("$"* \(#,##0\);_("$"* "-"??_);_(@_)</c:formatCode>
                <c:ptCount val="50"/>
                <c:pt idx="0">
                  <c:v>222.3</c:v>
                </c:pt>
                <c:pt idx="1">
                  <c:v>322.3</c:v>
                </c:pt>
                <c:pt idx="2">
                  <c:v>387.3</c:v>
                </c:pt>
                <c:pt idx="3">
                  <c:v>427.5</c:v>
                </c:pt>
                <c:pt idx="4">
                  <c:v>464.4</c:v>
                </c:pt>
                <c:pt idx="5">
                  <c:v>577.1</c:v>
                </c:pt>
                <c:pt idx="6">
                  <c:v>773.2</c:v>
                </c:pt>
                <c:pt idx="7">
                  <c:v>1116.8</c:v>
                </c:pt>
                <c:pt idx="8">
                  <c:v>1143.4000000000001</c:v>
                </c:pt>
                <c:pt idx="9">
                  <c:v>1232.0999999999999</c:v>
                </c:pt>
                <c:pt idx="10">
                  <c:v>922</c:v>
                </c:pt>
                <c:pt idx="11">
                  <c:v>931.3</c:v>
                </c:pt>
                <c:pt idx="12">
                  <c:v>963.4</c:v>
                </c:pt>
                <c:pt idx="13">
                  <c:v>1115.0999999999999</c:v>
                </c:pt>
                <c:pt idx="14">
                  <c:v>1494.8</c:v>
                </c:pt>
                <c:pt idx="15">
                  <c:v>1441.5</c:v>
                </c:pt>
                <c:pt idx="16">
                  <c:v>1319.5</c:v>
                </c:pt>
                <c:pt idx="17">
                  <c:v>1075</c:v>
                </c:pt>
                <c:pt idx="18">
                  <c:v>846.6</c:v>
                </c:pt>
                <c:pt idx="19">
                  <c:v>1008.5</c:v>
                </c:pt>
                <c:pt idx="20">
                  <c:v>1245.7</c:v>
                </c:pt>
                <c:pt idx="21">
                  <c:v>1320.5</c:v>
                </c:pt>
                <c:pt idx="22">
                  <c:v>1745.3</c:v>
                </c:pt>
                <c:pt idx="23">
                  <c:v>2305.4</c:v>
                </c:pt>
                <c:pt idx="24">
                  <c:v>2844.2</c:v>
                </c:pt>
                <c:pt idx="25">
                  <c:v>3096.3</c:v>
                </c:pt>
                <c:pt idx="26">
                  <c:v>3442.6</c:v>
                </c:pt>
                <c:pt idx="27">
                  <c:v>3721.5</c:v>
                </c:pt>
                <c:pt idx="28">
                  <c:v>3798.4</c:v>
                </c:pt>
                <c:pt idx="29">
                  <c:v>3970</c:v>
                </c:pt>
                <c:pt idx="30">
                  <c:v>3936.4</c:v>
                </c:pt>
                <c:pt idx="31">
                  <c:v>3885.5</c:v>
                </c:pt>
                <c:pt idx="32">
                  <c:v>3781</c:v>
                </c:pt>
                <c:pt idx="33">
                  <c:v>4560.8</c:v>
                </c:pt>
                <c:pt idx="34">
                  <c:v>5118.5</c:v>
                </c:pt>
                <c:pt idx="35">
                  <c:v>6588</c:v>
                </c:pt>
                <c:pt idx="36">
                  <c:v>7408.8</c:v>
                </c:pt>
                <c:pt idx="37">
                  <c:v>6993.9</c:v>
                </c:pt>
                <c:pt idx="38">
                  <c:v>4577.3</c:v>
                </c:pt>
                <c:pt idx="39">
                  <c:v>3388.4</c:v>
                </c:pt>
                <c:pt idx="40">
                  <c:v>3264.1</c:v>
                </c:pt>
                <c:pt idx="41">
                  <c:v>3773.4</c:v>
                </c:pt>
                <c:pt idx="42">
                  <c:v>3945.8</c:v>
                </c:pt>
                <c:pt idx="43">
                  <c:v>4915.3999999999996</c:v>
                </c:pt>
                <c:pt idx="44">
                  <c:v>5864.1</c:v>
                </c:pt>
                <c:pt idx="45">
                  <c:v>7140.7</c:v>
                </c:pt>
                <c:pt idx="46">
                  <c:v>8201.5</c:v>
                </c:pt>
                <c:pt idx="47">
                  <c:v>8145.4</c:v>
                </c:pt>
                <c:pt idx="48">
                  <c:v>8029</c:v>
                </c:pt>
                <c:pt idx="49">
                  <c:v>7650</c:v>
                </c:pt>
              </c:numCache>
            </c:numRef>
          </c:val>
          <c:smooth val="0"/>
          <c:extLst>
            <c:ext xmlns:c16="http://schemas.microsoft.com/office/drawing/2014/chart" uri="{C3380CC4-5D6E-409C-BE32-E72D297353CC}">
              <c16:uniqueId val="{00000003-55C0-4186-BBB7-752368FC928C}"/>
            </c:ext>
          </c:extLst>
        </c:ser>
        <c:dLbls>
          <c:showLegendKey val="0"/>
          <c:showVal val="0"/>
          <c:showCatName val="0"/>
          <c:showSerName val="0"/>
          <c:showPercent val="0"/>
          <c:showBubbleSize val="0"/>
        </c:dLbls>
        <c:smooth val="0"/>
        <c:axId val="117968256"/>
        <c:axId val="129176704"/>
      </c:lineChart>
      <c:catAx>
        <c:axId val="117968256"/>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29176704"/>
        <c:crosses val="autoZero"/>
        <c:auto val="1"/>
        <c:lblAlgn val="ctr"/>
        <c:lblOffset val="100"/>
        <c:noMultiLvlLbl val="0"/>
      </c:catAx>
      <c:valAx>
        <c:axId val="129176704"/>
        <c:scaling>
          <c:orientation val="minMax"/>
        </c:scaling>
        <c:delete val="0"/>
        <c:axPos val="l"/>
        <c:title>
          <c:tx>
            <c:rich>
              <a:bodyPr/>
              <a:lstStyle/>
              <a:p>
                <a:pPr>
                  <a:defRPr b="0"/>
                </a:pPr>
                <a:r>
                  <a:rPr lang="en-US" b="0" dirty="0"/>
                  <a:t>$millions</a:t>
                </a:r>
              </a:p>
            </c:rich>
          </c:tx>
          <c:layout>
            <c:manualLayout>
              <c:xMode val="edge"/>
              <c:yMode val="edge"/>
              <c:x val="5.323709536307961E-3"/>
              <c:y val="0.3829076710641855"/>
            </c:manualLayout>
          </c:layout>
          <c:overlay val="0"/>
        </c:title>
        <c:numFmt formatCode="&quot;$&quot;#,##0" sourceLinked="0"/>
        <c:majorTickMark val="out"/>
        <c:minorTickMark val="none"/>
        <c:tickLblPos val="nextTo"/>
        <c:spPr>
          <a:ln>
            <a:solidFill>
              <a:srgbClr val="808080"/>
            </a:solidFill>
          </a:ln>
        </c:spPr>
        <c:crossAx val="117968256"/>
        <c:crosses val="autoZero"/>
        <c:crossBetween val="between"/>
      </c:valAx>
    </c:plotArea>
    <c:legend>
      <c:legendPos val="t"/>
      <c:layout>
        <c:manualLayout>
          <c:xMode val="edge"/>
          <c:yMode val="edge"/>
          <c:x val="8.8448928258967621E-2"/>
          <c:y val="0.90472365523275111"/>
          <c:w val="0.82373221729636747"/>
          <c:h val="6.0290090825081244E-2"/>
        </c:manualLayout>
      </c:layout>
      <c:overlay val="0"/>
    </c:legend>
    <c:plotVisOnly val="1"/>
    <c:dispBlanksAs val="gap"/>
    <c:showDLblsOverMax val="0"/>
  </c:chart>
  <c:txPr>
    <a:bodyPr/>
    <a:lstStyle/>
    <a:p>
      <a:pPr>
        <a:defRPr sz="14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stacked"/>
        <c:varyColors val="0"/>
        <c:ser>
          <c:idx val="0"/>
          <c:order val="0"/>
          <c:tx>
            <c:strRef>
              <c:f>Sheet1!$B$1</c:f>
              <c:strCache>
                <c:ptCount val="1"/>
                <c:pt idx="0">
                  <c:v>Youth</c:v>
                </c:pt>
              </c:strCache>
            </c:strRef>
          </c:tx>
          <c:spPr>
            <a:solidFill>
              <a:srgbClr val="80808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1970</c:v>
                </c:pt>
                <c:pt idx="1">
                  <c:v>1980</c:v>
                </c:pt>
                <c:pt idx="2">
                  <c:v>1990</c:v>
                </c:pt>
                <c:pt idx="3">
                  <c:v>2000</c:v>
                </c:pt>
                <c:pt idx="4">
                  <c:v>2010</c:v>
                </c:pt>
                <c:pt idx="5">
                  <c:v>2020</c:v>
                </c:pt>
                <c:pt idx="6">
                  <c:v>2030</c:v>
                </c:pt>
                <c:pt idx="7">
                  <c:v>2040</c:v>
                </c:pt>
                <c:pt idx="8">
                  <c:v>2050</c:v>
                </c:pt>
                <c:pt idx="9">
                  <c:v>2060</c:v>
                </c:pt>
              </c:numCache>
            </c:numRef>
          </c:cat>
          <c:val>
            <c:numRef>
              <c:f>Sheet1!$B$2:$B$11</c:f>
              <c:numCache>
                <c:formatCode>General</c:formatCode>
                <c:ptCount val="10"/>
                <c:pt idx="0">
                  <c:v>75.977571510000004</c:v>
                </c:pt>
                <c:pt idx="1">
                  <c:v>66.53899412599543</c:v>
                </c:pt>
                <c:pt idx="2">
                  <c:v>66.431238960000002</c:v>
                </c:pt>
                <c:pt idx="3">
                  <c:v>54.272119519999997</c:v>
                </c:pt>
                <c:pt idx="4">
                  <c:v>52.9757319</c:v>
                </c:pt>
                <c:pt idx="5">
                  <c:v>49.867231400000001</c:v>
                </c:pt>
                <c:pt idx="6">
                  <c:v>45.556912799999999</c:v>
                </c:pt>
                <c:pt idx="7">
                  <c:v>44.861406700000003</c:v>
                </c:pt>
                <c:pt idx="8">
                  <c:v>44.3560692</c:v>
                </c:pt>
                <c:pt idx="9">
                  <c:v>43.286287999999999</c:v>
                </c:pt>
              </c:numCache>
            </c:numRef>
          </c:val>
          <c:extLst>
            <c:ext xmlns:c16="http://schemas.microsoft.com/office/drawing/2014/chart" uri="{C3380CC4-5D6E-409C-BE32-E72D297353CC}">
              <c16:uniqueId val="{00000000-925E-4BE4-ACC6-1147995D1FA0}"/>
            </c:ext>
          </c:extLst>
        </c:ser>
        <c:ser>
          <c:idx val="1"/>
          <c:order val="1"/>
          <c:tx>
            <c:strRef>
              <c:f>Sheet1!$C$1</c:f>
              <c:strCache>
                <c:ptCount val="1"/>
                <c:pt idx="0">
                  <c:v>Retirement Age</c:v>
                </c:pt>
              </c:strCache>
            </c:strRef>
          </c:tx>
          <c:spPr>
            <a:solidFill>
              <a:schemeClr val="bg1">
                <a:lumMod val="8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1970</c:v>
                </c:pt>
                <c:pt idx="1">
                  <c:v>1980</c:v>
                </c:pt>
                <c:pt idx="2">
                  <c:v>1990</c:v>
                </c:pt>
                <c:pt idx="3">
                  <c:v>2000</c:v>
                </c:pt>
                <c:pt idx="4">
                  <c:v>2010</c:v>
                </c:pt>
                <c:pt idx="5">
                  <c:v>2020</c:v>
                </c:pt>
                <c:pt idx="6">
                  <c:v>2030</c:v>
                </c:pt>
                <c:pt idx="7">
                  <c:v>2040</c:v>
                </c:pt>
                <c:pt idx="8">
                  <c:v>2050</c:v>
                </c:pt>
                <c:pt idx="9">
                  <c:v>2060</c:v>
                </c:pt>
              </c:numCache>
            </c:numRef>
          </c:cat>
          <c:val>
            <c:numRef>
              <c:f>Sheet1!$C$2:$C$11</c:f>
              <c:numCache>
                <c:formatCode>General</c:formatCode>
                <c:ptCount val="10"/>
                <c:pt idx="0">
                  <c:v>13.90325923</c:v>
                </c:pt>
                <c:pt idx="1">
                  <c:v>13.455511314357802</c:v>
                </c:pt>
                <c:pt idx="2">
                  <c:v>15.83656888</c:v>
                </c:pt>
                <c:pt idx="3">
                  <c:v>14.364519059999999</c:v>
                </c:pt>
                <c:pt idx="4">
                  <c:v>15.175059799999998</c:v>
                </c:pt>
                <c:pt idx="5">
                  <c:v>19.9947713</c:v>
                </c:pt>
                <c:pt idx="6">
                  <c:v>24.720900400000001</c:v>
                </c:pt>
                <c:pt idx="7">
                  <c:v>27.012368299999999</c:v>
                </c:pt>
                <c:pt idx="8">
                  <c:v>31.703315399999997</c:v>
                </c:pt>
                <c:pt idx="9">
                  <c:v>35.057902800000001</c:v>
                </c:pt>
              </c:numCache>
            </c:numRef>
          </c:val>
          <c:extLst>
            <c:ext xmlns:c16="http://schemas.microsoft.com/office/drawing/2014/chart" uri="{C3380CC4-5D6E-409C-BE32-E72D297353CC}">
              <c16:uniqueId val="{00000001-925E-4BE4-ACC6-1147995D1FA0}"/>
            </c:ext>
          </c:extLst>
        </c:ser>
        <c:ser>
          <c:idx val="2"/>
          <c:order val="2"/>
          <c:tx>
            <c:strRef>
              <c:f>Sheet1!$D$1</c:f>
              <c:strCache>
                <c:ptCount val="1"/>
                <c:pt idx="0">
                  <c:v>Total</c:v>
                </c:pt>
              </c:strCache>
            </c:strRef>
          </c:tx>
          <c:spPr>
            <a:no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1970</c:v>
                </c:pt>
                <c:pt idx="1">
                  <c:v>1980</c:v>
                </c:pt>
                <c:pt idx="2">
                  <c:v>1990</c:v>
                </c:pt>
                <c:pt idx="3">
                  <c:v>2000</c:v>
                </c:pt>
                <c:pt idx="4">
                  <c:v>2010</c:v>
                </c:pt>
                <c:pt idx="5">
                  <c:v>2020</c:v>
                </c:pt>
                <c:pt idx="6">
                  <c:v>2030</c:v>
                </c:pt>
                <c:pt idx="7">
                  <c:v>2040</c:v>
                </c:pt>
                <c:pt idx="8">
                  <c:v>2050</c:v>
                </c:pt>
                <c:pt idx="9">
                  <c:v>2060</c:v>
                </c:pt>
              </c:numCache>
            </c:numRef>
          </c:cat>
          <c:val>
            <c:numRef>
              <c:f>Sheet1!$D$2:$D$11</c:f>
              <c:numCache>
                <c:formatCode>General</c:formatCode>
                <c:ptCount val="10"/>
                <c:pt idx="0">
                  <c:v>89.880830739999993</c:v>
                </c:pt>
                <c:pt idx="1">
                  <c:v>79.994505440353223</c:v>
                </c:pt>
                <c:pt idx="2">
                  <c:v>82.267809999999997</c:v>
                </c:pt>
                <c:pt idx="3">
                  <c:v>68.63664</c:v>
                </c:pt>
                <c:pt idx="4">
                  <c:v>68.150791699999999</c:v>
                </c:pt>
                <c:pt idx="5">
                  <c:v>69.862002700000005</c:v>
                </c:pt>
                <c:pt idx="6">
                  <c:v>70.277813199999997</c:v>
                </c:pt>
                <c:pt idx="7">
                  <c:v>71.873774999999995</c:v>
                </c:pt>
                <c:pt idx="8">
                  <c:v>76.059384600000001</c:v>
                </c:pt>
                <c:pt idx="9">
                  <c:v>78.344190800000007</c:v>
                </c:pt>
              </c:numCache>
            </c:numRef>
          </c:val>
          <c:extLst>
            <c:ext xmlns:c16="http://schemas.microsoft.com/office/drawing/2014/chart" uri="{C3380CC4-5D6E-409C-BE32-E72D297353CC}">
              <c16:uniqueId val="{00000002-925E-4BE4-ACC6-1147995D1FA0}"/>
            </c:ext>
          </c:extLst>
        </c:ser>
        <c:dLbls>
          <c:dLblPos val="ctr"/>
          <c:showLegendKey val="0"/>
          <c:showVal val="1"/>
          <c:showCatName val="0"/>
          <c:showSerName val="0"/>
          <c:showPercent val="0"/>
          <c:showBubbleSize val="0"/>
        </c:dLbls>
        <c:gapWidth val="30"/>
        <c:overlap val="100"/>
        <c:axId val="222186632"/>
        <c:axId val="221139648"/>
      </c:barChart>
      <c:catAx>
        <c:axId val="222186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21139648"/>
        <c:crosses val="autoZero"/>
        <c:auto val="1"/>
        <c:lblAlgn val="ctr"/>
        <c:lblOffset val="100"/>
        <c:noMultiLvlLbl val="0"/>
      </c:catAx>
      <c:valAx>
        <c:axId val="221139648"/>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222186632"/>
        <c:crosses val="autoZero"/>
        <c:crossBetween val="between"/>
        <c:majorUnit val="10"/>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53587051618546"/>
          <c:y val="1.6555241702470937E-2"/>
          <c:w val="0.76029341644794401"/>
          <c:h val="0.83576167750100527"/>
        </c:manualLayout>
      </c:layout>
      <c:lineChart>
        <c:grouping val="standard"/>
        <c:varyColors val="0"/>
        <c:ser>
          <c:idx val="0"/>
          <c:order val="0"/>
          <c:tx>
            <c:strRef>
              <c:f>'79'!$B$4</c:f>
              <c:strCache>
                <c:ptCount val="1"/>
                <c:pt idx="0">
                  <c:v>Production</c:v>
                </c:pt>
              </c:strCache>
            </c:strRef>
          </c:tx>
          <c:spPr>
            <a:ln w="12700">
              <a:solidFill>
                <a:schemeClr val="tx1"/>
              </a:solidFill>
            </a:ln>
          </c:spPr>
          <c:marker>
            <c:symbol val="triangle"/>
            <c:size val="5"/>
            <c:spPr>
              <a:solidFill>
                <a:schemeClr val="tx1"/>
              </a:solidFill>
              <a:ln>
                <a:solidFill>
                  <a:schemeClr val="tx1"/>
                </a:solidFill>
              </a:ln>
            </c:spPr>
          </c:marker>
          <c:cat>
            <c:numRef>
              <c:f>'79'!$A$6:$A$43</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'79'!$B$6:$B$44</c:f>
              <c:numCache>
                <c:formatCode>#,##0</c:formatCode>
                <c:ptCount val="39"/>
                <c:pt idx="0">
                  <c:v>24978.653999999999</c:v>
                </c:pt>
                <c:pt idx="1">
                  <c:v>24309.494999999999</c:v>
                </c:pt>
                <c:pt idx="2">
                  <c:v>23595.260999999999</c:v>
                </c:pt>
                <c:pt idx="3">
                  <c:v>31045.199000000001</c:v>
                </c:pt>
                <c:pt idx="4">
                  <c:v>38053.870999999999</c:v>
                </c:pt>
                <c:pt idx="5">
                  <c:v>41079.870999999999</c:v>
                </c:pt>
                <c:pt idx="6">
                  <c:v>39243.487000000001</c:v>
                </c:pt>
                <c:pt idx="7">
                  <c:v>35828.536</c:v>
                </c:pt>
                <c:pt idx="8">
                  <c:v>33364.938000000002</c:v>
                </c:pt>
                <c:pt idx="9">
                  <c:v>28504.075000000001</c:v>
                </c:pt>
                <c:pt idx="10">
                  <c:v>27705.047999999999</c:v>
                </c:pt>
                <c:pt idx="11">
                  <c:v>25927.638999999999</c:v>
                </c:pt>
                <c:pt idx="12">
                  <c:v>24073.573</c:v>
                </c:pt>
                <c:pt idx="13">
                  <c:v>21825.986000000001</c:v>
                </c:pt>
                <c:pt idx="14">
                  <c:v>20667.620999999999</c:v>
                </c:pt>
                <c:pt idx="15">
                  <c:v>19975.648000000001</c:v>
                </c:pt>
                <c:pt idx="16">
                  <c:v>19528.78</c:v>
                </c:pt>
                <c:pt idx="17">
                  <c:v>19592.547999999999</c:v>
                </c:pt>
                <c:pt idx="18">
                  <c:v>19218.109</c:v>
                </c:pt>
                <c:pt idx="19">
                  <c:v>16361.852000000001</c:v>
                </c:pt>
                <c:pt idx="20">
                  <c:v>15608.2</c:v>
                </c:pt>
                <c:pt idx="21">
                  <c:v>15270.624</c:v>
                </c:pt>
                <c:pt idx="22">
                  <c:v>13769.614</c:v>
                </c:pt>
                <c:pt idx="23">
                  <c:v>13096.043</c:v>
                </c:pt>
                <c:pt idx="24">
                  <c:v>14741.847</c:v>
                </c:pt>
                <c:pt idx="25">
                  <c:v>16675.452000000001</c:v>
                </c:pt>
                <c:pt idx="26">
                  <c:v>17925.87</c:v>
                </c:pt>
                <c:pt idx="27">
                  <c:v>19534.129000000001</c:v>
                </c:pt>
                <c:pt idx="28">
                  <c:v>22039.547999999999</c:v>
                </c:pt>
                <c:pt idx="29">
                  <c:v>22940.83</c:v>
                </c:pt>
                <c:pt idx="30">
                  <c:v>24665.620999999999</c:v>
                </c:pt>
                <c:pt idx="31">
                  <c:v>26276.322</c:v>
                </c:pt>
                <c:pt idx="32">
                  <c:v>30203.781999999999</c:v>
                </c:pt>
                <c:pt idx="33">
                  <c:v>35001.771999999997</c:v>
                </c:pt>
                <c:pt idx="34">
                  <c:v>40914.423000000003</c:v>
                </c:pt>
                <c:pt idx="35">
                  <c:v>37136.294999999998</c:v>
                </c:pt>
                <c:pt idx="36">
                  <c:v>30528.411</c:v>
                </c:pt>
                <c:pt idx="37">
                  <c:v>34461.341999999997</c:v>
                </c:pt>
                <c:pt idx="38">
                  <c:v>36800</c:v>
                </c:pt>
              </c:numCache>
            </c:numRef>
          </c:val>
          <c:smooth val="0"/>
          <c:extLst>
            <c:ext xmlns:c16="http://schemas.microsoft.com/office/drawing/2014/chart" uri="{C3380CC4-5D6E-409C-BE32-E72D297353CC}">
              <c16:uniqueId val="{00000000-390E-4B59-871A-52F293FA1EDA}"/>
            </c:ext>
          </c:extLst>
        </c:ser>
        <c:ser>
          <c:idx val="2"/>
          <c:order val="1"/>
          <c:tx>
            <c:strRef>
              <c:f>'79'!$L$4</c:f>
              <c:strCache>
                <c:ptCount val="1"/>
                <c:pt idx="0">
                  <c:v>Pipeline Imports</c:v>
                </c:pt>
              </c:strCache>
            </c:strRef>
          </c:tx>
          <c:spPr>
            <a:ln w="12700">
              <a:solidFill>
                <a:schemeClr val="tx1"/>
              </a:solidFill>
            </a:ln>
          </c:spPr>
          <c:marker>
            <c:symbol val="square"/>
            <c:size val="5"/>
            <c:spPr>
              <a:solidFill>
                <a:schemeClr val="tx1"/>
              </a:solidFill>
              <a:ln>
                <a:solidFill>
                  <a:schemeClr val="tx1"/>
                </a:solidFill>
              </a:ln>
            </c:spPr>
          </c:marker>
          <c:cat>
            <c:numRef>
              <c:f>'79'!$A$6:$A$43</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'79'!$L$6:$L$44</c:f>
              <c:numCache>
                <c:formatCode>#,##0</c:formatCode>
                <c:ptCount val="39"/>
                <c:pt idx="0">
                  <c:v>28079</c:v>
                </c:pt>
                <c:pt idx="1">
                  <c:v>26655</c:v>
                </c:pt>
                <c:pt idx="2">
                  <c:v>25944</c:v>
                </c:pt>
                <c:pt idx="3">
                  <c:v>21979</c:v>
                </c:pt>
                <c:pt idx="4">
                  <c:v>19240</c:v>
                </c:pt>
                <c:pt idx="5">
                  <c:v>19934</c:v>
                </c:pt>
                <c:pt idx="6">
                  <c:v>20141</c:v>
                </c:pt>
                <c:pt idx="7">
                  <c:v>20700</c:v>
                </c:pt>
                <c:pt idx="8">
                  <c:v>27522</c:v>
                </c:pt>
                <c:pt idx="9">
                  <c:v>32241</c:v>
                </c:pt>
                <c:pt idx="10">
                  <c:v>33338.327340000003</c:v>
                </c:pt>
                <c:pt idx="11">
                  <c:v>34536.10699</c:v>
                </c:pt>
                <c:pt idx="12">
                  <c:v>35211.423255000002</c:v>
                </c:pt>
                <c:pt idx="13">
                  <c:v>33854.12917</c:v>
                </c:pt>
                <c:pt idx="14">
                  <c:v>36706.133669999996</c:v>
                </c:pt>
                <c:pt idx="15">
                  <c:v>34911.826029999989</c:v>
                </c:pt>
                <c:pt idx="16">
                  <c:v>34936.637640000001</c:v>
                </c:pt>
                <c:pt idx="17">
                  <c:v>39585.022259999998</c:v>
                </c:pt>
                <c:pt idx="18">
                  <c:v>43036.994289999995</c:v>
                </c:pt>
                <c:pt idx="19">
                  <c:v>43862.645830000001</c:v>
                </c:pt>
                <c:pt idx="20">
                  <c:v>45057.455029999997</c:v>
                </c:pt>
                <c:pt idx="21">
                  <c:v>43672.036630000002</c:v>
                </c:pt>
                <c:pt idx="22">
                  <c:v>44811.594290000001</c:v>
                </c:pt>
                <c:pt idx="23">
                  <c:v>40805.555739999996</c:v>
                </c:pt>
                <c:pt idx="24">
                  <c:v>42664.946079999994</c:v>
                </c:pt>
                <c:pt idx="25">
                  <c:v>43576.629759999996</c:v>
                </c:pt>
                <c:pt idx="26">
                  <c:v>43243.673569999999</c:v>
                </c:pt>
                <c:pt idx="27">
                  <c:v>41488.363969999999</c:v>
                </c:pt>
                <c:pt idx="28">
                  <c:v>37957.310930000007</c:v>
                </c:pt>
                <c:pt idx="29">
                  <c:v>35928.861510000002</c:v>
                </c:pt>
                <c:pt idx="30">
                  <c:v>34803.032309999995</c:v>
                </c:pt>
                <c:pt idx="31">
                  <c:v>36941.24134</c:v>
                </c:pt>
                <c:pt idx="32">
                  <c:v>37317.215859999997</c:v>
                </c:pt>
                <c:pt idx="33">
                  <c:v>33836.196029999999</c:v>
                </c:pt>
                <c:pt idx="34">
                  <c:v>34723.421319999994</c:v>
                </c:pt>
                <c:pt idx="35">
                  <c:v>34221.271760000003</c:v>
                </c:pt>
                <c:pt idx="36">
                  <c:v>40301.452559999998</c:v>
                </c:pt>
                <c:pt idx="37">
                  <c:v>36916.261010000002</c:v>
                </c:pt>
                <c:pt idx="38">
                  <c:v>35900</c:v>
                </c:pt>
              </c:numCache>
            </c:numRef>
          </c:val>
          <c:smooth val="0"/>
          <c:extLst>
            <c:ext xmlns:c16="http://schemas.microsoft.com/office/drawing/2014/chart" uri="{C3380CC4-5D6E-409C-BE32-E72D297353CC}">
              <c16:uniqueId val="{00000001-390E-4B59-871A-52F293FA1EDA}"/>
            </c:ext>
          </c:extLst>
        </c:ser>
        <c:ser>
          <c:idx val="1"/>
          <c:order val="2"/>
          <c:tx>
            <c:strRef>
              <c:f>'79'!$G$4</c:f>
              <c:strCache>
                <c:ptCount val="1"/>
                <c:pt idx="0">
                  <c:v>Refinery Receipts</c:v>
                </c:pt>
              </c:strCache>
            </c:strRef>
          </c:tx>
          <c:spPr>
            <a:ln w="12700">
              <a:solidFill>
                <a:schemeClr val="tx1"/>
              </a:solidFill>
            </a:ln>
          </c:spPr>
          <c:marker>
            <c:symbol val="circle"/>
            <c:size val="5"/>
            <c:spPr>
              <a:solidFill>
                <a:schemeClr val="tx1"/>
              </a:solidFill>
              <a:ln>
                <a:solidFill>
                  <a:schemeClr val="tx1"/>
                </a:solidFill>
              </a:ln>
            </c:spPr>
          </c:marker>
          <c:cat>
            <c:numRef>
              <c:f>'79'!$A$6:$A$43</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'79'!$G$6:$G$44</c:f>
              <c:numCache>
                <c:formatCode>#,##0</c:formatCode>
                <c:ptCount val="39"/>
                <c:pt idx="0">
                  <c:v>44291</c:v>
                </c:pt>
                <c:pt idx="1">
                  <c:v>42876</c:v>
                </c:pt>
                <c:pt idx="2">
                  <c:v>40372</c:v>
                </c:pt>
                <c:pt idx="3">
                  <c:v>43901</c:v>
                </c:pt>
                <c:pt idx="4">
                  <c:v>43745</c:v>
                </c:pt>
                <c:pt idx="5">
                  <c:v>45224</c:v>
                </c:pt>
                <c:pt idx="6">
                  <c:v>45086</c:v>
                </c:pt>
                <c:pt idx="7">
                  <c:v>45654</c:v>
                </c:pt>
                <c:pt idx="8">
                  <c:v>48690</c:v>
                </c:pt>
                <c:pt idx="9">
                  <c:v>47989</c:v>
                </c:pt>
                <c:pt idx="10">
                  <c:v>49104</c:v>
                </c:pt>
                <c:pt idx="11">
                  <c:v>48647</c:v>
                </c:pt>
                <c:pt idx="12">
                  <c:v>50079</c:v>
                </c:pt>
                <c:pt idx="13">
                  <c:v>48554</c:v>
                </c:pt>
                <c:pt idx="14">
                  <c:v>48802</c:v>
                </c:pt>
                <c:pt idx="15">
                  <c:v>46641</c:v>
                </c:pt>
                <c:pt idx="16">
                  <c:v>46126</c:v>
                </c:pt>
                <c:pt idx="17">
                  <c:v>48492</c:v>
                </c:pt>
                <c:pt idx="18">
                  <c:v>50017</c:v>
                </c:pt>
                <c:pt idx="19">
                  <c:v>52271</c:v>
                </c:pt>
                <c:pt idx="20">
                  <c:v>49716</c:v>
                </c:pt>
                <c:pt idx="21">
                  <c:v>50310</c:v>
                </c:pt>
                <c:pt idx="22">
                  <c:v>49962</c:v>
                </c:pt>
                <c:pt idx="23">
                  <c:v>48267</c:v>
                </c:pt>
                <c:pt idx="24">
                  <c:v>53400</c:v>
                </c:pt>
                <c:pt idx="25">
                  <c:v>54513</c:v>
                </c:pt>
                <c:pt idx="26">
                  <c:v>55119</c:v>
                </c:pt>
                <c:pt idx="27">
                  <c:v>54764</c:v>
                </c:pt>
                <c:pt idx="28">
                  <c:v>53637</c:v>
                </c:pt>
                <c:pt idx="29">
                  <c:v>52475</c:v>
                </c:pt>
                <c:pt idx="30">
                  <c:v>51637</c:v>
                </c:pt>
                <c:pt idx="31">
                  <c:v>55900</c:v>
                </c:pt>
                <c:pt idx="32">
                  <c:v>59153</c:v>
                </c:pt>
                <c:pt idx="33">
                  <c:v>57345</c:v>
                </c:pt>
                <c:pt idx="34">
                  <c:v>60548</c:v>
                </c:pt>
                <c:pt idx="35">
                  <c:v>59549</c:v>
                </c:pt>
                <c:pt idx="36">
                  <c:v>64482</c:v>
                </c:pt>
                <c:pt idx="37">
                  <c:v>67311</c:v>
                </c:pt>
                <c:pt idx="38">
                  <c:v>65000</c:v>
                </c:pt>
              </c:numCache>
            </c:numRef>
          </c:val>
          <c:smooth val="0"/>
          <c:extLst>
            <c:ext xmlns:c16="http://schemas.microsoft.com/office/drawing/2014/chart" uri="{C3380CC4-5D6E-409C-BE32-E72D297353CC}">
              <c16:uniqueId val="{00000002-390E-4B59-871A-52F293FA1EDA}"/>
            </c:ext>
          </c:extLst>
        </c:ser>
        <c:dLbls>
          <c:showLegendKey val="0"/>
          <c:showVal val="0"/>
          <c:showCatName val="0"/>
          <c:showSerName val="0"/>
          <c:showPercent val="0"/>
          <c:showBubbleSize val="0"/>
        </c:dLbls>
        <c:marker val="1"/>
        <c:smooth val="0"/>
        <c:axId val="116371456"/>
        <c:axId val="116373376"/>
      </c:lineChart>
      <c:lineChart>
        <c:grouping val="standard"/>
        <c:varyColors val="0"/>
        <c:ser>
          <c:idx val="3"/>
          <c:order val="3"/>
          <c:tx>
            <c:strRef>
              <c:f>'79'!$J$4</c:f>
              <c:strCache>
                <c:ptCount val="1"/>
                <c:pt idx="0">
                  <c:v>Wellhead Price</c:v>
                </c:pt>
              </c:strCache>
            </c:strRef>
          </c:tx>
          <c:spPr>
            <a:ln w="22225">
              <a:solidFill>
                <a:schemeClr val="tx1"/>
              </a:solidFill>
              <a:prstDash val="sysDash"/>
            </a:ln>
          </c:spPr>
          <c:marker>
            <c:symbol val="none"/>
          </c:marker>
          <c:cat>
            <c:numRef>
              <c:f>'79'!$A$6:$A$44</c:f>
              <c:numCache>
                <c:formatCode>General</c:formatCode>
                <c:ptCount val="3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numCache>
            </c:numRef>
          </c:cat>
          <c:val>
            <c:numRef>
              <c:f>'79'!$J$6:$J$44</c:f>
              <c:numCache>
                <c:formatCode>#,##0.00</c:formatCode>
                <c:ptCount val="39"/>
                <c:pt idx="0">
                  <c:v>19.79</c:v>
                </c:pt>
                <c:pt idx="1">
                  <c:v>34.14</c:v>
                </c:pt>
                <c:pt idx="2">
                  <c:v>30.5</c:v>
                </c:pt>
                <c:pt idx="3">
                  <c:v>28.12</c:v>
                </c:pt>
                <c:pt idx="4">
                  <c:v>27.21</c:v>
                </c:pt>
                <c:pt idx="5">
                  <c:v>23.98</c:v>
                </c:pt>
                <c:pt idx="6">
                  <c:v>13.33</c:v>
                </c:pt>
                <c:pt idx="7">
                  <c:v>17.22</c:v>
                </c:pt>
                <c:pt idx="8">
                  <c:v>14.24</c:v>
                </c:pt>
                <c:pt idx="9">
                  <c:v>18.63</c:v>
                </c:pt>
                <c:pt idx="10">
                  <c:v>22.61</c:v>
                </c:pt>
                <c:pt idx="11">
                  <c:v>19.989999999999998</c:v>
                </c:pt>
                <c:pt idx="12">
                  <c:v>19.39</c:v>
                </c:pt>
                <c:pt idx="13">
                  <c:v>17.48</c:v>
                </c:pt>
                <c:pt idx="14">
                  <c:v>16.38</c:v>
                </c:pt>
                <c:pt idx="15">
                  <c:v>17.71</c:v>
                </c:pt>
                <c:pt idx="16">
                  <c:v>21.1</c:v>
                </c:pt>
                <c:pt idx="17">
                  <c:v>18.57</c:v>
                </c:pt>
                <c:pt idx="18">
                  <c:v>12.52</c:v>
                </c:pt>
                <c:pt idx="19">
                  <c:v>17.690000000000001</c:v>
                </c:pt>
                <c:pt idx="20">
                  <c:v>28.53</c:v>
                </c:pt>
                <c:pt idx="21">
                  <c:v>24.09</c:v>
                </c:pt>
                <c:pt idx="22">
                  <c:v>23.87</c:v>
                </c:pt>
                <c:pt idx="23">
                  <c:v>28.88</c:v>
                </c:pt>
                <c:pt idx="24" formatCode="General">
                  <c:v>39.35</c:v>
                </c:pt>
                <c:pt idx="25" formatCode="0.00">
                  <c:v>53.98</c:v>
                </c:pt>
                <c:pt idx="26" formatCode="0.00">
                  <c:v>59.7</c:v>
                </c:pt>
                <c:pt idx="27" formatCode="0.00">
                  <c:v>62.48</c:v>
                </c:pt>
                <c:pt idx="28" formatCode="0.00">
                  <c:v>86.58</c:v>
                </c:pt>
                <c:pt idx="29" formatCode="0.00">
                  <c:v>50.22</c:v>
                </c:pt>
                <c:pt idx="30" formatCode="0.00">
                  <c:v>68.09</c:v>
                </c:pt>
                <c:pt idx="31" formatCode="0.00">
                  <c:v>82.53</c:v>
                </c:pt>
                <c:pt idx="32" formatCode="0.00">
                  <c:v>82.73</c:v>
                </c:pt>
                <c:pt idx="33" formatCode="0.00">
                  <c:v>84.79</c:v>
                </c:pt>
                <c:pt idx="34" formatCode="0.00">
                  <c:v>79.040000000000006</c:v>
                </c:pt>
                <c:pt idx="35" formatCode="0.00">
                  <c:v>40.69</c:v>
                </c:pt>
                <c:pt idx="36" formatCode="0.00">
                  <c:v>36.92</c:v>
                </c:pt>
                <c:pt idx="37" formatCode="0.00">
                  <c:v>44.24</c:v>
                </c:pt>
                <c:pt idx="38" formatCode="0.00">
                  <c:v>57</c:v>
                </c:pt>
              </c:numCache>
            </c:numRef>
          </c:val>
          <c:smooth val="0"/>
          <c:extLst>
            <c:ext xmlns:c16="http://schemas.microsoft.com/office/drawing/2014/chart" uri="{C3380CC4-5D6E-409C-BE32-E72D297353CC}">
              <c16:uniqueId val="{00000003-390E-4B59-871A-52F293FA1EDA}"/>
            </c:ext>
          </c:extLst>
        </c:ser>
        <c:dLbls>
          <c:showLegendKey val="0"/>
          <c:showVal val="0"/>
          <c:showCatName val="0"/>
          <c:showSerName val="0"/>
          <c:showPercent val="0"/>
          <c:showBubbleSize val="0"/>
        </c:dLbls>
        <c:marker val="1"/>
        <c:smooth val="0"/>
        <c:axId val="125139200"/>
        <c:axId val="125136896"/>
      </c:lineChart>
      <c:catAx>
        <c:axId val="116371456"/>
        <c:scaling>
          <c:orientation val="minMax"/>
        </c:scaling>
        <c:delete val="0"/>
        <c:axPos val="b"/>
        <c:numFmt formatCode="General" sourceLinked="1"/>
        <c:majorTickMark val="out"/>
        <c:minorTickMark val="none"/>
        <c:tickLblPos val="nextTo"/>
        <c:txPr>
          <a:bodyPr/>
          <a:lstStyle/>
          <a:p>
            <a:pPr>
              <a:defRPr sz="1400">
                <a:latin typeface="Calibri" panose="020F0502020204030204" pitchFamily="34" charset="0"/>
                <a:cs typeface="Calibri" panose="020F0502020204030204" pitchFamily="34" charset="0"/>
              </a:defRPr>
            </a:pPr>
            <a:endParaRPr lang="en-US"/>
          </a:p>
        </c:txPr>
        <c:crossAx val="116373376"/>
        <c:crosses val="autoZero"/>
        <c:auto val="1"/>
        <c:lblAlgn val="ctr"/>
        <c:lblOffset val="100"/>
        <c:tickLblSkip val="5"/>
        <c:noMultiLvlLbl val="0"/>
      </c:catAx>
      <c:valAx>
        <c:axId val="116373376"/>
        <c:scaling>
          <c:orientation val="minMax"/>
          <c:max val="70000"/>
          <c:min val="0"/>
        </c:scaling>
        <c:delete val="0"/>
        <c:axPos val="l"/>
        <c:majorGridlines>
          <c:spPr>
            <a:ln>
              <a:noFill/>
            </a:ln>
          </c:spPr>
        </c:majorGridlines>
        <c:title>
          <c:tx>
            <c:rich>
              <a:bodyPr rot="-5400000" vert="horz"/>
              <a:lstStyle/>
              <a:p>
                <a:pPr>
                  <a:defRPr sz="1400" b="0">
                    <a:latin typeface="Calibri" panose="020F0502020204030204" pitchFamily="34" charset="0"/>
                    <a:cs typeface="Calibri" panose="020F0502020204030204" pitchFamily="34" charset="0"/>
                  </a:defRPr>
                </a:pPr>
                <a:r>
                  <a:rPr lang="en-US" sz="1400" b="0" dirty="0">
                    <a:latin typeface="Calibri" panose="020F0502020204030204" pitchFamily="34" charset="0"/>
                    <a:cs typeface="Calibri" panose="020F0502020204030204" pitchFamily="34" charset="0"/>
                  </a:rPr>
                  <a:t>Thousand</a:t>
                </a:r>
                <a:r>
                  <a:rPr lang="en-US" sz="1400" b="0" baseline="0" dirty="0">
                    <a:latin typeface="Calibri" panose="020F0502020204030204" pitchFamily="34" charset="0"/>
                    <a:cs typeface="Calibri" panose="020F0502020204030204" pitchFamily="34" charset="0"/>
                  </a:rPr>
                  <a:t> barrels</a:t>
                </a:r>
                <a:endParaRPr lang="en-US" sz="1400" b="0" dirty="0">
                  <a:latin typeface="Calibri" panose="020F0502020204030204" pitchFamily="34" charset="0"/>
                  <a:cs typeface="Calibri" panose="020F0502020204030204" pitchFamily="34" charset="0"/>
                </a:endParaRPr>
              </a:p>
            </c:rich>
          </c:tx>
          <c:layout>
            <c:manualLayout>
              <c:xMode val="edge"/>
              <c:yMode val="edge"/>
              <c:x val="1.6493128232388674E-2"/>
              <c:y val="0.33196357877892169"/>
            </c:manualLayout>
          </c:layout>
          <c:overlay val="0"/>
        </c:title>
        <c:numFmt formatCode="#,##0" sourceLinked="1"/>
        <c:majorTickMark val="out"/>
        <c:minorTickMark val="out"/>
        <c:tickLblPos val="nextTo"/>
        <c:txPr>
          <a:bodyPr/>
          <a:lstStyle/>
          <a:p>
            <a:pPr>
              <a:defRPr sz="1400">
                <a:latin typeface="Calibri" panose="020F0502020204030204" pitchFamily="34" charset="0"/>
                <a:cs typeface="Calibri" panose="020F0502020204030204" pitchFamily="34" charset="0"/>
              </a:defRPr>
            </a:pPr>
            <a:endParaRPr lang="en-US"/>
          </a:p>
        </c:txPr>
        <c:crossAx val="116371456"/>
        <c:crosses val="autoZero"/>
        <c:crossBetween val="midCat"/>
        <c:majorUnit val="10000"/>
        <c:minorUnit val="5000"/>
      </c:valAx>
      <c:valAx>
        <c:axId val="125136896"/>
        <c:scaling>
          <c:orientation val="minMax"/>
        </c:scaling>
        <c:delete val="0"/>
        <c:axPos val="r"/>
        <c:title>
          <c:tx>
            <c:rich>
              <a:bodyPr rot="-5400000" vert="horz"/>
              <a:lstStyle/>
              <a:p>
                <a:pPr>
                  <a:defRPr sz="1400" b="0"/>
                </a:pPr>
                <a:r>
                  <a:rPr lang="en-US" sz="1400" b="0" dirty="0">
                    <a:latin typeface="Calibri" panose="020F0502020204030204" pitchFamily="34" charset="0"/>
                    <a:cs typeface="Calibri" panose="020F0502020204030204" pitchFamily="34" charset="0"/>
                  </a:rPr>
                  <a:t>$/barrel</a:t>
                </a:r>
              </a:p>
            </c:rich>
          </c:tx>
          <c:overlay val="0"/>
        </c:title>
        <c:numFmt formatCode="&quot;$&quot;#,##0" sourceLinked="0"/>
        <c:majorTickMark val="out"/>
        <c:minorTickMark val="out"/>
        <c:tickLblPos val="nextTo"/>
        <c:txPr>
          <a:bodyPr/>
          <a:lstStyle/>
          <a:p>
            <a:pPr>
              <a:defRPr sz="1400">
                <a:latin typeface="Calibri" panose="020F0502020204030204" pitchFamily="34" charset="0"/>
                <a:cs typeface="Calibri" panose="020F0502020204030204" pitchFamily="34" charset="0"/>
              </a:defRPr>
            </a:pPr>
            <a:endParaRPr lang="en-US"/>
          </a:p>
        </c:txPr>
        <c:crossAx val="125139200"/>
        <c:crosses val="max"/>
        <c:crossBetween val="between"/>
        <c:majorUnit val="20"/>
        <c:minorUnit val="10"/>
      </c:valAx>
      <c:catAx>
        <c:axId val="125139200"/>
        <c:scaling>
          <c:orientation val="minMax"/>
        </c:scaling>
        <c:delete val="1"/>
        <c:axPos val="b"/>
        <c:numFmt formatCode="General" sourceLinked="1"/>
        <c:majorTickMark val="out"/>
        <c:minorTickMark val="none"/>
        <c:tickLblPos val="nextTo"/>
        <c:crossAx val="125136896"/>
        <c:crosses val="autoZero"/>
        <c:auto val="1"/>
        <c:lblAlgn val="ctr"/>
        <c:lblOffset val="100"/>
        <c:noMultiLvlLbl val="0"/>
      </c:catAx>
    </c:plotArea>
    <c:legend>
      <c:legendPos val="r"/>
      <c:layout>
        <c:manualLayout>
          <c:xMode val="edge"/>
          <c:yMode val="edge"/>
          <c:x val="0.12110568457423834"/>
          <c:y val="0.90588110865240634"/>
          <c:w val="0.77575319962641798"/>
          <c:h val="6.019513558636997E-2"/>
        </c:manualLayout>
      </c:layout>
      <c:overlay val="0"/>
      <c:txPr>
        <a:bodyPr/>
        <a:lstStyle/>
        <a:p>
          <a:pPr>
            <a:defRPr sz="1200">
              <a:latin typeface="Calibri" panose="020F0502020204030204" pitchFamily="34" charset="0"/>
              <a:cs typeface="Calibri" panose="020F0502020204030204" pitchFamily="34" charset="0"/>
            </a:defRPr>
          </a:pPr>
          <a:endParaRPr lang="en-US"/>
        </a:p>
      </c:txPr>
    </c:legend>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64577865266841"/>
          <c:y val="1.654007952638379E-2"/>
          <c:w val="0.74668000874890639"/>
          <c:h val="0.83785323573374126"/>
        </c:manualLayout>
      </c:layout>
      <c:lineChart>
        <c:grouping val="standard"/>
        <c:varyColors val="0"/>
        <c:ser>
          <c:idx val="0"/>
          <c:order val="0"/>
          <c:tx>
            <c:strRef>
              <c:f>'80'!$B$4</c:f>
              <c:strCache>
                <c:ptCount val="1"/>
                <c:pt idx="0">
                  <c:v>Production</c:v>
                </c:pt>
              </c:strCache>
            </c:strRef>
          </c:tx>
          <c:spPr>
            <a:ln w="12700">
              <a:solidFill>
                <a:schemeClr val="tx1"/>
              </a:solidFill>
            </a:ln>
          </c:spPr>
          <c:marker>
            <c:symbol val="triangle"/>
            <c:size val="5"/>
            <c:spPr>
              <a:solidFill>
                <a:schemeClr val="tx1"/>
              </a:solidFill>
              <a:ln>
                <a:solidFill>
                  <a:schemeClr val="tx1"/>
                </a:solidFill>
              </a:ln>
            </c:spPr>
          </c:marker>
          <c:cat>
            <c:numRef>
              <c:f>'80'!$A$6:$A$43</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'80'!$B$6:$B$44</c:f>
              <c:numCache>
                <c:formatCode>#,##0</c:formatCode>
                <c:ptCount val="39"/>
                <c:pt idx="0">
                  <c:v>45340</c:v>
                </c:pt>
                <c:pt idx="1">
                  <c:v>49622</c:v>
                </c:pt>
                <c:pt idx="2">
                  <c:v>44011</c:v>
                </c:pt>
                <c:pt idx="3">
                  <c:v>47663</c:v>
                </c:pt>
                <c:pt idx="4">
                  <c:v>48493</c:v>
                </c:pt>
                <c:pt idx="5">
                  <c:v>50188</c:v>
                </c:pt>
                <c:pt idx="6">
                  <c:v>51822</c:v>
                </c:pt>
                <c:pt idx="7">
                  <c:v>51519</c:v>
                </c:pt>
                <c:pt idx="8">
                  <c:v>57354</c:v>
                </c:pt>
                <c:pt idx="9">
                  <c:v>55184</c:v>
                </c:pt>
                <c:pt idx="10">
                  <c:v>57349</c:v>
                </c:pt>
                <c:pt idx="11">
                  <c:v>57446</c:v>
                </c:pt>
                <c:pt idx="12">
                  <c:v>57786</c:v>
                </c:pt>
                <c:pt idx="13">
                  <c:v>57503</c:v>
                </c:pt>
                <c:pt idx="14">
                  <c:v>59458</c:v>
                </c:pt>
                <c:pt idx="15">
                  <c:v>57974</c:v>
                </c:pt>
                <c:pt idx="16">
                  <c:v>58852</c:v>
                </c:pt>
                <c:pt idx="17">
                  <c:v>58677</c:v>
                </c:pt>
                <c:pt idx="18">
                  <c:v>62012</c:v>
                </c:pt>
                <c:pt idx="19">
                  <c:v>58201</c:v>
                </c:pt>
                <c:pt idx="20">
                  <c:v>59125</c:v>
                </c:pt>
                <c:pt idx="21">
                  <c:v>59094</c:v>
                </c:pt>
                <c:pt idx="22">
                  <c:v>59514</c:v>
                </c:pt>
                <c:pt idx="23">
                  <c:v>57511</c:v>
                </c:pt>
                <c:pt idx="24">
                  <c:v>63071</c:v>
                </c:pt>
                <c:pt idx="25">
                  <c:v>63487</c:v>
                </c:pt>
                <c:pt idx="26">
                  <c:v>64806</c:v>
                </c:pt>
                <c:pt idx="27">
                  <c:v>66443</c:v>
                </c:pt>
                <c:pt idx="28">
                  <c:v>65178</c:v>
                </c:pt>
                <c:pt idx="29">
                  <c:v>64752</c:v>
                </c:pt>
                <c:pt idx="30">
                  <c:v>62310</c:v>
                </c:pt>
                <c:pt idx="31">
                  <c:v>65369</c:v>
                </c:pt>
                <c:pt idx="32">
                  <c:v>70456</c:v>
                </c:pt>
                <c:pt idx="33">
                  <c:v>67892</c:v>
                </c:pt>
                <c:pt idx="34">
                  <c:v>70931</c:v>
                </c:pt>
                <c:pt idx="35">
                  <c:v>70385</c:v>
                </c:pt>
                <c:pt idx="36">
                  <c:v>75780</c:v>
                </c:pt>
                <c:pt idx="37">
                  <c:v>78473</c:v>
                </c:pt>
                <c:pt idx="38">
                  <c:v>75300</c:v>
                </c:pt>
              </c:numCache>
            </c:numRef>
          </c:val>
          <c:smooth val="0"/>
          <c:extLst>
            <c:ext xmlns:c16="http://schemas.microsoft.com/office/drawing/2014/chart" uri="{C3380CC4-5D6E-409C-BE32-E72D297353CC}">
              <c16:uniqueId val="{00000000-A49D-48F4-904C-EABA6123A090}"/>
            </c:ext>
          </c:extLst>
        </c:ser>
        <c:ser>
          <c:idx val="2"/>
          <c:order val="1"/>
          <c:tx>
            <c:strRef>
              <c:f>'80'!$I$4</c:f>
              <c:strCache>
                <c:ptCount val="1"/>
                <c:pt idx="0">
                  <c:v>Consumption</c:v>
                </c:pt>
              </c:strCache>
            </c:strRef>
          </c:tx>
          <c:spPr>
            <a:ln w="12700">
              <a:solidFill>
                <a:schemeClr val="tx1"/>
              </a:solidFill>
            </a:ln>
          </c:spPr>
          <c:marker>
            <c:symbol val="square"/>
            <c:size val="5"/>
            <c:spPr>
              <a:solidFill>
                <a:schemeClr val="tx1"/>
              </a:solidFill>
              <a:ln>
                <a:solidFill>
                  <a:schemeClr val="tx1"/>
                </a:solidFill>
              </a:ln>
            </c:spPr>
          </c:marker>
          <c:cat>
            <c:numRef>
              <c:f>'80'!$A$6:$A$43</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'80'!$I$6:$I$44</c:f>
              <c:numCache>
                <c:formatCode>#,##0</c:formatCode>
                <c:ptCount val="39"/>
                <c:pt idx="0">
                  <c:v>35983</c:v>
                </c:pt>
                <c:pt idx="1">
                  <c:v>30812</c:v>
                </c:pt>
                <c:pt idx="2">
                  <c:v>30563</c:v>
                </c:pt>
                <c:pt idx="3">
                  <c:v>32316</c:v>
                </c:pt>
                <c:pt idx="4">
                  <c:v>32101</c:v>
                </c:pt>
                <c:pt idx="5">
                  <c:v>31809</c:v>
                </c:pt>
                <c:pt idx="6">
                  <c:v>34406</c:v>
                </c:pt>
                <c:pt idx="7">
                  <c:v>35172</c:v>
                </c:pt>
                <c:pt idx="8">
                  <c:v>35971</c:v>
                </c:pt>
                <c:pt idx="9">
                  <c:v>34694</c:v>
                </c:pt>
                <c:pt idx="10">
                  <c:v>35082</c:v>
                </c:pt>
                <c:pt idx="11">
                  <c:v>36933</c:v>
                </c:pt>
                <c:pt idx="12">
                  <c:v>36524</c:v>
                </c:pt>
                <c:pt idx="13">
                  <c:v>37422</c:v>
                </c:pt>
                <c:pt idx="14">
                  <c:v>38275</c:v>
                </c:pt>
                <c:pt idx="15">
                  <c:v>41718</c:v>
                </c:pt>
                <c:pt idx="16">
                  <c:v>44628</c:v>
                </c:pt>
                <c:pt idx="17">
                  <c:v>44529</c:v>
                </c:pt>
                <c:pt idx="18">
                  <c:v>45452</c:v>
                </c:pt>
                <c:pt idx="19">
                  <c:v>46806</c:v>
                </c:pt>
                <c:pt idx="20">
                  <c:v>49179</c:v>
                </c:pt>
                <c:pt idx="21">
                  <c:v>48013</c:v>
                </c:pt>
                <c:pt idx="22">
                  <c:v>47450</c:v>
                </c:pt>
                <c:pt idx="23">
                  <c:v>50082</c:v>
                </c:pt>
                <c:pt idx="24">
                  <c:v>50434</c:v>
                </c:pt>
                <c:pt idx="25">
                  <c:v>52803</c:v>
                </c:pt>
                <c:pt idx="26">
                  <c:v>56863</c:v>
                </c:pt>
                <c:pt idx="27">
                  <c:v>55550</c:v>
                </c:pt>
                <c:pt idx="28">
                  <c:v>52113</c:v>
                </c:pt>
                <c:pt idx="29">
                  <c:v>49781</c:v>
                </c:pt>
                <c:pt idx="30">
                  <c:v>49673</c:v>
                </c:pt>
                <c:pt idx="31">
                  <c:v>53529</c:v>
                </c:pt>
                <c:pt idx="32">
                  <c:v>52264</c:v>
                </c:pt>
                <c:pt idx="33">
                  <c:v>54156</c:v>
                </c:pt>
                <c:pt idx="34">
                  <c:v>53614</c:v>
                </c:pt>
                <c:pt idx="35">
                  <c:v>54431</c:v>
                </c:pt>
                <c:pt idx="36">
                  <c:v>56301</c:v>
                </c:pt>
                <c:pt idx="37">
                  <c:v>56953</c:v>
                </c:pt>
                <c:pt idx="38">
                  <c:v>57100</c:v>
                </c:pt>
              </c:numCache>
            </c:numRef>
          </c:val>
          <c:smooth val="0"/>
          <c:extLst>
            <c:ext xmlns:c16="http://schemas.microsoft.com/office/drawing/2014/chart" uri="{C3380CC4-5D6E-409C-BE32-E72D297353CC}">
              <c16:uniqueId val="{00000001-A49D-48F4-904C-EABA6123A090}"/>
            </c:ext>
          </c:extLst>
        </c:ser>
        <c:dLbls>
          <c:showLegendKey val="0"/>
          <c:showVal val="0"/>
          <c:showCatName val="0"/>
          <c:showSerName val="0"/>
          <c:showPercent val="0"/>
          <c:showBubbleSize val="0"/>
        </c:dLbls>
        <c:marker val="1"/>
        <c:smooth val="0"/>
        <c:axId val="52413952"/>
        <c:axId val="52415488"/>
      </c:lineChart>
      <c:lineChart>
        <c:grouping val="standard"/>
        <c:varyColors val="0"/>
        <c:ser>
          <c:idx val="1"/>
          <c:order val="2"/>
          <c:tx>
            <c:strRef>
              <c:f>'80'!$K$4</c:f>
              <c:strCache>
                <c:ptCount val="1"/>
                <c:pt idx="0">
                  <c:v>Motor Gasoline - Regular Unleaded Price</c:v>
                </c:pt>
              </c:strCache>
            </c:strRef>
          </c:tx>
          <c:spPr>
            <a:ln w="22225">
              <a:solidFill>
                <a:schemeClr val="tx1"/>
              </a:solidFill>
              <a:prstDash val="sysDot"/>
            </a:ln>
          </c:spPr>
          <c:marker>
            <c:symbol val="none"/>
          </c:marker>
          <c:cat>
            <c:numRef>
              <c:f>'79'!$A$6:$A$44</c:f>
              <c:numCache>
                <c:formatCode>General</c:formatCode>
                <c:ptCount val="3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numCache>
            </c:numRef>
          </c:cat>
          <c:val>
            <c:numRef>
              <c:f>'80'!$K$6:$K$44</c:f>
              <c:numCache>
                <c:formatCode>0.00</c:formatCode>
                <c:ptCount val="39"/>
                <c:pt idx="0">
                  <c:v>1.27</c:v>
                </c:pt>
                <c:pt idx="1">
                  <c:v>1.42</c:v>
                </c:pt>
                <c:pt idx="2">
                  <c:v>1.4</c:v>
                </c:pt>
                <c:pt idx="3">
                  <c:v>1.1599999999999999</c:v>
                </c:pt>
                <c:pt idx="4">
                  <c:v>1.1399999999999999</c:v>
                </c:pt>
                <c:pt idx="5">
                  <c:v>1.1399999999999999</c:v>
                </c:pt>
                <c:pt idx="6">
                  <c:v>0.86</c:v>
                </c:pt>
                <c:pt idx="7">
                  <c:v>0.92</c:v>
                </c:pt>
                <c:pt idx="8">
                  <c:v>0.95</c:v>
                </c:pt>
                <c:pt idx="9">
                  <c:v>1.02</c:v>
                </c:pt>
                <c:pt idx="10">
                  <c:v>1.1200000000000001</c:v>
                </c:pt>
                <c:pt idx="11">
                  <c:v>1.0900000000000001</c:v>
                </c:pt>
                <c:pt idx="12">
                  <c:v>1.1000000000000001</c:v>
                </c:pt>
                <c:pt idx="13">
                  <c:v>1.07</c:v>
                </c:pt>
                <c:pt idx="14">
                  <c:v>1.07</c:v>
                </c:pt>
                <c:pt idx="15">
                  <c:v>1.1000000000000001</c:v>
                </c:pt>
                <c:pt idx="16">
                  <c:v>1.21</c:v>
                </c:pt>
                <c:pt idx="17">
                  <c:v>1.26</c:v>
                </c:pt>
                <c:pt idx="18">
                  <c:v>1.08</c:v>
                </c:pt>
                <c:pt idx="19">
                  <c:v>1.22</c:v>
                </c:pt>
                <c:pt idx="20">
                  <c:v>1.48</c:v>
                </c:pt>
                <c:pt idx="21">
                  <c:v>1.411</c:v>
                </c:pt>
                <c:pt idx="22">
                  <c:v>1.323</c:v>
                </c:pt>
                <c:pt idx="23">
                  <c:v>1.56</c:v>
                </c:pt>
                <c:pt idx="24">
                  <c:v>1.8240000000000001</c:v>
                </c:pt>
                <c:pt idx="25">
                  <c:v>2.2010000000000001</c:v>
                </c:pt>
                <c:pt idx="26">
                  <c:v>2.5019999999999998</c:v>
                </c:pt>
                <c:pt idx="27">
                  <c:v>2.73</c:v>
                </c:pt>
                <c:pt idx="28">
                  <c:v>3.22</c:v>
                </c:pt>
                <c:pt idx="29">
                  <c:v>2.23</c:v>
                </c:pt>
                <c:pt idx="30">
                  <c:v>2.819</c:v>
                </c:pt>
                <c:pt idx="31">
                  <c:v>3.4430000000000001</c:v>
                </c:pt>
                <c:pt idx="32">
                  <c:v>3.59</c:v>
                </c:pt>
                <c:pt idx="33">
                  <c:v>3.45</c:v>
                </c:pt>
                <c:pt idx="34">
                  <c:v>3.3</c:v>
                </c:pt>
                <c:pt idx="35">
                  <c:v>2.4700000000000002</c:v>
                </c:pt>
                <c:pt idx="36">
                  <c:v>2.1850000000000001</c:v>
                </c:pt>
                <c:pt idx="37">
                  <c:v>2.39</c:v>
                </c:pt>
                <c:pt idx="38">
                  <c:v>2.84</c:v>
                </c:pt>
              </c:numCache>
            </c:numRef>
          </c:val>
          <c:smooth val="0"/>
          <c:extLst>
            <c:ext xmlns:c16="http://schemas.microsoft.com/office/drawing/2014/chart" uri="{C3380CC4-5D6E-409C-BE32-E72D297353CC}">
              <c16:uniqueId val="{00000002-A49D-48F4-904C-EABA6123A090}"/>
            </c:ext>
          </c:extLst>
        </c:ser>
        <c:ser>
          <c:idx val="3"/>
          <c:order val="3"/>
          <c:tx>
            <c:strRef>
              <c:f>'80'!$L$4</c:f>
              <c:strCache>
                <c:ptCount val="1"/>
                <c:pt idx="0">
                  <c:v>Diesel Price</c:v>
                </c:pt>
              </c:strCache>
            </c:strRef>
          </c:tx>
          <c:spPr>
            <a:ln w="22225">
              <a:solidFill>
                <a:schemeClr val="tx1"/>
              </a:solidFill>
              <a:prstDash val="dash"/>
            </a:ln>
          </c:spPr>
          <c:marker>
            <c:symbol val="none"/>
          </c:marker>
          <c:cat>
            <c:numRef>
              <c:f>'79'!$A$6:$A$44</c:f>
              <c:numCache>
                <c:formatCode>General</c:formatCode>
                <c:ptCount val="3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numCache>
            </c:numRef>
          </c:cat>
          <c:val>
            <c:numRef>
              <c:f>'80'!$L$6:$L$44</c:f>
              <c:numCache>
                <c:formatCode>0.00</c:formatCode>
                <c:ptCount val="39"/>
                <c:pt idx="0">
                  <c:v>0.95</c:v>
                </c:pt>
                <c:pt idx="1">
                  <c:v>1.1000000000000001</c:v>
                </c:pt>
                <c:pt idx="2">
                  <c:v>1.06</c:v>
                </c:pt>
                <c:pt idx="3">
                  <c:v>1.01</c:v>
                </c:pt>
                <c:pt idx="4">
                  <c:v>1</c:v>
                </c:pt>
                <c:pt idx="5">
                  <c:v>0.97</c:v>
                </c:pt>
                <c:pt idx="6">
                  <c:v>0.82</c:v>
                </c:pt>
                <c:pt idx="7">
                  <c:v>0.88</c:v>
                </c:pt>
                <c:pt idx="8">
                  <c:v>0.89</c:v>
                </c:pt>
                <c:pt idx="9">
                  <c:v>0.99</c:v>
                </c:pt>
                <c:pt idx="10">
                  <c:v>1.17</c:v>
                </c:pt>
                <c:pt idx="11">
                  <c:v>1.0900000000000001</c:v>
                </c:pt>
                <c:pt idx="12">
                  <c:v>1.07</c:v>
                </c:pt>
                <c:pt idx="13">
                  <c:v>1.06</c:v>
                </c:pt>
                <c:pt idx="14">
                  <c:v>1.04</c:v>
                </c:pt>
                <c:pt idx="15">
                  <c:v>1.157</c:v>
                </c:pt>
                <c:pt idx="16">
                  <c:v>1.2849999999999999</c:v>
                </c:pt>
                <c:pt idx="17">
                  <c:v>1.2589999999999999</c:v>
                </c:pt>
                <c:pt idx="18">
                  <c:v>1.0900000000000001</c:v>
                </c:pt>
                <c:pt idx="19">
                  <c:v>1.1759999999999999</c:v>
                </c:pt>
                <c:pt idx="20">
                  <c:v>1.5269999999999999</c:v>
                </c:pt>
                <c:pt idx="21">
                  <c:v>1.4490000000000001</c:v>
                </c:pt>
                <c:pt idx="22">
                  <c:v>1.343</c:v>
                </c:pt>
                <c:pt idx="23">
                  <c:v>1.5349999999999999</c:v>
                </c:pt>
                <c:pt idx="24">
                  <c:v>1.8660000000000001</c:v>
                </c:pt>
                <c:pt idx="25">
                  <c:v>2.4470000000000001</c:v>
                </c:pt>
                <c:pt idx="26">
                  <c:v>2.8</c:v>
                </c:pt>
                <c:pt idx="27">
                  <c:v>2.9809999999999999</c:v>
                </c:pt>
                <c:pt idx="28">
                  <c:v>3.7930000000000001</c:v>
                </c:pt>
                <c:pt idx="29">
                  <c:v>2.476</c:v>
                </c:pt>
                <c:pt idx="30">
                  <c:v>3.0259999999999998</c:v>
                </c:pt>
                <c:pt idx="31">
                  <c:v>3.867</c:v>
                </c:pt>
                <c:pt idx="32">
                  <c:v>3.9820000000000002</c:v>
                </c:pt>
                <c:pt idx="33">
                  <c:v>3.8759999999999999</c:v>
                </c:pt>
                <c:pt idx="34">
                  <c:v>3.8479999999999999</c:v>
                </c:pt>
                <c:pt idx="35">
                  <c:v>2.6739999999999999</c:v>
                </c:pt>
                <c:pt idx="36">
                  <c:v>2.31</c:v>
                </c:pt>
                <c:pt idx="37">
                  <c:v>2.7120000000000002</c:v>
                </c:pt>
                <c:pt idx="38">
                  <c:v>3.24</c:v>
                </c:pt>
              </c:numCache>
            </c:numRef>
          </c:val>
          <c:smooth val="0"/>
          <c:extLst>
            <c:ext xmlns:c16="http://schemas.microsoft.com/office/drawing/2014/chart" uri="{C3380CC4-5D6E-409C-BE32-E72D297353CC}">
              <c16:uniqueId val="{00000003-A49D-48F4-904C-EABA6123A090}"/>
            </c:ext>
          </c:extLst>
        </c:ser>
        <c:dLbls>
          <c:showLegendKey val="0"/>
          <c:showVal val="0"/>
          <c:showCatName val="0"/>
          <c:showSerName val="0"/>
          <c:showPercent val="0"/>
          <c:showBubbleSize val="0"/>
        </c:dLbls>
        <c:marker val="1"/>
        <c:smooth val="0"/>
        <c:axId val="52419584"/>
        <c:axId val="52417664"/>
      </c:lineChart>
      <c:catAx>
        <c:axId val="52413952"/>
        <c:scaling>
          <c:orientation val="minMax"/>
        </c:scaling>
        <c:delete val="0"/>
        <c:axPos val="b"/>
        <c:numFmt formatCode="General" sourceLinked="1"/>
        <c:majorTickMark val="out"/>
        <c:minorTickMark val="none"/>
        <c:tickLblPos val="nextTo"/>
        <c:txPr>
          <a:bodyPr/>
          <a:lstStyle/>
          <a:p>
            <a:pPr>
              <a:defRPr sz="1400">
                <a:latin typeface="Calibri" panose="020F0502020204030204" pitchFamily="34" charset="0"/>
                <a:cs typeface="Calibri" panose="020F0502020204030204" pitchFamily="34" charset="0"/>
              </a:defRPr>
            </a:pPr>
            <a:endParaRPr lang="en-US"/>
          </a:p>
        </c:txPr>
        <c:crossAx val="52415488"/>
        <c:crosses val="autoZero"/>
        <c:auto val="1"/>
        <c:lblAlgn val="ctr"/>
        <c:lblOffset val="100"/>
        <c:tickLblSkip val="5"/>
        <c:noMultiLvlLbl val="0"/>
      </c:catAx>
      <c:valAx>
        <c:axId val="52415488"/>
        <c:scaling>
          <c:orientation val="minMax"/>
          <c:max val="80000"/>
          <c:min val="0"/>
        </c:scaling>
        <c:delete val="0"/>
        <c:axPos val="l"/>
        <c:majorGridlines>
          <c:spPr>
            <a:ln>
              <a:noFill/>
            </a:ln>
          </c:spPr>
        </c:majorGridlines>
        <c:title>
          <c:tx>
            <c:rich>
              <a:bodyPr rot="-5400000" vert="horz"/>
              <a:lstStyle/>
              <a:p>
                <a:pPr>
                  <a:defRPr sz="1400" b="0">
                    <a:latin typeface="Calibri" panose="020F0502020204030204" pitchFamily="34" charset="0"/>
                    <a:cs typeface="Calibri" panose="020F0502020204030204" pitchFamily="34" charset="0"/>
                  </a:defRPr>
                </a:pPr>
                <a:r>
                  <a:rPr lang="en-US" sz="1400" b="0">
                    <a:latin typeface="Calibri" panose="020F0502020204030204" pitchFamily="34" charset="0"/>
                    <a:cs typeface="Calibri" panose="020F0502020204030204" pitchFamily="34" charset="0"/>
                  </a:rPr>
                  <a:t>Thousand</a:t>
                </a:r>
                <a:r>
                  <a:rPr lang="en-US" sz="1400" b="0" baseline="0">
                    <a:latin typeface="Calibri" panose="020F0502020204030204" pitchFamily="34" charset="0"/>
                    <a:cs typeface="Calibri" panose="020F0502020204030204" pitchFamily="34" charset="0"/>
                  </a:rPr>
                  <a:t> barrels</a:t>
                </a:r>
                <a:endParaRPr lang="en-US" sz="1400" b="0">
                  <a:latin typeface="Calibri" panose="020F0502020204030204" pitchFamily="34" charset="0"/>
                  <a:cs typeface="Calibri" panose="020F0502020204030204" pitchFamily="34" charset="0"/>
                </a:endParaRPr>
              </a:p>
            </c:rich>
          </c:tx>
          <c:layout>
            <c:manualLayout>
              <c:xMode val="edge"/>
              <c:yMode val="edge"/>
              <c:x val="1.6493128232388674E-2"/>
              <c:y val="0.33196357877892169"/>
            </c:manualLayout>
          </c:layout>
          <c:overlay val="0"/>
        </c:title>
        <c:numFmt formatCode="#,##0" sourceLinked="1"/>
        <c:majorTickMark val="out"/>
        <c:minorTickMark val="out"/>
        <c:tickLblPos val="nextTo"/>
        <c:txPr>
          <a:bodyPr/>
          <a:lstStyle/>
          <a:p>
            <a:pPr>
              <a:defRPr sz="1400">
                <a:latin typeface="Calibri" panose="020F0502020204030204" pitchFamily="34" charset="0"/>
                <a:cs typeface="Calibri" panose="020F0502020204030204" pitchFamily="34" charset="0"/>
              </a:defRPr>
            </a:pPr>
            <a:endParaRPr lang="en-US"/>
          </a:p>
        </c:txPr>
        <c:crossAx val="52413952"/>
        <c:crosses val="autoZero"/>
        <c:crossBetween val="midCat"/>
        <c:majorUnit val="10000"/>
        <c:minorUnit val="5000"/>
      </c:valAx>
      <c:valAx>
        <c:axId val="52417664"/>
        <c:scaling>
          <c:orientation val="minMax"/>
          <c:max val="4"/>
          <c:min val="0"/>
        </c:scaling>
        <c:delete val="0"/>
        <c:axPos val="r"/>
        <c:title>
          <c:tx>
            <c:rich>
              <a:bodyPr rot="-5400000" vert="horz"/>
              <a:lstStyle/>
              <a:p>
                <a:pPr>
                  <a:defRPr sz="1400" b="0">
                    <a:latin typeface="Calibri" panose="020F0502020204030204" pitchFamily="34" charset="0"/>
                    <a:cs typeface="Calibri" panose="020F0502020204030204" pitchFamily="34" charset="0"/>
                  </a:defRPr>
                </a:pPr>
                <a:r>
                  <a:rPr lang="en-US" sz="1400" b="0">
                    <a:latin typeface="Calibri" panose="020F0502020204030204" pitchFamily="34" charset="0"/>
                    <a:cs typeface="Calibri" panose="020F0502020204030204" pitchFamily="34" charset="0"/>
                  </a:rPr>
                  <a:t>$/gallon</a:t>
                </a:r>
              </a:p>
            </c:rich>
          </c:tx>
          <c:overlay val="0"/>
        </c:title>
        <c:numFmt formatCode="&quot;$&quot;#,##0.00" sourceLinked="0"/>
        <c:majorTickMark val="out"/>
        <c:minorTickMark val="out"/>
        <c:tickLblPos val="nextTo"/>
        <c:txPr>
          <a:bodyPr/>
          <a:lstStyle/>
          <a:p>
            <a:pPr>
              <a:defRPr sz="1400">
                <a:latin typeface="Calibri" panose="020F0502020204030204" pitchFamily="34" charset="0"/>
                <a:cs typeface="Calibri" panose="020F0502020204030204" pitchFamily="34" charset="0"/>
              </a:defRPr>
            </a:pPr>
            <a:endParaRPr lang="en-US"/>
          </a:p>
        </c:txPr>
        <c:crossAx val="52419584"/>
        <c:crosses val="max"/>
        <c:crossBetween val="between"/>
        <c:majorUnit val="0.5"/>
        <c:minorUnit val="0.25"/>
      </c:valAx>
      <c:catAx>
        <c:axId val="52419584"/>
        <c:scaling>
          <c:orientation val="minMax"/>
        </c:scaling>
        <c:delete val="1"/>
        <c:axPos val="b"/>
        <c:numFmt formatCode="General" sourceLinked="1"/>
        <c:majorTickMark val="out"/>
        <c:minorTickMark val="none"/>
        <c:tickLblPos val="nextTo"/>
        <c:crossAx val="52417664"/>
        <c:crosses val="autoZero"/>
        <c:auto val="1"/>
        <c:lblAlgn val="ctr"/>
        <c:lblOffset val="100"/>
        <c:noMultiLvlLbl val="0"/>
      </c:catAx>
    </c:plotArea>
    <c:legend>
      <c:legendPos val="r"/>
      <c:layout>
        <c:manualLayout>
          <c:xMode val="edge"/>
          <c:yMode val="edge"/>
          <c:x val="6.1096308109165678E-2"/>
          <c:y val="0.90588110865240634"/>
          <c:w val="0.93702839887630085"/>
          <c:h val="6.019513558636997E-2"/>
        </c:manualLayout>
      </c:layout>
      <c:overlay val="0"/>
      <c:txPr>
        <a:bodyPr/>
        <a:lstStyle/>
        <a:p>
          <a:pPr>
            <a:defRPr sz="1200">
              <a:latin typeface="Calibri" panose="020F0502020204030204" pitchFamily="34" charset="0"/>
              <a:cs typeface="Calibri" panose="020F0502020204030204" pitchFamily="34" charset="0"/>
            </a:defRPr>
          </a:pPr>
          <a:endParaRPr lang="en-US"/>
        </a:p>
      </c:txPr>
    </c:legend>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67650918635172"/>
          <c:y val="2.5145697213380249E-2"/>
          <c:w val="0.72452220034995618"/>
          <c:h val="0.82010035616325205"/>
        </c:manualLayout>
      </c:layout>
      <c:lineChart>
        <c:grouping val="standard"/>
        <c:varyColors val="0"/>
        <c:ser>
          <c:idx val="0"/>
          <c:order val="0"/>
          <c:tx>
            <c:strRef>
              <c:f>'81'!$B$4</c:f>
              <c:strCache>
                <c:ptCount val="1"/>
                <c:pt idx="0">
                  <c:v>Gross Production</c:v>
                </c:pt>
              </c:strCache>
            </c:strRef>
          </c:tx>
          <c:spPr>
            <a:ln w="12700">
              <a:solidFill>
                <a:schemeClr val="tx1"/>
              </a:solidFill>
            </a:ln>
          </c:spPr>
          <c:marker>
            <c:symbol val="triangle"/>
            <c:size val="5"/>
            <c:spPr>
              <a:solidFill>
                <a:schemeClr val="tx1"/>
              </a:solidFill>
              <a:ln>
                <a:solidFill>
                  <a:schemeClr val="tx1"/>
                </a:solidFill>
              </a:ln>
            </c:spPr>
          </c:marker>
          <c:cat>
            <c:numRef>
              <c:f>'81'!$A$6:$A$43</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'81'!$B$6:$B$44</c:f>
              <c:numCache>
                <c:formatCode>#,##0</c:formatCode>
                <c:ptCount val="39"/>
                <c:pt idx="0">
                  <c:v>87766</c:v>
                </c:pt>
                <c:pt idx="1">
                  <c:v>90936</c:v>
                </c:pt>
                <c:pt idx="2">
                  <c:v>100628</c:v>
                </c:pt>
                <c:pt idx="3">
                  <c:v>96933</c:v>
                </c:pt>
                <c:pt idx="4">
                  <c:v>194448</c:v>
                </c:pt>
                <c:pt idx="5">
                  <c:v>210267</c:v>
                </c:pt>
                <c:pt idx="6">
                  <c:v>239259</c:v>
                </c:pt>
                <c:pt idx="7">
                  <c:v>262084</c:v>
                </c:pt>
                <c:pt idx="8">
                  <c:v>278578</c:v>
                </c:pt>
                <c:pt idx="9">
                  <c:v>278321</c:v>
                </c:pt>
                <c:pt idx="10">
                  <c:v>323028</c:v>
                </c:pt>
                <c:pt idx="11">
                  <c:v>329464</c:v>
                </c:pt>
                <c:pt idx="12">
                  <c:v>317763</c:v>
                </c:pt>
                <c:pt idx="13">
                  <c:v>338276</c:v>
                </c:pt>
                <c:pt idx="14">
                  <c:v>348140</c:v>
                </c:pt>
                <c:pt idx="15">
                  <c:v>308695</c:v>
                </c:pt>
                <c:pt idx="16">
                  <c:v>280439</c:v>
                </c:pt>
                <c:pt idx="17">
                  <c:v>272554</c:v>
                </c:pt>
                <c:pt idx="18">
                  <c:v>297503.24599999998</c:v>
                </c:pt>
                <c:pt idx="19">
                  <c:v>277494.31199999998</c:v>
                </c:pt>
                <c:pt idx="20">
                  <c:v>281169.946</c:v>
                </c:pt>
                <c:pt idx="21">
                  <c:v>300966.38900000002</c:v>
                </c:pt>
                <c:pt idx="22">
                  <c:v>293029.90399999998</c:v>
                </c:pt>
                <c:pt idx="23">
                  <c:v>287141.04800000001</c:v>
                </c:pt>
                <c:pt idx="24">
                  <c:v>293807.43199999997</c:v>
                </c:pt>
                <c:pt idx="25">
                  <c:v>313491.15999999997</c:v>
                </c:pt>
                <c:pt idx="26">
                  <c:v>356338.77</c:v>
                </c:pt>
                <c:pt idx="27">
                  <c:v>385516.96799999999</c:v>
                </c:pt>
                <c:pt idx="28">
                  <c:v>442524.125</c:v>
                </c:pt>
                <c:pt idx="29">
                  <c:v>449675.34499999997</c:v>
                </c:pt>
                <c:pt idx="30">
                  <c:v>439929.37199999997</c:v>
                </c:pt>
                <c:pt idx="31">
                  <c:v>462495.32299999997</c:v>
                </c:pt>
                <c:pt idx="32">
                  <c:v>490570.51699999999</c:v>
                </c:pt>
                <c:pt idx="33">
                  <c:v>470345.48800000001</c:v>
                </c:pt>
                <c:pt idx="34">
                  <c:v>450020.41399999999</c:v>
                </c:pt>
                <c:pt idx="35">
                  <c:v>417017.78600000002</c:v>
                </c:pt>
                <c:pt idx="36">
                  <c:v>365255.92300000001</c:v>
                </c:pt>
                <c:pt idx="37">
                  <c:v>315068.23800000001</c:v>
                </c:pt>
                <c:pt idx="38">
                  <c:v>295000</c:v>
                </c:pt>
              </c:numCache>
            </c:numRef>
          </c:val>
          <c:smooth val="0"/>
          <c:extLst>
            <c:ext xmlns:c16="http://schemas.microsoft.com/office/drawing/2014/chart" uri="{C3380CC4-5D6E-409C-BE32-E72D297353CC}">
              <c16:uniqueId val="{00000000-C29D-4F68-9F1A-D68E37318E55}"/>
            </c:ext>
          </c:extLst>
        </c:ser>
        <c:ser>
          <c:idx val="1"/>
          <c:order val="1"/>
          <c:tx>
            <c:strRef>
              <c:f>'81'!$L$4</c:f>
              <c:strCache>
                <c:ptCount val="1"/>
                <c:pt idx="0">
                  <c:v>Consumption</c:v>
                </c:pt>
              </c:strCache>
            </c:strRef>
          </c:tx>
          <c:spPr>
            <a:ln w="12700">
              <a:solidFill>
                <a:schemeClr val="tx1"/>
              </a:solidFill>
              <a:prstDash val="solid"/>
            </a:ln>
          </c:spPr>
          <c:marker>
            <c:symbol val="square"/>
            <c:size val="5"/>
            <c:spPr>
              <a:solidFill>
                <a:schemeClr val="tx1"/>
              </a:solidFill>
              <a:ln>
                <a:solidFill>
                  <a:schemeClr val="tx1"/>
                </a:solidFill>
              </a:ln>
            </c:spPr>
          </c:marker>
          <c:cat>
            <c:numRef>
              <c:f>'81'!$A$6:$A$43</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'81'!$L$6:$L$44</c:f>
              <c:numCache>
                <c:formatCode>#,##0</c:formatCode>
                <c:ptCount val="39"/>
                <c:pt idx="0">
                  <c:v>115091.878</c:v>
                </c:pt>
                <c:pt idx="1">
                  <c:v>102239.81200000001</c:v>
                </c:pt>
                <c:pt idx="2">
                  <c:v>117705.958</c:v>
                </c:pt>
                <c:pt idx="3">
                  <c:v>110185.31299999999</c:v>
                </c:pt>
                <c:pt idx="4">
                  <c:v>115578.43700000001</c:v>
                </c:pt>
                <c:pt idx="5">
                  <c:v>115116.68</c:v>
                </c:pt>
                <c:pt idx="6">
                  <c:v>105174.822</c:v>
                </c:pt>
                <c:pt idx="7">
                  <c:v>98987.228000000003</c:v>
                </c:pt>
                <c:pt idx="8">
                  <c:v>108953.133</c:v>
                </c:pt>
                <c:pt idx="9">
                  <c:v>113536.73500000002</c:v>
                </c:pt>
                <c:pt idx="10">
                  <c:v>116647.98699999999</c:v>
                </c:pt>
                <c:pt idx="11">
                  <c:v>132766.25400000002</c:v>
                </c:pt>
                <c:pt idx="12">
                  <c:v>122784.95072000001</c:v>
                </c:pt>
                <c:pt idx="13">
                  <c:v>138198.92129999999</c:v>
                </c:pt>
                <c:pt idx="14">
                  <c:v>137221.87638</c:v>
                </c:pt>
                <c:pt idx="15">
                  <c:v>156971.04061999999</c:v>
                </c:pt>
                <c:pt idx="16">
                  <c:v>161284.61796999999</c:v>
                </c:pt>
                <c:pt idx="17">
                  <c:v>165304.58598999999</c:v>
                </c:pt>
                <c:pt idx="18">
                  <c:v>170133.99647000001</c:v>
                </c:pt>
                <c:pt idx="19">
                  <c:v>160431.15771999999</c:v>
                </c:pt>
                <c:pt idx="20">
                  <c:v>165022.33900000001</c:v>
                </c:pt>
                <c:pt idx="21">
                  <c:v>159299.61000000002</c:v>
                </c:pt>
                <c:pt idx="22">
                  <c:v>163379.505</c:v>
                </c:pt>
                <c:pt idx="23">
                  <c:v>154124.99600000001</c:v>
                </c:pt>
                <c:pt idx="24">
                  <c:v>155891</c:v>
                </c:pt>
                <c:pt idx="25">
                  <c:v>160276</c:v>
                </c:pt>
                <c:pt idx="26">
                  <c:v>187399</c:v>
                </c:pt>
                <c:pt idx="27">
                  <c:v>219699</c:v>
                </c:pt>
                <c:pt idx="28">
                  <c:v>224187</c:v>
                </c:pt>
                <c:pt idx="29">
                  <c:v>214220</c:v>
                </c:pt>
                <c:pt idx="30">
                  <c:v>219214</c:v>
                </c:pt>
                <c:pt idx="31">
                  <c:v>222227</c:v>
                </c:pt>
                <c:pt idx="32">
                  <c:v>223039</c:v>
                </c:pt>
                <c:pt idx="33">
                  <c:v>247286</c:v>
                </c:pt>
                <c:pt idx="34">
                  <c:v>241738</c:v>
                </c:pt>
                <c:pt idx="35">
                  <c:v>232613</c:v>
                </c:pt>
                <c:pt idx="36">
                  <c:v>240156</c:v>
                </c:pt>
                <c:pt idx="37">
                  <c:v>222087</c:v>
                </c:pt>
                <c:pt idx="38">
                  <c:v>238740</c:v>
                </c:pt>
              </c:numCache>
            </c:numRef>
          </c:val>
          <c:smooth val="0"/>
          <c:extLst>
            <c:ext xmlns:c16="http://schemas.microsoft.com/office/drawing/2014/chart" uri="{C3380CC4-5D6E-409C-BE32-E72D297353CC}">
              <c16:uniqueId val="{00000001-C29D-4F68-9F1A-D68E37318E55}"/>
            </c:ext>
          </c:extLst>
        </c:ser>
        <c:dLbls>
          <c:showLegendKey val="0"/>
          <c:showVal val="0"/>
          <c:showCatName val="0"/>
          <c:showSerName val="0"/>
          <c:showPercent val="0"/>
          <c:showBubbleSize val="0"/>
        </c:dLbls>
        <c:marker val="1"/>
        <c:smooth val="0"/>
        <c:axId val="52707328"/>
        <c:axId val="52708864"/>
      </c:lineChart>
      <c:lineChart>
        <c:grouping val="standard"/>
        <c:varyColors val="0"/>
        <c:ser>
          <c:idx val="3"/>
          <c:order val="2"/>
          <c:tx>
            <c:strRef>
              <c:f>'81'!$M$4</c:f>
              <c:strCache>
                <c:ptCount val="1"/>
                <c:pt idx="0">
                  <c:v>Wellhead Price</c:v>
                </c:pt>
              </c:strCache>
            </c:strRef>
          </c:tx>
          <c:spPr>
            <a:ln w="22225">
              <a:solidFill>
                <a:schemeClr val="tx1"/>
              </a:solidFill>
              <a:prstDash val="sysDash"/>
            </a:ln>
          </c:spPr>
          <c:marker>
            <c:symbol val="none"/>
          </c:marker>
          <c:cat>
            <c:numRef>
              <c:f>'81'!$A$6:$A$44</c:f>
              <c:numCache>
                <c:formatCode>General</c:formatCode>
                <c:ptCount val="3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numCache>
            </c:numRef>
          </c:cat>
          <c:val>
            <c:numRef>
              <c:f>'81'!$M$6:$M$44</c:f>
              <c:numCache>
                <c:formatCode>#,##0.00</c:formatCode>
                <c:ptCount val="39"/>
                <c:pt idx="0">
                  <c:v>1.1200000000000001</c:v>
                </c:pt>
                <c:pt idx="1">
                  <c:v>1.1000000000000001</c:v>
                </c:pt>
                <c:pt idx="2">
                  <c:v>3.06</c:v>
                </c:pt>
                <c:pt idx="3">
                  <c:v>3.4</c:v>
                </c:pt>
                <c:pt idx="4">
                  <c:v>4.08</c:v>
                </c:pt>
                <c:pt idx="5">
                  <c:v>3.52</c:v>
                </c:pt>
                <c:pt idx="6">
                  <c:v>2.9</c:v>
                </c:pt>
                <c:pt idx="7">
                  <c:v>1.88</c:v>
                </c:pt>
                <c:pt idx="8">
                  <c:v>2.39</c:v>
                </c:pt>
                <c:pt idx="9">
                  <c:v>1.58</c:v>
                </c:pt>
                <c:pt idx="10">
                  <c:v>1.7</c:v>
                </c:pt>
                <c:pt idx="11">
                  <c:v>1.54</c:v>
                </c:pt>
                <c:pt idx="12">
                  <c:v>1.63</c:v>
                </c:pt>
                <c:pt idx="13">
                  <c:v>1.8554171413513556</c:v>
                </c:pt>
                <c:pt idx="14">
                  <c:v>1.5291159363746467</c:v>
                </c:pt>
                <c:pt idx="15">
                  <c:v>1.138297563814896</c:v>
                </c:pt>
                <c:pt idx="16">
                  <c:v>1.3860204764212773</c:v>
                </c:pt>
                <c:pt idx="17">
                  <c:v>1.8491370452683391</c:v>
                </c:pt>
                <c:pt idx="18">
                  <c:v>1.7274374261600931</c:v>
                </c:pt>
                <c:pt idx="19">
                  <c:v>1.92</c:v>
                </c:pt>
                <c:pt idx="20">
                  <c:v>3.31</c:v>
                </c:pt>
                <c:pt idx="21">
                  <c:v>3.54</c:v>
                </c:pt>
                <c:pt idx="22">
                  <c:v>1.99</c:v>
                </c:pt>
                <c:pt idx="23">
                  <c:v>4.12</c:v>
                </c:pt>
                <c:pt idx="24">
                  <c:v>5.22</c:v>
                </c:pt>
                <c:pt idx="25">
                  <c:v>7.4</c:v>
                </c:pt>
                <c:pt idx="26">
                  <c:v>5.69</c:v>
                </c:pt>
                <c:pt idx="27">
                  <c:v>4.1399999999999997</c:v>
                </c:pt>
                <c:pt idx="28">
                  <c:v>6.82</c:v>
                </c:pt>
                <c:pt idx="29">
                  <c:v>3.38</c:v>
                </c:pt>
                <c:pt idx="30">
                  <c:v>4.25</c:v>
                </c:pt>
                <c:pt idx="31">
                  <c:v>3.92</c:v>
                </c:pt>
                <c:pt idx="32">
                  <c:v>2.82</c:v>
                </c:pt>
                <c:pt idx="33">
                  <c:v>3.68</c:v>
                </c:pt>
                <c:pt idx="34">
                  <c:v>4.3499999999999996</c:v>
                </c:pt>
                <c:pt idx="35">
                  <c:v>2.604350828925913</c:v>
                </c:pt>
                <c:pt idx="36">
                  <c:v>2.2400000000000002</c:v>
                </c:pt>
                <c:pt idx="37">
                  <c:v>2.72</c:v>
                </c:pt>
                <c:pt idx="38">
                  <c:v>2.8</c:v>
                </c:pt>
              </c:numCache>
            </c:numRef>
          </c:val>
          <c:smooth val="0"/>
          <c:extLst>
            <c:ext xmlns:c16="http://schemas.microsoft.com/office/drawing/2014/chart" uri="{C3380CC4-5D6E-409C-BE32-E72D297353CC}">
              <c16:uniqueId val="{00000002-C29D-4F68-9F1A-D68E37318E55}"/>
            </c:ext>
          </c:extLst>
        </c:ser>
        <c:ser>
          <c:idx val="4"/>
          <c:order val="3"/>
          <c:tx>
            <c:strRef>
              <c:f>'81'!$N$4</c:f>
              <c:strCache>
                <c:ptCount val="1"/>
                <c:pt idx="0">
                  <c:v>Residential Price</c:v>
                </c:pt>
              </c:strCache>
            </c:strRef>
          </c:tx>
          <c:spPr>
            <a:ln w="22225">
              <a:solidFill>
                <a:schemeClr val="tx1"/>
              </a:solidFill>
              <a:prstDash val="sysDot"/>
            </a:ln>
          </c:spPr>
          <c:marker>
            <c:symbol val="none"/>
          </c:marker>
          <c:cat>
            <c:numRef>
              <c:f>'81'!$A$6:$A$44</c:f>
              <c:numCache>
                <c:formatCode>General</c:formatCode>
                <c:ptCount val="3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numCache>
            </c:numRef>
          </c:cat>
          <c:val>
            <c:numRef>
              <c:f>'81'!$N$6:$N$44</c:f>
              <c:numCache>
                <c:formatCode>0.00</c:formatCode>
                <c:ptCount val="39"/>
                <c:pt idx="0">
                  <c:v>2.74</c:v>
                </c:pt>
                <c:pt idx="1">
                  <c:v>3.23</c:v>
                </c:pt>
                <c:pt idx="2">
                  <c:v>3.41</c:v>
                </c:pt>
                <c:pt idx="3">
                  <c:v>4.26</c:v>
                </c:pt>
                <c:pt idx="4">
                  <c:v>5.68</c:v>
                </c:pt>
                <c:pt idx="5">
                  <c:v>4.8600000000000003</c:v>
                </c:pt>
                <c:pt idx="6">
                  <c:v>4.6399999999999997</c:v>
                </c:pt>
                <c:pt idx="7">
                  <c:v>4.97</c:v>
                </c:pt>
                <c:pt idx="8">
                  <c:v>5.1100000000000003</c:v>
                </c:pt>
                <c:pt idx="9">
                  <c:v>5.1349999999999998</c:v>
                </c:pt>
                <c:pt idx="10">
                  <c:v>5.282</c:v>
                </c:pt>
                <c:pt idx="11">
                  <c:v>5.4349999999999996</c:v>
                </c:pt>
                <c:pt idx="12">
                  <c:v>5.4349999999999996</c:v>
                </c:pt>
                <c:pt idx="13">
                  <c:v>5.133</c:v>
                </c:pt>
                <c:pt idx="14">
                  <c:v>4.9610000000000003</c:v>
                </c:pt>
                <c:pt idx="15">
                  <c:v>4.7389999999999999</c:v>
                </c:pt>
                <c:pt idx="16">
                  <c:v>4.47</c:v>
                </c:pt>
                <c:pt idx="17">
                  <c:v>5.13</c:v>
                </c:pt>
                <c:pt idx="18">
                  <c:v>5.57</c:v>
                </c:pt>
                <c:pt idx="19">
                  <c:v>5.37</c:v>
                </c:pt>
                <c:pt idx="20">
                  <c:v>6.2</c:v>
                </c:pt>
                <c:pt idx="21">
                  <c:v>8.09</c:v>
                </c:pt>
                <c:pt idx="22">
                  <c:v>6.39</c:v>
                </c:pt>
                <c:pt idx="23">
                  <c:v>7.33</c:v>
                </c:pt>
                <c:pt idx="24">
                  <c:v>8.1199999999999992</c:v>
                </c:pt>
                <c:pt idx="25">
                  <c:v>9.7100000000000009</c:v>
                </c:pt>
                <c:pt idx="26">
                  <c:v>11.02</c:v>
                </c:pt>
                <c:pt idx="27">
                  <c:v>9.44</c:v>
                </c:pt>
                <c:pt idx="28">
                  <c:v>9</c:v>
                </c:pt>
                <c:pt idx="29">
                  <c:v>8.9499999999999993</c:v>
                </c:pt>
                <c:pt idx="30">
                  <c:v>8.2200000000000006</c:v>
                </c:pt>
                <c:pt idx="31">
                  <c:v>8.44</c:v>
                </c:pt>
                <c:pt idx="32">
                  <c:v>8.6999999999999993</c:v>
                </c:pt>
                <c:pt idx="33">
                  <c:v>8.5500000000000007</c:v>
                </c:pt>
                <c:pt idx="34">
                  <c:v>9.48</c:v>
                </c:pt>
                <c:pt idx="35">
                  <c:v>9.7200000000000006</c:v>
                </c:pt>
                <c:pt idx="36">
                  <c:v>9.1199999999999992</c:v>
                </c:pt>
                <c:pt idx="37">
                  <c:v>9.0500000000000007</c:v>
                </c:pt>
                <c:pt idx="38">
                  <c:v>9.6999999999999993</c:v>
                </c:pt>
              </c:numCache>
            </c:numRef>
          </c:val>
          <c:smooth val="0"/>
          <c:extLst>
            <c:ext xmlns:c16="http://schemas.microsoft.com/office/drawing/2014/chart" uri="{C3380CC4-5D6E-409C-BE32-E72D297353CC}">
              <c16:uniqueId val="{00000003-C29D-4F68-9F1A-D68E37318E55}"/>
            </c:ext>
          </c:extLst>
        </c:ser>
        <c:dLbls>
          <c:showLegendKey val="0"/>
          <c:showVal val="0"/>
          <c:showCatName val="0"/>
          <c:showSerName val="0"/>
          <c:showPercent val="0"/>
          <c:showBubbleSize val="0"/>
        </c:dLbls>
        <c:marker val="1"/>
        <c:smooth val="0"/>
        <c:axId val="52712960"/>
        <c:axId val="52710784"/>
      </c:lineChart>
      <c:catAx>
        <c:axId val="52707328"/>
        <c:scaling>
          <c:orientation val="minMax"/>
        </c:scaling>
        <c:delete val="0"/>
        <c:axPos val="b"/>
        <c:numFmt formatCode="General" sourceLinked="1"/>
        <c:majorTickMark val="out"/>
        <c:minorTickMark val="none"/>
        <c:tickLblPos val="nextTo"/>
        <c:txPr>
          <a:bodyPr/>
          <a:lstStyle/>
          <a:p>
            <a:pPr>
              <a:defRPr sz="1400">
                <a:latin typeface="Calibri" panose="020F0502020204030204" pitchFamily="34" charset="0"/>
                <a:cs typeface="Calibri" panose="020F0502020204030204" pitchFamily="34" charset="0"/>
              </a:defRPr>
            </a:pPr>
            <a:endParaRPr lang="en-US"/>
          </a:p>
        </c:txPr>
        <c:crossAx val="52708864"/>
        <c:crosses val="autoZero"/>
        <c:auto val="1"/>
        <c:lblAlgn val="ctr"/>
        <c:lblOffset val="100"/>
        <c:tickLblSkip val="5"/>
        <c:noMultiLvlLbl val="0"/>
      </c:catAx>
      <c:valAx>
        <c:axId val="52708864"/>
        <c:scaling>
          <c:orientation val="minMax"/>
          <c:max val="500000"/>
          <c:min val="0"/>
        </c:scaling>
        <c:delete val="0"/>
        <c:axPos val="l"/>
        <c:majorGridlines>
          <c:spPr>
            <a:ln>
              <a:noFill/>
            </a:ln>
          </c:spPr>
        </c:majorGridlines>
        <c:title>
          <c:tx>
            <c:rich>
              <a:bodyPr rot="-5400000" vert="horz"/>
              <a:lstStyle/>
              <a:p>
                <a:pPr>
                  <a:defRPr sz="1400" b="0">
                    <a:latin typeface="Calibri" panose="020F0502020204030204" pitchFamily="34" charset="0"/>
                    <a:cs typeface="Calibri" panose="020F0502020204030204" pitchFamily="34" charset="0"/>
                  </a:defRPr>
                </a:pPr>
                <a:r>
                  <a:rPr lang="en-US" sz="1400" b="0">
                    <a:latin typeface="Calibri" panose="020F0502020204030204" pitchFamily="34" charset="0"/>
                    <a:cs typeface="Calibri" panose="020F0502020204030204" pitchFamily="34" charset="0"/>
                  </a:rPr>
                  <a:t>Million cubic feet</a:t>
                </a:r>
              </a:p>
            </c:rich>
          </c:tx>
          <c:layout>
            <c:manualLayout>
              <c:xMode val="edge"/>
              <c:yMode val="edge"/>
              <c:x val="1.6493128232388674E-2"/>
              <c:y val="0.33196357877892169"/>
            </c:manualLayout>
          </c:layout>
          <c:overlay val="0"/>
        </c:title>
        <c:numFmt formatCode="#,##0" sourceLinked="1"/>
        <c:majorTickMark val="out"/>
        <c:minorTickMark val="out"/>
        <c:tickLblPos val="nextTo"/>
        <c:txPr>
          <a:bodyPr/>
          <a:lstStyle/>
          <a:p>
            <a:pPr>
              <a:defRPr sz="1400">
                <a:latin typeface="Calibri" panose="020F0502020204030204" pitchFamily="34" charset="0"/>
                <a:cs typeface="Calibri" panose="020F0502020204030204" pitchFamily="34" charset="0"/>
              </a:defRPr>
            </a:pPr>
            <a:endParaRPr lang="en-US"/>
          </a:p>
        </c:txPr>
        <c:crossAx val="52707328"/>
        <c:crosses val="autoZero"/>
        <c:crossBetween val="midCat"/>
        <c:majorUnit val="100000"/>
        <c:minorUnit val="50000"/>
      </c:valAx>
      <c:valAx>
        <c:axId val="52710784"/>
        <c:scaling>
          <c:orientation val="minMax"/>
          <c:max val="12"/>
          <c:min val="0"/>
        </c:scaling>
        <c:delete val="0"/>
        <c:axPos val="r"/>
        <c:title>
          <c:tx>
            <c:rich>
              <a:bodyPr rot="-5400000" vert="horz"/>
              <a:lstStyle/>
              <a:p>
                <a:pPr>
                  <a:defRPr sz="1400" b="0">
                    <a:latin typeface="Calibri" panose="020F0502020204030204" pitchFamily="34" charset="0"/>
                    <a:cs typeface="Calibri" panose="020F0502020204030204" pitchFamily="34" charset="0"/>
                  </a:defRPr>
                </a:pPr>
                <a:r>
                  <a:rPr lang="en-US" sz="1400" b="0">
                    <a:latin typeface="Calibri" panose="020F0502020204030204" pitchFamily="34" charset="0"/>
                    <a:cs typeface="Calibri" panose="020F0502020204030204" pitchFamily="34" charset="0"/>
                  </a:rPr>
                  <a:t>$/thousand cubic feet</a:t>
                </a:r>
              </a:p>
            </c:rich>
          </c:tx>
          <c:overlay val="0"/>
        </c:title>
        <c:numFmt formatCode="&quot;$&quot;#,##0.00" sourceLinked="0"/>
        <c:majorTickMark val="out"/>
        <c:minorTickMark val="out"/>
        <c:tickLblPos val="nextTo"/>
        <c:txPr>
          <a:bodyPr/>
          <a:lstStyle/>
          <a:p>
            <a:pPr>
              <a:defRPr sz="1400">
                <a:latin typeface="Calibri" panose="020F0502020204030204" pitchFamily="34" charset="0"/>
                <a:cs typeface="Calibri" panose="020F0502020204030204" pitchFamily="34" charset="0"/>
              </a:defRPr>
            </a:pPr>
            <a:endParaRPr lang="en-US"/>
          </a:p>
        </c:txPr>
        <c:crossAx val="52712960"/>
        <c:crosses val="max"/>
        <c:crossBetween val="between"/>
        <c:majorUnit val="2"/>
        <c:minorUnit val="1"/>
      </c:valAx>
      <c:catAx>
        <c:axId val="52712960"/>
        <c:scaling>
          <c:orientation val="minMax"/>
        </c:scaling>
        <c:delete val="1"/>
        <c:axPos val="b"/>
        <c:numFmt formatCode="General" sourceLinked="1"/>
        <c:majorTickMark val="out"/>
        <c:minorTickMark val="none"/>
        <c:tickLblPos val="nextTo"/>
        <c:crossAx val="52710784"/>
        <c:crosses val="autoZero"/>
        <c:auto val="1"/>
        <c:lblAlgn val="ctr"/>
        <c:lblOffset val="100"/>
        <c:noMultiLvlLbl val="0"/>
      </c:catAx>
    </c:plotArea>
    <c:legend>
      <c:legendPos val="r"/>
      <c:layout>
        <c:manualLayout>
          <c:xMode val="edge"/>
          <c:yMode val="edge"/>
          <c:x val="0.12298097112860892"/>
          <c:y val="0.90116317913359523"/>
          <c:w val="0.79870693378517554"/>
          <c:h val="8.000954547242202E-2"/>
        </c:manualLayout>
      </c:layout>
      <c:overlay val="0"/>
      <c:txPr>
        <a:bodyPr/>
        <a:lstStyle/>
        <a:p>
          <a:pPr>
            <a:defRPr sz="1200">
              <a:latin typeface="Calibri" panose="020F0502020204030204" pitchFamily="34" charset="0"/>
              <a:cs typeface="Calibri" panose="020F0502020204030204" pitchFamily="34" charset="0"/>
            </a:defRPr>
          </a:pPr>
          <a:endParaRPr lang="en-US"/>
        </a:p>
      </c:txPr>
    </c:legend>
    <c:plotVisOnly val="1"/>
    <c:dispBlanksAs val="gap"/>
    <c:showDLblsOverMax val="0"/>
  </c:chart>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28521434820647"/>
          <c:y val="1.6317026130607478E-2"/>
          <c:w val="0.77091819772528436"/>
          <c:h val="0.82617715838871919"/>
        </c:manualLayout>
      </c:layout>
      <c:lineChart>
        <c:grouping val="standard"/>
        <c:varyColors val="0"/>
        <c:ser>
          <c:idx val="0"/>
          <c:order val="0"/>
          <c:tx>
            <c:strRef>
              <c:f>'82'!$B$4</c:f>
              <c:strCache>
                <c:ptCount val="1"/>
                <c:pt idx="0">
                  <c:v>Production</c:v>
                </c:pt>
              </c:strCache>
            </c:strRef>
          </c:tx>
          <c:spPr>
            <a:ln w="12700">
              <a:solidFill>
                <a:schemeClr val="tx1"/>
              </a:solidFill>
            </a:ln>
          </c:spPr>
          <c:marker>
            <c:symbol val="triangle"/>
            <c:size val="5"/>
            <c:spPr>
              <a:solidFill>
                <a:schemeClr val="tx1"/>
              </a:solidFill>
              <a:ln>
                <a:solidFill>
                  <a:schemeClr val="tx1"/>
                </a:solidFill>
              </a:ln>
            </c:spPr>
          </c:marker>
          <c:cat>
            <c:numRef>
              <c:f>'79'!$A$6:$A$41</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'82'!$B$6:$B$44</c:f>
              <c:numCache>
                <c:formatCode>#,##0</c:formatCode>
                <c:ptCount val="39"/>
                <c:pt idx="0">
                  <c:v>13236</c:v>
                </c:pt>
                <c:pt idx="1">
                  <c:v>13808</c:v>
                </c:pt>
                <c:pt idx="2">
                  <c:v>16912</c:v>
                </c:pt>
                <c:pt idx="3">
                  <c:v>11829</c:v>
                </c:pt>
                <c:pt idx="4">
                  <c:v>12259</c:v>
                </c:pt>
                <c:pt idx="5">
                  <c:v>12831</c:v>
                </c:pt>
                <c:pt idx="6">
                  <c:v>14269</c:v>
                </c:pt>
                <c:pt idx="7">
                  <c:v>16521</c:v>
                </c:pt>
                <c:pt idx="8">
                  <c:v>18164</c:v>
                </c:pt>
                <c:pt idx="9">
                  <c:v>20517</c:v>
                </c:pt>
                <c:pt idx="10">
                  <c:v>22012</c:v>
                </c:pt>
                <c:pt idx="11">
                  <c:v>21875</c:v>
                </c:pt>
                <c:pt idx="12">
                  <c:v>21015</c:v>
                </c:pt>
                <c:pt idx="13">
                  <c:v>21723</c:v>
                </c:pt>
                <c:pt idx="14">
                  <c:v>24422</c:v>
                </c:pt>
                <c:pt idx="15">
                  <c:v>25051</c:v>
                </c:pt>
                <c:pt idx="16">
                  <c:v>27071</c:v>
                </c:pt>
                <c:pt idx="17">
                  <c:v>26428</c:v>
                </c:pt>
                <c:pt idx="18">
                  <c:v>26600</c:v>
                </c:pt>
                <c:pt idx="19">
                  <c:v>26491</c:v>
                </c:pt>
                <c:pt idx="20">
                  <c:v>26920</c:v>
                </c:pt>
                <c:pt idx="21">
                  <c:v>27024</c:v>
                </c:pt>
                <c:pt idx="22">
                  <c:v>25299</c:v>
                </c:pt>
                <c:pt idx="23">
                  <c:v>23069</c:v>
                </c:pt>
                <c:pt idx="24">
                  <c:v>21818</c:v>
                </c:pt>
                <c:pt idx="25">
                  <c:v>24556</c:v>
                </c:pt>
                <c:pt idx="26">
                  <c:v>26131</c:v>
                </c:pt>
                <c:pt idx="27">
                  <c:v>24288.026999999998</c:v>
                </c:pt>
                <c:pt idx="28">
                  <c:v>24275.391000000003</c:v>
                </c:pt>
                <c:pt idx="29">
                  <c:v>21927.096999999998</c:v>
                </c:pt>
                <c:pt idx="30">
                  <c:v>19406.011999999999</c:v>
                </c:pt>
                <c:pt idx="31">
                  <c:v>20072.971000000001</c:v>
                </c:pt>
                <c:pt idx="32">
                  <c:v>17154.758999999998</c:v>
                </c:pt>
                <c:pt idx="33">
                  <c:v>16952.832999999999</c:v>
                </c:pt>
                <c:pt idx="34">
                  <c:v>17933.338</c:v>
                </c:pt>
                <c:pt idx="35">
                  <c:v>14513.282000000001</c:v>
                </c:pt>
                <c:pt idx="36">
                  <c:v>13978.27</c:v>
                </c:pt>
                <c:pt idx="37">
                  <c:v>14417.284</c:v>
                </c:pt>
                <c:pt idx="38">
                  <c:v>14200</c:v>
                </c:pt>
              </c:numCache>
            </c:numRef>
          </c:val>
          <c:smooth val="0"/>
          <c:extLst>
            <c:ext xmlns:c16="http://schemas.microsoft.com/office/drawing/2014/chart" uri="{C3380CC4-5D6E-409C-BE32-E72D297353CC}">
              <c16:uniqueId val="{00000000-80B6-48FD-A992-86894D190392}"/>
            </c:ext>
          </c:extLst>
        </c:ser>
        <c:ser>
          <c:idx val="2"/>
          <c:order val="1"/>
          <c:tx>
            <c:strRef>
              <c:f>'82'!$I$4</c:f>
              <c:strCache>
                <c:ptCount val="1"/>
                <c:pt idx="0">
                  <c:v>Consumption</c:v>
                </c:pt>
              </c:strCache>
            </c:strRef>
          </c:tx>
          <c:spPr>
            <a:ln w="12700">
              <a:solidFill>
                <a:schemeClr val="tx1"/>
              </a:solidFill>
            </a:ln>
          </c:spPr>
          <c:marker>
            <c:symbol val="square"/>
            <c:size val="5"/>
            <c:spPr>
              <a:solidFill>
                <a:schemeClr val="tx1"/>
              </a:solidFill>
              <a:ln>
                <a:solidFill>
                  <a:schemeClr val="tx1"/>
                </a:solidFill>
              </a:ln>
            </c:spPr>
          </c:marker>
          <c:cat>
            <c:numRef>
              <c:f>'79'!$A$6:$A$41</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'82'!$I$6:$I$44</c:f>
              <c:numCache>
                <c:formatCode>#,##0</c:formatCode>
                <c:ptCount val="39"/>
                <c:pt idx="0">
                  <c:v>7105.9557000000004</c:v>
                </c:pt>
                <c:pt idx="1">
                  <c:v>7432.9783500000003</c:v>
                </c:pt>
                <c:pt idx="2">
                  <c:v>6786.9855600000001</c:v>
                </c:pt>
                <c:pt idx="3">
                  <c:v>6872.0340200000001</c:v>
                </c:pt>
                <c:pt idx="4">
                  <c:v>7904.9482600000001</c:v>
                </c:pt>
                <c:pt idx="5">
                  <c:v>8303.0144700000001</c:v>
                </c:pt>
                <c:pt idx="6">
                  <c:v>8112</c:v>
                </c:pt>
                <c:pt idx="7">
                  <c:v>11806</c:v>
                </c:pt>
                <c:pt idx="8">
                  <c:v>14513</c:v>
                </c:pt>
                <c:pt idx="9">
                  <c:v>15044.3</c:v>
                </c:pt>
                <c:pt idx="10">
                  <c:v>15737</c:v>
                </c:pt>
                <c:pt idx="11">
                  <c:v>14833.6</c:v>
                </c:pt>
                <c:pt idx="12">
                  <c:v>15718.7</c:v>
                </c:pt>
                <c:pt idx="13">
                  <c:v>16063</c:v>
                </c:pt>
                <c:pt idx="14">
                  <c:v>16602.5</c:v>
                </c:pt>
                <c:pt idx="15">
                  <c:v>15675</c:v>
                </c:pt>
                <c:pt idx="16">
                  <c:v>15615.87002</c:v>
                </c:pt>
                <c:pt idx="17">
                  <c:v>16506.315259999999</c:v>
                </c:pt>
                <c:pt idx="18">
                  <c:v>17482.245900000002</c:v>
                </c:pt>
                <c:pt idx="19">
                  <c:v>16610.438999999998</c:v>
                </c:pt>
                <c:pt idx="20">
                  <c:v>17372.885170000001</c:v>
                </c:pt>
                <c:pt idx="21">
                  <c:v>16748.069879999999</c:v>
                </c:pt>
                <c:pt idx="22">
                  <c:v>16434.25995</c:v>
                </c:pt>
                <c:pt idx="23">
                  <c:v>16974.31854</c:v>
                </c:pt>
                <c:pt idx="24">
                  <c:v>18149.5452</c:v>
                </c:pt>
                <c:pt idx="25">
                  <c:v>18593.848760000001</c:v>
                </c:pt>
                <c:pt idx="26">
                  <c:v>17324.499</c:v>
                </c:pt>
                <c:pt idx="27">
                  <c:v>17526.548999999999</c:v>
                </c:pt>
                <c:pt idx="28">
                  <c:v>17800</c:v>
                </c:pt>
                <c:pt idx="29">
                  <c:v>16643</c:v>
                </c:pt>
                <c:pt idx="30">
                  <c:v>15950</c:v>
                </c:pt>
                <c:pt idx="31">
                  <c:v>15603</c:v>
                </c:pt>
                <c:pt idx="32">
                  <c:v>14672</c:v>
                </c:pt>
                <c:pt idx="33">
                  <c:v>16174</c:v>
                </c:pt>
                <c:pt idx="34">
                  <c:v>15676</c:v>
                </c:pt>
                <c:pt idx="35">
                  <c:v>15242</c:v>
                </c:pt>
                <c:pt idx="36">
                  <c:v>12576</c:v>
                </c:pt>
                <c:pt idx="37">
                  <c:v>12923</c:v>
                </c:pt>
                <c:pt idx="38">
                  <c:v>12900</c:v>
                </c:pt>
              </c:numCache>
            </c:numRef>
          </c:val>
          <c:smooth val="0"/>
          <c:extLst>
            <c:ext xmlns:c16="http://schemas.microsoft.com/office/drawing/2014/chart" uri="{C3380CC4-5D6E-409C-BE32-E72D297353CC}">
              <c16:uniqueId val="{00000001-80B6-48FD-A992-86894D190392}"/>
            </c:ext>
          </c:extLst>
        </c:ser>
        <c:ser>
          <c:idx val="1"/>
          <c:order val="2"/>
          <c:tx>
            <c:strRef>
              <c:f>'82'!$O$4</c:f>
              <c:strCache>
                <c:ptCount val="1"/>
                <c:pt idx="0">
                  <c:v>Exports (other states and countries)</c:v>
                </c:pt>
              </c:strCache>
            </c:strRef>
          </c:tx>
          <c:spPr>
            <a:ln w="12700">
              <a:solidFill>
                <a:schemeClr val="tx1"/>
              </a:solidFill>
            </a:ln>
          </c:spPr>
          <c:marker>
            <c:symbol val="circle"/>
            <c:size val="5"/>
            <c:spPr>
              <a:solidFill>
                <a:schemeClr val="tx1"/>
              </a:solidFill>
              <a:ln>
                <a:solidFill>
                  <a:schemeClr val="tx1"/>
                </a:solidFill>
              </a:ln>
            </c:spPr>
          </c:marker>
          <c:cat>
            <c:numRef>
              <c:f>'79'!$A$6:$A$41</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'82'!$O$6:$O$44</c:f>
              <c:numCache>
                <c:formatCode>#,##0</c:formatCode>
                <c:ptCount val="39"/>
                <c:pt idx="0">
                  <c:v>6876</c:v>
                </c:pt>
                <c:pt idx="1">
                  <c:v>8841</c:v>
                </c:pt>
                <c:pt idx="2">
                  <c:v>8221</c:v>
                </c:pt>
                <c:pt idx="3">
                  <c:v>6164</c:v>
                </c:pt>
                <c:pt idx="4">
                  <c:v>6500</c:v>
                </c:pt>
                <c:pt idx="5">
                  <c:v>6526</c:v>
                </c:pt>
                <c:pt idx="6">
                  <c:v>5341</c:v>
                </c:pt>
                <c:pt idx="7">
                  <c:v>5662</c:v>
                </c:pt>
                <c:pt idx="8">
                  <c:v>6017</c:v>
                </c:pt>
                <c:pt idx="9">
                  <c:v>7283</c:v>
                </c:pt>
                <c:pt idx="10">
                  <c:v>7400</c:v>
                </c:pt>
                <c:pt idx="11">
                  <c:v>7830</c:v>
                </c:pt>
                <c:pt idx="12">
                  <c:v>8001</c:v>
                </c:pt>
                <c:pt idx="13">
                  <c:v>8803</c:v>
                </c:pt>
                <c:pt idx="14">
                  <c:v>9610</c:v>
                </c:pt>
                <c:pt idx="15">
                  <c:v>12767</c:v>
                </c:pt>
                <c:pt idx="16">
                  <c:v>14472</c:v>
                </c:pt>
                <c:pt idx="17">
                  <c:v>12312</c:v>
                </c:pt>
                <c:pt idx="18">
                  <c:v>14233</c:v>
                </c:pt>
                <c:pt idx="19">
                  <c:v>14737</c:v>
                </c:pt>
                <c:pt idx="20">
                  <c:v>15626</c:v>
                </c:pt>
                <c:pt idx="21">
                  <c:v>18064</c:v>
                </c:pt>
                <c:pt idx="22">
                  <c:v>14312</c:v>
                </c:pt>
                <c:pt idx="23">
                  <c:v>9902</c:v>
                </c:pt>
                <c:pt idx="24">
                  <c:v>9640</c:v>
                </c:pt>
                <c:pt idx="25">
                  <c:v>9186</c:v>
                </c:pt>
                <c:pt idx="26">
                  <c:v>9334</c:v>
                </c:pt>
                <c:pt idx="27">
                  <c:v>8877</c:v>
                </c:pt>
                <c:pt idx="28">
                  <c:v>9760</c:v>
                </c:pt>
                <c:pt idx="29">
                  <c:v>6791</c:v>
                </c:pt>
                <c:pt idx="30">
                  <c:v>6441.1</c:v>
                </c:pt>
                <c:pt idx="31">
                  <c:v>5921.7</c:v>
                </c:pt>
                <c:pt idx="32">
                  <c:v>4092.393</c:v>
                </c:pt>
                <c:pt idx="33">
                  <c:v>3783</c:v>
                </c:pt>
                <c:pt idx="34">
                  <c:v>5412</c:v>
                </c:pt>
                <c:pt idx="35">
                  <c:v>2850.7</c:v>
                </c:pt>
                <c:pt idx="36">
                  <c:v>2940</c:v>
                </c:pt>
                <c:pt idx="37">
                  <c:v>4546</c:v>
                </c:pt>
                <c:pt idx="38">
                  <c:v>5300</c:v>
                </c:pt>
              </c:numCache>
            </c:numRef>
          </c:val>
          <c:smooth val="0"/>
          <c:extLst>
            <c:ext xmlns:c16="http://schemas.microsoft.com/office/drawing/2014/chart" uri="{C3380CC4-5D6E-409C-BE32-E72D297353CC}">
              <c16:uniqueId val="{00000002-80B6-48FD-A992-86894D190392}"/>
            </c:ext>
          </c:extLst>
        </c:ser>
        <c:dLbls>
          <c:showLegendKey val="0"/>
          <c:showVal val="0"/>
          <c:showCatName val="0"/>
          <c:showSerName val="0"/>
          <c:showPercent val="0"/>
          <c:showBubbleSize val="0"/>
        </c:dLbls>
        <c:marker val="1"/>
        <c:smooth val="0"/>
        <c:axId val="52848512"/>
        <c:axId val="52850048"/>
      </c:lineChart>
      <c:lineChart>
        <c:grouping val="standard"/>
        <c:varyColors val="0"/>
        <c:ser>
          <c:idx val="3"/>
          <c:order val="3"/>
          <c:tx>
            <c:strRef>
              <c:f>'82'!$L$4</c:f>
              <c:strCache>
                <c:ptCount val="1"/>
                <c:pt idx="0">
                  <c:v>Mine-Mouth Price</c:v>
                </c:pt>
              </c:strCache>
            </c:strRef>
          </c:tx>
          <c:spPr>
            <a:ln w="22225">
              <a:solidFill>
                <a:schemeClr val="tx1"/>
              </a:solidFill>
              <a:prstDash val="sysDash"/>
            </a:ln>
          </c:spPr>
          <c:marker>
            <c:symbol val="none"/>
          </c:marker>
          <c:cat>
            <c:numRef>
              <c:f>'82'!$A$6:$A$44</c:f>
              <c:numCache>
                <c:formatCode>General</c:formatCode>
                <c:ptCount val="3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numCache>
            </c:numRef>
          </c:cat>
          <c:val>
            <c:numRef>
              <c:f>'82'!$L$6:$L$44</c:f>
              <c:numCache>
                <c:formatCode>#,##0.00</c:formatCode>
                <c:ptCount val="39"/>
                <c:pt idx="0">
                  <c:v>25.63</c:v>
                </c:pt>
                <c:pt idx="1">
                  <c:v>26.87</c:v>
                </c:pt>
                <c:pt idx="2">
                  <c:v>29.42</c:v>
                </c:pt>
                <c:pt idx="3">
                  <c:v>28.32</c:v>
                </c:pt>
                <c:pt idx="4">
                  <c:v>29.2</c:v>
                </c:pt>
                <c:pt idx="5">
                  <c:v>27.69</c:v>
                </c:pt>
                <c:pt idx="6">
                  <c:v>27.64</c:v>
                </c:pt>
                <c:pt idx="7">
                  <c:v>25.67</c:v>
                </c:pt>
                <c:pt idx="8">
                  <c:v>22.85</c:v>
                </c:pt>
                <c:pt idx="9">
                  <c:v>22.01</c:v>
                </c:pt>
                <c:pt idx="10">
                  <c:v>21.78</c:v>
                </c:pt>
                <c:pt idx="11">
                  <c:v>21.56</c:v>
                </c:pt>
                <c:pt idx="12">
                  <c:v>21.83</c:v>
                </c:pt>
                <c:pt idx="13">
                  <c:v>21.17</c:v>
                </c:pt>
                <c:pt idx="14">
                  <c:v>20.07</c:v>
                </c:pt>
                <c:pt idx="15">
                  <c:v>19.11</c:v>
                </c:pt>
                <c:pt idx="16">
                  <c:v>18.5</c:v>
                </c:pt>
                <c:pt idx="17">
                  <c:v>18.34</c:v>
                </c:pt>
                <c:pt idx="18">
                  <c:v>17.829999999999998</c:v>
                </c:pt>
                <c:pt idx="19">
                  <c:v>17.36</c:v>
                </c:pt>
                <c:pt idx="20">
                  <c:v>16.93</c:v>
                </c:pt>
                <c:pt idx="21">
                  <c:v>17.760000000000002</c:v>
                </c:pt>
                <c:pt idx="22">
                  <c:v>18.2</c:v>
                </c:pt>
                <c:pt idx="23">
                  <c:v>16.36</c:v>
                </c:pt>
                <c:pt idx="24" formatCode="0.00">
                  <c:v>16.82</c:v>
                </c:pt>
                <c:pt idx="25" formatCode="0.00">
                  <c:v>18.71</c:v>
                </c:pt>
                <c:pt idx="26" formatCode="0.00">
                  <c:v>21.77</c:v>
                </c:pt>
                <c:pt idx="27" formatCode="0.00">
                  <c:v>25.69</c:v>
                </c:pt>
                <c:pt idx="28" formatCode="0.00">
                  <c:v>26.39</c:v>
                </c:pt>
                <c:pt idx="29" formatCode="0.00">
                  <c:v>32.32</c:v>
                </c:pt>
                <c:pt idx="30" formatCode="0.00">
                  <c:v>29.15</c:v>
                </c:pt>
                <c:pt idx="31" formatCode="0.00">
                  <c:v>33.799999999999997</c:v>
                </c:pt>
                <c:pt idx="32" formatCode="0.00">
                  <c:v>34.92</c:v>
                </c:pt>
                <c:pt idx="33" formatCode="0.00">
                  <c:v>35.520000000000003</c:v>
                </c:pt>
                <c:pt idx="34" formatCode="0.00">
                  <c:v>35.590000000000003</c:v>
                </c:pt>
                <c:pt idx="35" formatCode="0.00">
                  <c:v>34.53</c:v>
                </c:pt>
                <c:pt idx="36" formatCode="0.00">
                  <c:v>36.4</c:v>
                </c:pt>
                <c:pt idx="37" formatCode="0.00">
                  <c:v>35.28</c:v>
                </c:pt>
                <c:pt idx="38" formatCode="0.00">
                  <c:v>34</c:v>
                </c:pt>
              </c:numCache>
            </c:numRef>
          </c:val>
          <c:smooth val="0"/>
          <c:extLst>
            <c:ext xmlns:c16="http://schemas.microsoft.com/office/drawing/2014/chart" uri="{C3380CC4-5D6E-409C-BE32-E72D297353CC}">
              <c16:uniqueId val="{00000003-80B6-48FD-A992-86894D190392}"/>
            </c:ext>
          </c:extLst>
        </c:ser>
        <c:dLbls>
          <c:showLegendKey val="0"/>
          <c:showVal val="0"/>
          <c:showCatName val="0"/>
          <c:showSerName val="0"/>
          <c:showPercent val="0"/>
          <c:showBubbleSize val="0"/>
        </c:dLbls>
        <c:marker val="1"/>
        <c:smooth val="0"/>
        <c:axId val="52854144"/>
        <c:axId val="52852224"/>
      </c:lineChart>
      <c:catAx>
        <c:axId val="52848512"/>
        <c:scaling>
          <c:orientation val="minMax"/>
        </c:scaling>
        <c:delete val="0"/>
        <c:axPos val="b"/>
        <c:numFmt formatCode="General" sourceLinked="1"/>
        <c:majorTickMark val="out"/>
        <c:minorTickMark val="none"/>
        <c:tickLblPos val="nextTo"/>
        <c:txPr>
          <a:bodyPr/>
          <a:lstStyle/>
          <a:p>
            <a:pPr>
              <a:defRPr sz="1400">
                <a:latin typeface="Calibri" panose="020F0502020204030204" pitchFamily="34" charset="0"/>
                <a:cs typeface="Calibri" panose="020F0502020204030204" pitchFamily="34" charset="0"/>
              </a:defRPr>
            </a:pPr>
            <a:endParaRPr lang="en-US"/>
          </a:p>
        </c:txPr>
        <c:crossAx val="52850048"/>
        <c:crosses val="autoZero"/>
        <c:auto val="1"/>
        <c:lblAlgn val="ctr"/>
        <c:lblOffset val="100"/>
        <c:tickLblSkip val="5"/>
        <c:noMultiLvlLbl val="0"/>
      </c:catAx>
      <c:valAx>
        <c:axId val="52850048"/>
        <c:scaling>
          <c:orientation val="minMax"/>
          <c:max val="30000"/>
          <c:min val="0"/>
        </c:scaling>
        <c:delete val="0"/>
        <c:axPos val="l"/>
        <c:majorGridlines>
          <c:spPr>
            <a:ln>
              <a:noFill/>
            </a:ln>
          </c:spPr>
        </c:majorGridlines>
        <c:title>
          <c:tx>
            <c:rich>
              <a:bodyPr rot="-5400000" vert="horz"/>
              <a:lstStyle/>
              <a:p>
                <a:pPr>
                  <a:defRPr sz="1400" b="0">
                    <a:latin typeface="Calibri" panose="020F0502020204030204" pitchFamily="34" charset="0"/>
                    <a:cs typeface="Calibri" panose="020F0502020204030204" pitchFamily="34" charset="0"/>
                  </a:defRPr>
                </a:pPr>
                <a:r>
                  <a:rPr lang="en-US" sz="1400" b="0">
                    <a:latin typeface="Calibri" panose="020F0502020204030204" pitchFamily="34" charset="0"/>
                    <a:cs typeface="Calibri" panose="020F0502020204030204" pitchFamily="34" charset="0"/>
                  </a:rPr>
                  <a:t>Thousand</a:t>
                </a:r>
                <a:r>
                  <a:rPr lang="en-US" sz="1400" b="0" baseline="0">
                    <a:latin typeface="Calibri" panose="020F0502020204030204" pitchFamily="34" charset="0"/>
                    <a:cs typeface="Calibri" panose="020F0502020204030204" pitchFamily="34" charset="0"/>
                  </a:rPr>
                  <a:t> short tons</a:t>
                </a:r>
                <a:endParaRPr lang="en-US" sz="1400" b="0">
                  <a:latin typeface="Calibri" panose="020F0502020204030204" pitchFamily="34" charset="0"/>
                  <a:cs typeface="Calibri" panose="020F0502020204030204" pitchFamily="34" charset="0"/>
                </a:endParaRPr>
              </a:p>
            </c:rich>
          </c:tx>
          <c:layout>
            <c:manualLayout>
              <c:xMode val="edge"/>
              <c:yMode val="edge"/>
              <c:x val="1.6493128232388674E-2"/>
              <c:y val="0.33196357877892169"/>
            </c:manualLayout>
          </c:layout>
          <c:overlay val="0"/>
        </c:title>
        <c:numFmt formatCode="#,##0" sourceLinked="1"/>
        <c:majorTickMark val="out"/>
        <c:minorTickMark val="out"/>
        <c:tickLblPos val="nextTo"/>
        <c:txPr>
          <a:bodyPr/>
          <a:lstStyle/>
          <a:p>
            <a:pPr>
              <a:defRPr sz="1400">
                <a:latin typeface="Calibri" panose="020F0502020204030204" pitchFamily="34" charset="0"/>
                <a:cs typeface="Calibri" panose="020F0502020204030204" pitchFamily="34" charset="0"/>
              </a:defRPr>
            </a:pPr>
            <a:endParaRPr lang="en-US"/>
          </a:p>
        </c:txPr>
        <c:crossAx val="52848512"/>
        <c:crosses val="autoZero"/>
        <c:crossBetween val="midCat"/>
        <c:majorUnit val="5000"/>
        <c:minorUnit val="2500"/>
      </c:valAx>
      <c:valAx>
        <c:axId val="52852224"/>
        <c:scaling>
          <c:orientation val="minMax"/>
          <c:max val="40"/>
          <c:min val="15"/>
        </c:scaling>
        <c:delete val="0"/>
        <c:axPos val="r"/>
        <c:title>
          <c:tx>
            <c:rich>
              <a:bodyPr rot="-5400000" vert="horz"/>
              <a:lstStyle/>
              <a:p>
                <a:pPr>
                  <a:defRPr sz="1400" b="0">
                    <a:latin typeface="Calibri" panose="020F0502020204030204" pitchFamily="34" charset="0"/>
                    <a:cs typeface="Calibri" panose="020F0502020204030204" pitchFamily="34" charset="0"/>
                  </a:defRPr>
                </a:pPr>
                <a:r>
                  <a:rPr lang="en-US" sz="1400" b="0">
                    <a:latin typeface="Calibri" panose="020F0502020204030204" pitchFamily="34" charset="0"/>
                    <a:cs typeface="Calibri" panose="020F0502020204030204" pitchFamily="34" charset="0"/>
                  </a:rPr>
                  <a:t>$/short ton</a:t>
                </a:r>
              </a:p>
            </c:rich>
          </c:tx>
          <c:overlay val="0"/>
        </c:title>
        <c:numFmt formatCode="&quot;$&quot;#,##0" sourceLinked="0"/>
        <c:majorTickMark val="out"/>
        <c:minorTickMark val="out"/>
        <c:tickLblPos val="nextTo"/>
        <c:txPr>
          <a:bodyPr/>
          <a:lstStyle/>
          <a:p>
            <a:pPr>
              <a:defRPr sz="1400">
                <a:latin typeface="Calibri" panose="020F0502020204030204" pitchFamily="34" charset="0"/>
                <a:cs typeface="Calibri" panose="020F0502020204030204" pitchFamily="34" charset="0"/>
              </a:defRPr>
            </a:pPr>
            <a:endParaRPr lang="en-US"/>
          </a:p>
        </c:txPr>
        <c:crossAx val="52854144"/>
        <c:crosses val="max"/>
        <c:crossBetween val="between"/>
        <c:majorUnit val="5"/>
        <c:minorUnit val="2.5"/>
      </c:valAx>
      <c:catAx>
        <c:axId val="52854144"/>
        <c:scaling>
          <c:orientation val="minMax"/>
        </c:scaling>
        <c:delete val="1"/>
        <c:axPos val="b"/>
        <c:numFmt formatCode="General" sourceLinked="1"/>
        <c:majorTickMark val="out"/>
        <c:minorTickMark val="none"/>
        <c:tickLblPos val="nextTo"/>
        <c:crossAx val="52852224"/>
        <c:crosses val="autoZero"/>
        <c:auto val="1"/>
        <c:lblAlgn val="ctr"/>
        <c:lblOffset val="100"/>
        <c:noMultiLvlLbl val="0"/>
      </c:catAx>
    </c:plotArea>
    <c:legend>
      <c:legendPos val="r"/>
      <c:layout>
        <c:manualLayout>
          <c:xMode val="edge"/>
          <c:yMode val="edge"/>
          <c:x val="3.1507655293088362E-2"/>
          <c:y val="0.90516738466205593"/>
          <c:w val="0.93702839887630085"/>
          <c:h val="7.7126350636575913E-2"/>
        </c:manualLayout>
      </c:layout>
      <c:overlay val="0"/>
      <c:txPr>
        <a:bodyPr/>
        <a:lstStyle/>
        <a:p>
          <a:pPr>
            <a:defRPr sz="1200">
              <a:latin typeface="Calibri" panose="020F0502020204030204" pitchFamily="34" charset="0"/>
              <a:cs typeface="Calibri" panose="020F0502020204030204" pitchFamily="34" charset="0"/>
            </a:defRPr>
          </a:pPr>
          <a:endParaRPr lang="en-US"/>
        </a:p>
      </c:txPr>
    </c:legend>
    <c:plotVisOnly val="1"/>
    <c:dispBlanksAs val="gap"/>
    <c:showDLblsOverMax val="0"/>
  </c:chart>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46556391793131"/>
          <c:y val="1.647816860175555E-2"/>
          <c:w val="0.80897493536471299"/>
          <c:h val="0.86052114992626494"/>
        </c:manualLayout>
      </c:layout>
      <c:lineChart>
        <c:grouping val="standard"/>
        <c:varyColors val="0"/>
        <c:ser>
          <c:idx val="0"/>
          <c:order val="0"/>
          <c:tx>
            <c:strRef>
              <c:f>'83'!$K$4</c:f>
              <c:strCache>
                <c:ptCount val="1"/>
                <c:pt idx="0">
                  <c:v>Net Generation</c:v>
                </c:pt>
              </c:strCache>
            </c:strRef>
          </c:tx>
          <c:spPr>
            <a:ln w="12700">
              <a:solidFill>
                <a:schemeClr val="tx1"/>
              </a:solidFill>
            </a:ln>
          </c:spPr>
          <c:marker>
            <c:symbol val="triangle"/>
            <c:size val="5"/>
            <c:spPr>
              <a:solidFill>
                <a:schemeClr val="tx1"/>
              </a:solidFill>
              <a:ln>
                <a:solidFill>
                  <a:schemeClr val="tx1"/>
                </a:solidFill>
              </a:ln>
            </c:spPr>
          </c:marker>
          <c:cat>
            <c:numRef>
              <c:f>'79'!$A$6:$A$41</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'83'!$K$6:$K$44</c:f>
              <c:numCache>
                <c:formatCode>#,##0</c:formatCode>
                <c:ptCount val="39"/>
                <c:pt idx="0">
                  <c:v>12112.467000000001</c:v>
                </c:pt>
                <c:pt idx="1">
                  <c:v>11762.003000000001</c:v>
                </c:pt>
                <c:pt idx="2">
                  <c:v>11891.456</c:v>
                </c:pt>
                <c:pt idx="3">
                  <c:v>12423.787</c:v>
                </c:pt>
                <c:pt idx="4">
                  <c:v>13788.019999999999</c:v>
                </c:pt>
                <c:pt idx="5">
                  <c:v>15411.519999999999</c:v>
                </c:pt>
                <c:pt idx="6">
                  <c:v>16819.184000000001</c:v>
                </c:pt>
                <c:pt idx="7">
                  <c:v>26345.944</c:v>
                </c:pt>
                <c:pt idx="8">
                  <c:v>29637.332999999999</c:v>
                </c:pt>
                <c:pt idx="9">
                  <c:v>30495.827999999998</c:v>
                </c:pt>
                <c:pt idx="10">
                  <c:v>32563.539000000001</c:v>
                </c:pt>
                <c:pt idx="11">
                  <c:v>30505.905999999999</c:v>
                </c:pt>
                <c:pt idx="12">
                  <c:v>33284.163</c:v>
                </c:pt>
                <c:pt idx="13">
                  <c:v>34096.829000000005</c:v>
                </c:pt>
                <c:pt idx="14">
                  <c:v>35234.661</c:v>
                </c:pt>
                <c:pt idx="15">
                  <c:v>32835.81</c:v>
                </c:pt>
                <c:pt idx="16">
                  <c:v>32983.26</c:v>
                </c:pt>
                <c:pt idx="17">
                  <c:v>34746.869000000006</c:v>
                </c:pt>
                <c:pt idx="18">
                  <c:v>35944.93</c:v>
                </c:pt>
                <c:pt idx="19">
                  <c:v>36815.024000000005</c:v>
                </c:pt>
                <c:pt idx="20">
                  <c:v>36639.176000000007</c:v>
                </c:pt>
                <c:pt idx="21">
                  <c:v>35886.996999999996</c:v>
                </c:pt>
                <c:pt idx="22">
                  <c:v>36637.684000000001</c:v>
                </c:pt>
                <c:pt idx="23">
                  <c:v>38023.665999999997</c:v>
                </c:pt>
                <c:pt idx="24">
                  <c:v>38211.975999999995</c:v>
                </c:pt>
                <c:pt idx="25">
                  <c:v>38165.129999999997</c:v>
                </c:pt>
                <c:pt idx="26">
                  <c:v>41263.323000000011</c:v>
                </c:pt>
                <c:pt idx="27">
                  <c:v>45372.574999999997</c:v>
                </c:pt>
                <c:pt idx="28">
                  <c:v>46578.763000000006</c:v>
                </c:pt>
                <c:pt idx="29">
                  <c:v>43542.944999999992</c:v>
                </c:pt>
                <c:pt idx="30">
                  <c:v>42249.35500000001</c:v>
                </c:pt>
                <c:pt idx="31">
                  <c:v>40836.150020000001</c:v>
                </c:pt>
                <c:pt idx="32">
                  <c:v>39402.959999999992</c:v>
                </c:pt>
                <c:pt idx="33">
                  <c:v>42516.750599999992</c:v>
                </c:pt>
                <c:pt idx="34">
                  <c:v>43784.525710000009</c:v>
                </c:pt>
                <c:pt idx="35">
                  <c:v>41949.118999999999</c:v>
                </c:pt>
                <c:pt idx="36">
                  <c:v>38133.928</c:v>
                </c:pt>
                <c:pt idx="37">
                  <c:v>37411.876000000004</c:v>
                </c:pt>
                <c:pt idx="38">
                  <c:v>38810</c:v>
                </c:pt>
              </c:numCache>
            </c:numRef>
          </c:val>
          <c:smooth val="0"/>
          <c:extLst>
            <c:ext xmlns:c16="http://schemas.microsoft.com/office/drawing/2014/chart" uri="{C3380CC4-5D6E-409C-BE32-E72D297353CC}">
              <c16:uniqueId val="{00000000-50E5-48F7-BD01-9A7DB9D98348}"/>
            </c:ext>
          </c:extLst>
        </c:ser>
        <c:ser>
          <c:idx val="2"/>
          <c:order val="1"/>
          <c:tx>
            <c:strRef>
              <c:f>'83'!$O$4</c:f>
              <c:strCache>
                <c:ptCount val="1"/>
                <c:pt idx="0">
                  <c:v>Consumption</c:v>
                </c:pt>
              </c:strCache>
            </c:strRef>
          </c:tx>
          <c:spPr>
            <a:ln w="12700">
              <a:solidFill>
                <a:schemeClr val="tx1"/>
              </a:solidFill>
            </a:ln>
          </c:spPr>
          <c:marker>
            <c:symbol val="square"/>
            <c:size val="5"/>
            <c:spPr>
              <a:solidFill>
                <a:schemeClr val="tx1"/>
              </a:solidFill>
              <a:ln>
                <a:solidFill>
                  <a:schemeClr val="tx1"/>
                </a:solidFill>
              </a:ln>
            </c:spPr>
          </c:marker>
          <c:cat>
            <c:numRef>
              <c:f>'79'!$A$6:$A$41</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'83'!$O$6:$O$44</c:f>
              <c:numCache>
                <c:formatCode>#,##0</c:formatCode>
                <c:ptCount val="39"/>
                <c:pt idx="0">
                  <c:v>10705</c:v>
                </c:pt>
                <c:pt idx="1">
                  <c:v>11886</c:v>
                </c:pt>
                <c:pt idx="2">
                  <c:v>12391</c:v>
                </c:pt>
                <c:pt idx="3">
                  <c:v>13194</c:v>
                </c:pt>
                <c:pt idx="4">
                  <c:v>12717</c:v>
                </c:pt>
                <c:pt idx="5">
                  <c:v>13039</c:v>
                </c:pt>
                <c:pt idx="6">
                  <c:v>12989</c:v>
                </c:pt>
                <c:pt idx="7">
                  <c:v>13398</c:v>
                </c:pt>
                <c:pt idx="8">
                  <c:v>14507</c:v>
                </c:pt>
                <c:pt idx="9">
                  <c:v>14965</c:v>
                </c:pt>
                <c:pt idx="10">
                  <c:v>15401.673999999999</c:v>
                </c:pt>
                <c:pt idx="11">
                  <c:v>15907.403999999999</c:v>
                </c:pt>
                <c:pt idx="12">
                  <c:v>16567.056</c:v>
                </c:pt>
                <c:pt idx="13">
                  <c:v>16867.129000000001</c:v>
                </c:pt>
                <c:pt idx="14">
                  <c:v>17847.064000000002</c:v>
                </c:pt>
                <c:pt idx="15">
                  <c:v>18460.239999999998</c:v>
                </c:pt>
                <c:pt idx="16">
                  <c:v>19858.069</c:v>
                </c:pt>
                <c:pt idx="17">
                  <c:v>20375.525000000001</c:v>
                </c:pt>
                <c:pt idx="18">
                  <c:v>20700.326000000001</c:v>
                </c:pt>
                <c:pt idx="19">
                  <c:v>21879.031999999999</c:v>
                </c:pt>
                <c:pt idx="20">
                  <c:v>23185.277000000002</c:v>
                </c:pt>
                <c:pt idx="21">
                  <c:v>23217.308000000001</c:v>
                </c:pt>
                <c:pt idx="22">
                  <c:v>23267.188000000002</c:v>
                </c:pt>
                <c:pt idx="23">
                  <c:v>23860.35</c:v>
                </c:pt>
                <c:pt idx="24">
                  <c:v>24511.704000000002</c:v>
                </c:pt>
                <c:pt idx="25">
                  <c:v>25000.498000000003</c:v>
                </c:pt>
                <c:pt idx="26">
                  <c:v>26365.716</c:v>
                </c:pt>
                <c:pt idx="27">
                  <c:v>27785.447</c:v>
                </c:pt>
                <c:pt idx="28">
                  <c:v>28191.511000000002</c:v>
                </c:pt>
                <c:pt idx="29">
                  <c:v>27586.699999999997</c:v>
                </c:pt>
                <c:pt idx="30">
                  <c:v>28044.001</c:v>
                </c:pt>
                <c:pt idx="31">
                  <c:v>28858.945999999996</c:v>
                </c:pt>
                <c:pt idx="32">
                  <c:v>29723.368000000002</c:v>
                </c:pt>
                <c:pt idx="33">
                  <c:v>30474.034</c:v>
                </c:pt>
                <c:pt idx="34">
                  <c:v>30043.019</c:v>
                </c:pt>
                <c:pt idx="35">
                  <c:v>30192.350000000002</c:v>
                </c:pt>
                <c:pt idx="36">
                  <c:v>30179.534</c:v>
                </c:pt>
                <c:pt idx="37">
                  <c:v>30589.021000000001</c:v>
                </c:pt>
                <c:pt idx="38">
                  <c:v>30750</c:v>
                </c:pt>
              </c:numCache>
            </c:numRef>
          </c:val>
          <c:smooth val="0"/>
          <c:extLst>
            <c:ext xmlns:c16="http://schemas.microsoft.com/office/drawing/2014/chart" uri="{C3380CC4-5D6E-409C-BE32-E72D297353CC}">
              <c16:uniqueId val="{00000001-50E5-48F7-BD01-9A7DB9D98348}"/>
            </c:ext>
          </c:extLst>
        </c:ser>
        <c:dLbls>
          <c:showLegendKey val="0"/>
          <c:showVal val="0"/>
          <c:showCatName val="0"/>
          <c:showSerName val="0"/>
          <c:showPercent val="0"/>
          <c:showBubbleSize val="0"/>
        </c:dLbls>
        <c:marker val="1"/>
        <c:smooth val="0"/>
        <c:axId val="54799360"/>
        <c:axId val="54805248"/>
      </c:lineChart>
      <c:lineChart>
        <c:grouping val="standard"/>
        <c:varyColors val="0"/>
        <c:ser>
          <c:idx val="3"/>
          <c:order val="2"/>
          <c:tx>
            <c:strRef>
              <c:f>'83'!$Q$4</c:f>
              <c:strCache>
                <c:ptCount val="1"/>
                <c:pt idx="0">
                  <c:v>Residential Price</c:v>
                </c:pt>
              </c:strCache>
            </c:strRef>
          </c:tx>
          <c:spPr>
            <a:ln w="22225">
              <a:solidFill>
                <a:schemeClr val="tx1"/>
              </a:solidFill>
              <a:prstDash val="sysDash"/>
            </a:ln>
          </c:spPr>
          <c:marker>
            <c:symbol val="none"/>
          </c:marker>
          <c:cat>
            <c:numRef>
              <c:f>'83'!$A$6:$A$44</c:f>
              <c:numCache>
                <c:formatCode>General</c:formatCode>
                <c:ptCount val="3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numCache>
            </c:numRef>
          </c:cat>
          <c:val>
            <c:numRef>
              <c:f>'83'!$Q$6:$Q$44</c:f>
              <c:numCache>
                <c:formatCode>0.0</c:formatCode>
                <c:ptCount val="39"/>
                <c:pt idx="0">
                  <c:v>5.53</c:v>
                </c:pt>
                <c:pt idx="1">
                  <c:v>5.95</c:v>
                </c:pt>
                <c:pt idx="2">
                  <c:v>6.3</c:v>
                </c:pt>
                <c:pt idx="3">
                  <c:v>6.91</c:v>
                </c:pt>
                <c:pt idx="4">
                  <c:v>7.43</c:v>
                </c:pt>
                <c:pt idx="5">
                  <c:v>7.78</c:v>
                </c:pt>
                <c:pt idx="6">
                  <c:v>7.95</c:v>
                </c:pt>
                <c:pt idx="7">
                  <c:v>7.95</c:v>
                </c:pt>
                <c:pt idx="8">
                  <c:v>7.81</c:v>
                </c:pt>
                <c:pt idx="9">
                  <c:v>7.39</c:v>
                </c:pt>
                <c:pt idx="10">
                  <c:v>7.13</c:v>
                </c:pt>
                <c:pt idx="11">
                  <c:v>7.12</c:v>
                </c:pt>
                <c:pt idx="12">
                  <c:v>6.97</c:v>
                </c:pt>
                <c:pt idx="13">
                  <c:v>6.85</c:v>
                </c:pt>
                <c:pt idx="14">
                  <c:v>6.91</c:v>
                </c:pt>
                <c:pt idx="15">
                  <c:v>6.94</c:v>
                </c:pt>
                <c:pt idx="16">
                  <c:v>6.96</c:v>
                </c:pt>
                <c:pt idx="17">
                  <c:v>6.89</c:v>
                </c:pt>
                <c:pt idx="18">
                  <c:v>6.84</c:v>
                </c:pt>
                <c:pt idx="19">
                  <c:v>6.27</c:v>
                </c:pt>
                <c:pt idx="20">
                  <c:v>6.29</c:v>
                </c:pt>
                <c:pt idx="21">
                  <c:v>6.72</c:v>
                </c:pt>
                <c:pt idx="22">
                  <c:v>6.79</c:v>
                </c:pt>
                <c:pt idx="23">
                  <c:v>6.9</c:v>
                </c:pt>
                <c:pt idx="24">
                  <c:v>7.21</c:v>
                </c:pt>
                <c:pt idx="25">
                  <c:v>7.52</c:v>
                </c:pt>
                <c:pt idx="26">
                  <c:v>7.59</c:v>
                </c:pt>
                <c:pt idx="27">
                  <c:v>8.15</c:v>
                </c:pt>
                <c:pt idx="28">
                  <c:v>8.26</c:v>
                </c:pt>
                <c:pt idx="29">
                  <c:v>8.48</c:v>
                </c:pt>
                <c:pt idx="30">
                  <c:v>8.7100000000000009</c:v>
                </c:pt>
                <c:pt idx="31">
                  <c:v>8.9600000000000009</c:v>
                </c:pt>
                <c:pt idx="32">
                  <c:v>9.93</c:v>
                </c:pt>
                <c:pt idx="33">
                  <c:v>10.37</c:v>
                </c:pt>
                <c:pt idx="34">
                  <c:v>10.65</c:v>
                </c:pt>
                <c:pt idx="35">
                  <c:v>10.88</c:v>
                </c:pt>
                <c:pt idx="36">
                  <c:v>11.02</c:v>
                </c:pt>
                <c:pt idx="37">
                  <c:v>10.95</c:v>
                </c:pt>
                <c:pt idx="38">
                  <c:v>10.6</c:v>
                </c:pt>
              </c:numCache>
            </c:numRef>
          </c:val>
          <c:smooth val="0"/>
          <c:extLst>
            <c:ext xmlns:c16="http://schemas.microsoft.com/office/drawing/2014/chart" uri="{C3380CC4-5D6E-409C-BE32-E72D297353CC}">
              <c16:uniqueId val="{00000002-50E5-48F7-BD01-9A7DB9D98348}"/>
            </c:ext>
          </c:extLst>
        </c:ser>
        <c:dLbls>
          <c:showLegendKey val="0"/>
          <c:showVal val="0"/>
          <c:showCatName val="0"/>
          <c:showSerName val="0"/>
          <c:showPercent val="0"/>
          <c:showBubbleSize val="0"/>
        </c:dLbls>
        <c:marker val="1"/>
        <c:smooth val="0"/>
        <c:axId val="54809344"/>
        <c:axId val="54807168"/>
      </c:lineChart>
      <c:catAx>
        <c:axId val="54799360"/>
        <c:scaling>
          <c:orientation val="minMax"/>
        </c:scaling>
        <c:delete val="0"/>
        <c:axPos val="b"/>
        <c:numFmt formatCode="General" sourceLinked="1"/>
        <c:majorTickMark val="out"/>
        <c:minorTickMark val="none"/>
        <c:tickLblPos val="nextTo"/>
        <c:txPr>
          <a:bodyPr/>
          <a:lstStyle/>
          <a:p>
            <a:pPr>
              <a:defRPr sz="1400">
                <a:latin typeface="Calibri" panose="020F0502020204030204" pitchFamily="34" charset="0"/>
                <a:cs typeface="Calibri" panose="020F0502020204030204" pitchFamily="34" charset="0"/>
              </a:defRPr>
            </a:pPr>
            <a:endParaRPr lang="en-US"/>
          </a:p>
        </c:txPr>
        <c:crossAx val="54805248"/>
        <c:crosses val="autoZero"/>
        <c:auto val="1"/>
        <c:lblAlgn val="ctr"/>
        <c:lblOffset val="100"/>
        <c:tickLblSkip val="5"/>
        <c:noMultiLvlLbl val="0"/>
      </c:catAx>
      <c:valAx>
        <c:axId val="54805248"/>
        <c:scaling>
          <c:orientation val="minMax"/>
          <c:max val="50000"/>
          <c:min val="0"/>
        </c:scaling>
        <c:delete val="0"/>
        <c:axPos val="l"/>
        <c:majorGridlines>
          <c:spPr>
            <a:ln>
              <a:noFill/>
            </a:ln>
          </c:spPr>
        </c:majorGridlines>
        <c:title>
          <c:tx>
            <c:rich>
              <a:bodyPr rot="-5400000" vert="horz"/>
              <a:lstStyle/>
              <a:p>
                <a:pPr>
                  <a:defRPr sz="1400" b="0">
                    <a:latin typeface="Calibri" panose="020F0502020204030204" pitchFamily="34" charset="0"/>
                    <a:cs typeface="Calibri" panose="020F0502020204030204" pitchFamily="34" charset="0"/>
                  </a:defRPr>
                </a:pPr>
                <a:r>
                  <a:rPr lang="en-US" sz="1400" b="0">
                    <a:latin typeface="Calibri" panose="020F0502020204030204" pitchFamily="34" charset="0"/>
                    <a:cs typeface="Calibri" panose="020F0502020204030204" pitchFamily="34" charset="0"/>
                  </a:rPr>
                  <a:t>Gigawatthours</a:t>
                </a:r>
              </a:p>
            </c:rich>
          </c:tx>
          <c:layout>
            <c:manualLayout>
              <c:xMode val="edge"/>
              <c:yMode val="edge"/>
              <c:x val="6.7708887544716476E-3"/>
              <c:y val="0.36692573722402344"/>
            </c:manualLayout>
          </c:layout>
          <c:overlay val="0"/>
        </c:title>
        <c:numFmt formatCode="#,##0" sourceLinked="1"/>
        <c:majorTickMark val="out"/>
        <c:minorTickMark val="out"/>
        <c:tickLblPos val="nextTo"/>
        <c:txPr>
          <a:bodyPr/>
          <a:lstStyle/>
          <a:p>
            <a:pPr>
              <a:defRPr sz="1400">
                <a:latin typeface="Calibri" panose="020F0502020204030204" pitchFamily="34" charset="0"/>
                <a:cs typeface="Calibri" panose="020F0502020204030204" pitchFamily="34" charset="0"/>
              </a:defRPr>
            </a:pPr>
            <a:endParaRPr lang="en-US"/>
          </a:p>
        </c:txPr>
        <c:crossAx val="54799360"/>
        <c:crosses val="autoZero"/>
        <c:crossBetween val="midCat"/>
        <c:majorUnit val="10000"/>
        <c:minorUnit val="5000"/>
      </c:valAx>
      <c:valAx>
        <c:axId val="54807168"/>
        <c:scaling>
          <c:orientation val="minMax"/>
          <c:max val="12"/>
          <c:min val="5"/>
        </c:scaling>
        <c:delete val="0"/>
        <c:axPos val="r"/>
        <c:title>
          <c:tx>
            <c:rich>
              <a:bodyPr rot="-5400000" vert="horz"/>
              <a:lstStyle/>
              <a:p>
                <a:pPr>
                  <a:defRPr sz="1400" b="0">
                    <a:latin typeface="Calibri" panose="020F0502020204030204" pitchFamily="34" charset="0"/>
                    <a:cs typeface="Calibri" panose="020F0502020204030204" pitchFamily="34" charset="0"/>
                  </a:defRPr>
                </a:pPr>
                <a:r>
                  <a:rPr lang="en-US" sz="1400" b="0" i="0" u="none" strike="noStrike" baseline="0">
                    <a:effectLst/>
                    <a:latin typeface="Calibri" panose="020F0502020204030204" pitchFamily="34" charset="0"/>
                    <a:cs typeface="Calibri" panose="020F0502020204030204" pitchFamily="34" charset="0"/>
                  </a:rPr>
                  <a:t>¢</a:t>
                </a:r>
                <a:r>
                  <a:rPr lang="en-US" sz="1400" b="0">
                    <a:latin typeface="Calibri" panose="020F0502020204030204" pitchFamily="34" charset="0"/>
                    <a:cs typeface="Calibri" panose="020F0502020204030204" pitchFamily="34" charset="0"/>
                  </a:rPr>
                  <a:t>/kilowatthour</a:t>
                </a:r>
              </a:p>
            </c:rich>
          </c:tx>
          <c:layout>
            <c:manualLayout>
              <c:xMode val="edge"/>
              <c:yMode val="edge"/>
              <c:x val="0.96527154038402674"/>
              <c:y val="0.35275358962482622"/>
            </c:manualLayout>
          </c:layout>
          <c:overlay val="0"/>
        </c:title>
        <c:numFmt formatCode="#,##0" sourceLinked="0"/>
        <c:majorTickMark val="out"/>
        <c:minorTickMark val="out"/>
        <c:tickLblPos val="nextTo"/>
        <c:txPr>
          <a:bodyPr/>
          <a:lstStyle/>
          <a:p>
            <a:pPr>
              <a:defRPr sz="1400">
                <a:latin typeface="Calibri" panose="020F0502020204030204" pitchFamily="34" charset="0"/>
                <a:cs typeface="Calibri" panose="020F0502020204030204" pitchFamily="34" charset="0"/>
              </a:defRPr>
            </a:pPr>
            <a:endParaRPr lang="en-US"/>
          </a:p>
        </c:txPr>
        <c:crossAx val="54809344"/>
        <c:crosses val="max"/>
        <c:crossBetween val="between"/>
        <c:majorUnit val="1"/>
        <c:minorUnit val="0.5"/>
      </c:valAx>
      <c:catAx>
        <c:axId val="54809344"/>
        <c:scaling>
          <c:orientation val="minMax"/>
        </c:scaling>
        <c:delete val="1"/>
        <c:axPos val="b"/>
        <c:numFmt formatCode="General" sourceLinked="1"/>
        <c:majorTickMark val="out"/>
        <c:minorTickMark val="none"/>
        <c:tickLblPos val="nextTo"/>
        <c:crossAx val="54807168"/>
        <c:crosses val="autoZero"/>
        <c:auto val="1"/>
        <c:lblAlgn val="ctr"/>
        <c:lblOffset val="100"/>
        <c:noMultiLvlLbl val="0"/>
      </c:catAx>
    </c:plotArea>
    <c:legend>
      <c:legendPos val="r"/>
      <c:layout>
        <c:manualLayout>
          <c:xMode val="edge"/>
          <c:yMode val="edge"/>
          <c:x val="0.11735509854517132"/>
          <c:y val="0.91895296176213259"/>
          <c:w val="0.76262614852468336"/>
          <c:h val="6.019513558636997E-2"/>
        </c:manualLayout>
      </c:layout>
      <c:overlay val="0"/>
      <c:txPr>
        <a:bodyPr/>
        <a:lstStyle/>
        <a:p>
          <a:pPr>
            <a:defRPr sz="1200">
              <a:latin typeface="Calibri" panose="020F0502020204030204" pitchFamily="34" charset="0"/>
              <a:cs typeface="Calibri" panose="020F0502020204030204" pitchFamily="34" charset="0"/>
            </a:defRPr>
          </a:pPr>
          <a:endParaRPr lang="en-US"/>
        </a:p>
      </c:txPr>
    </c:legend>
    <c:plotVisOnly val="1"/>
    <c:dispBlanksAs val="gap"/>
    <c:showDLblsOverMax val="0"/>
  </c:chart>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26509186351706E-2"/>
          <c:y val="1.6620500736214624E-2"/>
          <c:w val="0.88337895263092114"/>
          <c:h val="0.90949476410041674"/>
        </c:manualLayout>
      </c:layout>
      <c:barChart>
        <c:barDir val="col"/>
        <c:grouping val="stacked"/>
        <c:varyColors val="0"/>
        <c:ser>
          <c:idx val="0"/>
          <c:order val="0"/>
          <c:spPr>
            <a:solidFill>
              <a:schemeClr val="bg1">
                <a:lumMod val="65000"/>
              </a:schemeClr>
            </a:solidFill>
            <a:ln>
              <a:noFill/>
            </a:ln>
            <a:effectLst/>
            <a:scene3d>
              <a:camera prst="orthographicFront"/>
              <a:lightRig rig="threePt" dir="t"/>
            </a:scene3d>
            <a:sp3d/>
          </c:spPr>
          <c:invertIfNegative val="0"/>
          <c:cat>
            <c:strRef>
              <c:f>'[2018 ERG Minerals Figures_final.xlsx]DATA'!$A$3:$A$31</c:f>
              <c:strCach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strCache>
            </c:strRef>
          </c:cat>
          <c:val>
            <c:numRef>
              <c:f>'[2018 ERG Minerals Figures_final.xlsx]DATA'!$Q$3:$Q$31</c:f>
              <c:numCache>
                <c:formatCode>0.00</c:formatCode>
                <c:ptCount val="29"/>
                <c:pt idx="0">
                  <c:v>2.5538175332823263</c:v>
                </c:pt>
                <c:pt idx="1">
                  <c:v>2.2165029765051396</c:v>
                </c:pt>
                <c:pt idx="2">
                  <c:v>2.4424936038488951</c:v>
                </c:pt>
                <c:pt idx="3">
                  <c:v>2.4201545836186504</c:v>
                </c:pt>
                <c:pt idx="4">
                  <c:v>2.6763314785897436</c:v>
                </c:pt>
                <c:pt idx="5">
                  <c:v>3.1202409878994031</c:v>
                </c:pt>
                <c:pt idx="6">
                  <c:v>2.6953372095793497</c:v>
                </c:pt>
                <c:pt idx="7">
                  <c:v>2.7494989451526477</c:v>
                </c:pt>
                <c:pt idx="8">
                  <c:v>2.1140166968080978</c:v>
                </c:pt>
                <c:pt idx="9">
                  <c:v>2.0471327158185235</c:v>
                </c:pt>
                <c:pt idx="10">
                  <c:v>2.1232861488792101</c:v>
                </c:pt>
                <c:pt idx="11">
                  <c:v>2.0790993948401528</c:v>
                </c:pt>
                <c:pt idx="12">
                  <c:v>1.8762890709282936</c:v>
                </c:pt>
                <c:pt idx="13">
                  <c:v>1.8788940355597825</c:v>
                </c:pt>
                <c:pt idx="14">
                  <c:v>2.5681385650397033</c:v>
                </c:pt>
                <c:pt idx="15">
                  <c:v>3.9240201894521252</c:v>
                </c:pt>
                <c:pt idx="16">
                  <c:v>5.0867403174603174</c:v>
                </c:pt>
                <c:pt idx="17">
                  <c:v>4.9144667375906756</c:v>
                </c:pt>
                <c:pt idx="18">
                  <c:v>5.0502270479906182</c:v>
                </c:pt>
                <c:pt idx="19">
                  <c:v>4.3482128397432609</c:v>
                </c:pt>
                <c:pt idx="20">
                  <c:v>4.7866866325316249</c:v>
                </c:pt>
                <c:pt idx="21">
                  <c:v>5.0008230032564365</c:v>
                </c:pt>
                <c:pt idx="22">
                  <c:v>4.1295723108226952</c:v>
                </c:pt>
                <c:pt idx="23">
                  <c:v>4.1204660028581799</c:v>
                </c:pt>
                <c:pt idx="24">
                  <c:v>4.2439933582884466</c:v>
                </c:pt>
                <c:pt idx="25">
                  <c:v>2.7189372998561279</c:v>
                </c:pt>
                <c:pt idx="26">
                  <c:v>2.943137815468011</c:v>
                </c:pt>
                <c:pt idx="27">
                  <c:v>2.8837045581362148</c:v>
                </c:pt>
                <c:pt idx="28">
                  <c:v>3.3059000000000003</c:v>
                </c:pt>
              </c:numCache>
            </c:numRef>
          </c:val>
          <c:extLst>
            <c:ext xmlns:c16="http://schemas.microsoft.com/office/drawing/2014/chart" uri="{C3380CC4-5D6E-409C-BE32-E72D297353CC}">
              <c16:uniqueId val="{00000000-4306-417B-84B9-71035C58778E}"/>
            </c:ext>
          </c:extLst>
        </c:ser>
        <c:dLbls>
          <c:showLegendKey val="0"/>
          <c:showVal val="0"/>
          <c:showCatName val="0"/>
          <c:showSerName val="0"/>
          <c:showPercent val="0"/>
          <c:showBubbleSize val="0"/>
        </c:dLbls>
        <c:gapWidth val="35"/>
        <c:overlap val="100"/>
        <c:axId val="838957440"/>
        <c:axId val="1"/>
      </c:barChart>
      <c:catAx>
        <c:axId val="838957440"/>
        <c:scaling>
          <c:orientation val="minMax"/>
        </c:scaling>
        <c:delete val="0"/>
        <c:axPos val="b"/>
        <c:numFmt formatCode="General" sourceLinked="1"/>
        <c:majorTickMark val="none"/>
        <c:minorTickMark val="none"/>
        <c:tickLblPos val="nextTo"/>
        <c:spPr>
          <a:ln w="9525">
            <a:noFill/>
          </a:ln>
        </c:spPr>
        <c:txPr>
          <a:bodyPr rot="0" vert="horz"/>
          <a:lstStyle/>
          <a:p>
            <a:pPr>
              <a:defRPr sz="1400" b="0" i="0" u="none" strike="noStrike" baseline="0">
                <a:solidFill>
                  <a:srgbClr val="333333"/>
                </a:solidFill>
                <a:latin typeface="Calibri"/>
                <a:ea typeface="Calibri"/>
                <a:cs typeface="Calibri"/>
              </a:defRPr>
            </a:pPr>
            <a:endParaRPr lang="en-US"/>
          </a:p>
        </c:txPr>
        <c:crossAx val="1"/>
        <c:crosses val="autoZero"/>
        <c:auto val="1"/>
        <c:lblAlgn val="ctr"/>
        <c:lblOffset val="100"/>
        <c:noMultiLvlLbl val="0"/>
      </c:catAx>
      <c:valAx>
        <c:axId val="1"/>
        <c:scaling>
          <c:orientation val="minMax"/>
          <c:max val="5.5"/>
          <c:min val="0"/>
        </c:scaling>
        <c:delete val="0"/>
        <c:axPos val="l"/>
        <c:majorGridlines>
          <c:spPr>
            <a:ln w="9525" cap="flat" cmpd="sng" algn="ctr">
              <a:solidFill>
                <a:schemeClr val="tx1">
                  <a:lumMod val="15000"/>
                  <a:lumOff val="85000"/>
                </a:schemeClr>
              </a:solidFill>
              <a:round/>
            </a:ln>
            <a:effectLst/>
          </c:spPr>
        </c:majorGridlines>
        <c:title>
          <c:tx>
            <c:rich>
              <a:bodyPr/>
              <a:lstStyle/>
              <a:p>
                <a:pPr>
                  <a:defRPr sz="1400" b="0" i="0" u="none" strike="noStrike" baseline="0">
                    <a:solidFill>
                      <a:srgbClr val="333333"/>
                    </a:solidFill>
                    <a:latin typeface="Calibri"/>
                    <a:ea typeface="Calibri"/>
                    <a:cs typeface="Calibri"/>
                  </a:defRPr>
                </a:pPr>
                <a:r>
                  <a:rPr lang="en-US" sz="1400"/>
                  <a:t>Billions of 2018 Dollars</a:t>
                </a:r>
              </a:p>
            </c:rich>
          </c:tx>
          <c:overlay val="0"/>
          <c:spPr>
            <a:noFill/>
            <a:ln w="25400">
              <a:noFill/>
            </a:ln>
          </c:spPr>
        </c:title>
        <c:numFmt formatCode="\$#,##0.0" sourceLinked="0"/>
        <c:majorTickMark val="none"/>
        <c:minorTickMark val="none"/>
        <c:tickLblPos val="nextTo"/>
        <c:spPr>
          <a:ln w="9525">
            <a:noFill/>
          </a:ln>
        </c:spPr>
        <c:txPr>
          <a:bodyPr rot="0" vert="horz"/>
          <a:lstStyle/>
          <a:p>
            <a:pPr>
              <a:defRPr sz="1400" b="0" i="0" u="none" strike="noStrike" baseline="0">
                <a:solidFill>
                  <a:srgbClr val="333333"/>
                </a:solidFill>
                <a:latin typeface="Calibri"/>
                <a:ea typeface="Calibri"/>
                <a:cs typeface="Calibri"/>
              </a:defRPr>
            </a:pPr>
            <a:endParaRPr lang="en-US"/>
          </a:p>
        </c:txPr>
        <c:crossAx val="838957440"/>
        <c:crosses val="autoZero"/>
        <c:crossBetween val="between"/>
        <c:majorUnit val="1"/>
        <c:minorUnit val="1"/>
      </c:valAx>
      <c:spPr>
        <a:noFill/>
        <a:ln>
          <a:noFill/>
        </a:ln>
        <a:effectLst/>
        <a:sp3d/>
      </c:spPr>
    </c:plotArea>
    <c:plotVisOnly val="1"/>
    <c:dispBlanksAs val="gap"/>
    <c:showDLblsOverMax val="0"/>
  </c:chart>
  <c:spPr>
    <a:solidFill>
      <a:schemeClr val="bg1"/>
    </a:solid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136232970878643E-2"/>
          <c:y val="3.9043390675661017E-2"/>
          <c:w val="0.88790513685789263"/>
          <c:h val="0.88993592706882918"/>
        </c:manualLayout>
      </c:layout>
      <c:barChart>
        <c:barDir val="col"/>
        <c:grouping val="stacked"/>
        <c:varyColors val="0"/>
        <c:ser>
          <c:idx val="0"/>
          <c:order val="0"/>
          <c:spPr>
            <a:solidFill>
              <a:schemeClr val="bg1">
                <a:lumMod val="65000"/>
              </a:schemeClr>
            </a:solidFill>
            <a:ln>
              <a:noFill/>
            </a:ln>
            <a:effectLst/>
            <a:sp3d/>
          </c:spPr>
          <c:invertIfNegative val="0"/>
          <c:cat>
            <c:strRef>
              <c:f>'[2018 ERG Minerals Figures_final.xlsx]DATA'!$A$3:$A$31</c:f>
              <c:strCach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strCache>
            </c:strRef>
          </c:cat>
          <c:val>
            <c:numRef>
              <c:f>'[2018 ERG Minerals Figures_final.xlsx]DATA'!$N$3:$N$31</c:f>
              <c:numCache>
                <c:formatCode>#,##0.00</c:formatCode>
                <c:ptCount val="29"/>
                <c:pt idx="0">
                  <c:v>1.3809233871461366</c:v>
                </c:pt>
                <c:pt idx="1">
                  <c:v>1.0891341960352425</c:v>
                </c:pt>
                <c:pt idx="2">
                  <c:v>1.2249763719173199</c:v>
                </c:pt>
                <c:pt idx="3">
                  <c:v>1.1815955421176469</c:v>
                </c:pt>
                <c:pt idx="4">
                  <c:v>1.4614627593589744</c:v>
                </c:pt>
                <c:pt idx="5">
                  <c:v>1.9089143784842519</c:v>
                </c:pt>
                <c:pt idx="6">
                  <c:v>1.4816255752708729</c:v>
                </c:pt>
                <c:pt idx="7">
                  <c:v>1.4674999946853582</c:v>
                </c:pt>
                <c:pt idx="8">
                  <c:v>1.0566900648404904</c:v>
                </c:pt>
                <c:pt idx="9">
                  <c:v>0.94064054046818713</c:v>
                </c:pt>
                <c:pt idx="10">
                  <c:v>1.0885803594715449</c:v>
                </c:pt>
                <c:pt idx="11">
                  <c:v>0.98000786478260871</c:v>
                </c:pt>
                <c:pt idx="12">
                  <c:v>0.85118966628126747</c:v>
                </c:pt>
                <c:pt idx="13">
                  <c:v>0.93838229469565215</c:v>
                </c:pt>
                <c:pt idx="14">
                  <c:v>1.505623970354685</c:v>
                </c:pt>
                <c:pt idx="15">
                  <c:v>2.6831016845878133</c:v>
                </c:pt>
                <c:pt idx="16">
                  <c:v>3.5828236855158728</c:v>
                </c:pt>
                <c:pt idx="17">
                  <c:v>3.4135620312454149</c:v>
                </c:pt>
                <c:pt idx="18">
                  <c:v>3.3722446325518747</c:v>
                </c:pt>
                <c:pt idx="19">
                  <c:v>2.499697236374145</c:v>
                </c:pt>
                <c:pt idx="20">
                  <c:v>3.1115185354187349</c:v>
                </c:pt>
                <c:pt idx="21">
                  <c:v>2.9216916055081561</c:v>
                </c:pt>
                <c:pt idx="22">
                  <c:v>2.2943280015766963</c:v>
                </c:pt>
                <c:pt idx="23">
                  <c:v>2.3826481816214358</c:v>
                </c:pt>
                <c:pt idx="24">
                  <c:v>2.3393255191961235</c:v>
                </c:pt>
                <c:pt idx="25">
                  <c:v>1.1365876202972782</c:v>
                </c:pt>
                <c:pt idx="26">
                  <c:v>1.2703456552339065</c:v>
                </c:pt>
                <c:pt idx="27">
                  <c:v>1.3818951917766036</c:v>
                </c:pt>
                <c:pt idx="28">
                  <c:v>1.8042</c:v>
                </c:pt>
              </c:numCache>
            </c:numRef>
          </c:val>
          <c:extLst>
            <c:ext xmlns:c16="http://schemas.microsoft.com/office/drawing/2014/chart" uri="{C3380CC4-5D6E-409C-BE32-E72D297353CC}">
              <c16:uniqueId val="{00000000-AFE8-479A-9D58-73E09AE13459}"/>
            </c:ext>
          </c:extLst>
        </c:ser>
        <c:dLbls>
          <c:showLegendKey val="0"/>
          <c:showVal val="0"/>
          <c:showCatName val="0"/>
          <c:showSerName val="0"/>
          <c:showPercent val="0"/>
          <c:showBubbleSize val="0"/>
        </c:dLbls>
        <c:gapWidth val="35"/>
        <c:overlap val="100"/>
        <c:axId val="838954488"/>
        <c:axId val="1"/>
      </c:barChart>
      <c:catAx>
        <c:axId val="838954488"/>
        <c:scaling>
          <c:orientation val="minMax"/>
        </c:scaling>
        <c:delete val="0"/>
        <c:axPos val="b"/>
        <c:numFmt formatCode="General" sourceLinked="1"/>
        <c:majorTickMark val="none"/>
        <c:minorTickMark val="none"/>
        <c:tickLblPos val="nextTo"/>
        <c:spPr>
          <a:ln w="9525">
            <a:noFill/>
          </a:ln>
        </c:spPr>
        <c:txPr>
          <a:bodyPr rot="0" vert="horz"/>
          <a:lstStyle/>
          <a:p>
            <a:pPr>
              <a:defRPr sz="1400" b="0" i="0" u="none" strike="noStrike" baseline="0">
                <a:solidFill>
                  <a:srgbClr val="333333"/>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sz="1400" b="0" i="0" u="none" strike="noStrike" baseline="0">
                    <a:solidFill>
                      <a:srgbClr val="333333"/>
                    </a:solidFill>
                    <a:latin typeface="Calibri"/>
                    <a:ea typeface="Calibri"/>
                    <a:cs typeface="Calibri"/>
                  </a:defRPr>
                </a:pPr>
                <a:r>
                  <a:rPr lang="en-US" sz="1400"/>
                  <a:t>Billions of 2018 Dollars</a:t>
                </a:r>
              </a:p>
            </c:rich>
          </c:tx>
          <c:overlay val="0"/>
          <c:spPr>
            <a:noFill/>
            <a:ln w="25400">
              <a:noFill/>
            </a:ln>
          </c:spPr>
        </c:title>
        <c:numFmt formatCode="\$#,##0.0" sourceLinked="0"/>
        <c:majorTickMark val="none"/>
        <c:minorTickMark val="none"/>
        <c:tickLblPos val="nextTo"/>
        <c:spPr>
          <a:ln w="9525">
            <a:noFill/>
          </a:ln>
        </c:spPr>
        <c:txPr>
          <a:bodyPr rot="0" vert="horz"/>
          <a:lstStyle/>
          <a:p>
            <a:pPr>
              <a:defRPr sz="1400" b="0" i="0" u="none" strike="noStrike" baseline="0">
                <a:solidFill>
                  <a:srgbClr val="333333"/>
                </a:solidFill>
                <a:latin typeface="Calibri"/>
                <a:ea typeface="Calibri"/>
                <a:cs typeface="Calibri"/>
              </a:defRPr>
            </a:pPr>
            <a:endParaRPr lang="en-US"/>
          </a:p>
        </c:txPr>
        <c:crossAx val="838954488"/>
        <c:crosses val="autoZero"/>
        <c:crossBetween val="between"/>
      </c:valAx>
      <c:spPr>
        <a:noFill/>
        <a:ln>
          <a:noFill/>
        </a:ln>
        <a:effectLst/>
        <a:sp3d/>
      </c:spPr>
    </c:plotArea>
    <c:plotVisOnly val="1"/>
    <c:dispBlanksAs val="gap"/>
    <c:showDLblsOverMax val="0"/>
  </c:chart>
  <c:spPr>
    <a:solidFill>
      <a:schemeClr val="bg1"/>
    </a:solid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35783027121605E-2"/>
          <c:y val="2.1607193540789767E-2"/>
          <c:w val="0.88183993643881964"/>
          <c:h val="0.90564891472846742"/>
        </c:manualLayout>
      </c:layout>
      <c:barChart>
        <c:barDir val="col"/>
        <c:grouping val="stacked"/>
        <c:varyColors val="0"/>
        <c:ser>
          <c:idx val="0"/>
          <c:order val="0"/>
          <c:spPr>
            <a:solidFill>
              <a:schemeClr val="bg1">
                <a:lumMod val="65000"/>
              </a:schemeClr>
            </a:solidFill>
            <a:ln>
              <a:noFill/>
            </a:ln>
            <a:effectLst/>
            <a:sp3d/>
          </c:spPr>
          <c:invertIfNegative val="0"/>
          <c:cat>
            <c:strRef>
              <c:f>'[2018 ERG Minerals Figures_final.xlsx]DATA'!$A$3:$A$31</c:f>
              <c:strCach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strCache>
            </c:strRef>
          </c:cat>
          <c:val>
            <c:numRef>
              <c:f>'[2018 ERG Minerals Figures_final.xlsx]DATA'!$J$3:$J$31</c:f>
              <c:numCache>
                <c:formatCode>#,##0</c:formatCode>
                <c:ptCount val="29"/>
                <c:pt idx="0">
                  <c:v>460.30779571537875</c:v>
                </c:pt>
                <c:pt idx="1">
                  <c:v>392.08831057268725</c:v>
                </c:pt>
                <c:pt idx="2">
                  <c:v>432.34460185317175</c:v>
                </c:pt>
                <c:pt idx="3">
                  <c:v>492.33695961173009</c:v>
                </c:pt>
                <c:pt idx="4">
                  <c:v>518.50988192307705</c:v>
                </c:pt>
                <c:pt idx="5">
                  <c:v>509.50523651488851</c:v>
                </c:pt>
                <c:pt idx="6">
                  <c:v>520.56355778202681</c:v>
                </c:pt>
                <c:pt idx="7">
                  <c:v>451.15880568224298</c:v>
                </c:pt>
                <c:pt idx="8">
                  <c:v>237.02839014552151</c:v>
                </c:pt>
                <c:pt idx="9">
                  <c:v>229.76332772128453</c:v>
                </c:pt>
                <c:pt idx="10">
                  <c:v>307.59028247967484</c:v>
                </c:pt>
                <c:pt idx="11">
                  <c:v>339.11039261716547</c:v>
                </c:pt>
                <c:pt idx="12">
                  <c:v>238.92757603668704</c:v>
                </c:pt>
                <c:pt idx="13">
                  <c:v>185.70131257608699</c:v>
                </c:pt>
                <c:pt idx="14">
                  <c:v>209.77344534145053</c:v>
                </c:pt>
                <c:pt idx="15">
                  <c:v>267.92558627752175</c:v>
                </c:pt>
                <c:pt idx="16">
                  <c:v>496.75198412698415</c:v>
                </c:pt>
                <c:pt idx="17">
                  <c:v>388.81039054157185</c:v>
                </c:pt>
                <c:pt idx="18">
                  <c:v>453.50876092939006</c:v>
                </c:pt>
                <c:pt idx="19">
                  <c:v>741.04003039102815</c:v>
                </c:pt>
                <c:pt idx="20">
                  <c:v>747.45334559320895</c:v>
                </c:pt>
                <c:pt idx="21">
                  <c:v>791.3610405776376</c:v>
                </c:pt>
                <c:pt idx="22">
                  <c:v>439.45541094838819</c:v>
                </c:pt>
                <c:pt idx="23">
                  <c:v>395.49595436927763</c:v>
                </c:pt>
                <c:pt idx="24">
                  <c:v>410.33377099823502</c:v>
                </c:pt>
                <c:pt idx="25">
                  <c:v>192.24809190901917</c:v>
                </c:pt>
                <c:pt idx="26">
                  <c:v>236.16871107321106</c:v>
                </c:pt>
                <c:pt idx="27">
                  <c:v>266.76107012238026</c:v>
                </c:pt>
                <c:pt idx="28">
                  <c:v>294.7</c:v>
                </c:pt>
              </c:numCache>
            </c:numRef>
          </c:val>
          <c:extLst>
            <c:ext xmlns:c16="http://schemas.microsoft.com/office/drawing/2014/chart" uri="{C3380CC4-5D6E-409C-BE32-E72D297353CC}">
              <c16:uniqueId val="{00000000-0BB3-4D3A-AF2C-CAD5B585515B}"/>
            </c:ext>
          </c:extLst>
        </c:ser>
        <c:dLbls>
          <c:showLegendKey val="0"/>
          <c:showVal val="0"/>
          <c:showCatName val="0"/>
          <c:showSerName val="0"/>
          <c:showPercent val="0"/>
          <c:showBubbleSize val="0"/>
        </c:dLbls>
        <c:gapWidth val="35"/>
        <c:overlap val="100"/>
        <c:axId val="838905944"/>
        <c:axId val="1"/>
      </c:barChart>
      <c:catAx>
        <c:axId val="838905944"/>
        <c:scaling>
          <c:orientation val="minMax"/>
        </c:scaling>
        <c:delete val="0"/>
        <c:axPos val="b"/>
        <c:numFmt formatCode="General" sourceLinked="1"/>
        <c:majorTickMark val="none"/>
        <c:minorTickMark val="none"/>
        <c:tickLblPos val="nextTo"/>
        <c:spPr>
          <a:ln w="9525">
            <a:noFill/>
          </a:ln>
        </c:spPr>
        <c:txPr>
          <a:bodyPr rot="0" vert="horz"/>
          <a:lstStyle/>
          <a:p>
            <a:pPr>
              <a:defRPr sz="1400" b="0" i="0" u="none" strike="noStrike" baseline="0">
                <a:solidFill>
                  <a:srgbClr val="333333"/>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sz="1400" b="0" i="0" u="none" strike="noStrike" baseline="0">
                    <a:solidFill>
                      <a:srgbClr val="333333"/>
                    </a:solidFill>
                    <a:latin typeface="Calibri"/>
                    <a:ea typeface="Calibri"/>
                    <a:cs typeface="Calibri"/>
                  </a:defRPr>
                </a:pPr>
                <a:r>
                  <a:rPr lang="en-US" sz="1400" dirty="0"/>
                  <a:t>Millions of 2018 Dollars</a:t>
                </a:r>
              </a:p>
            </c:rich>
          </c:tx>
          <c:overlay val="0"/>
          <c:spPr>
            <a:noFill/>
            <a:ln w="25400">
              <a:noFill/>
            </a:ln>
          </c:spPr>
        </c:title>
        <c:numFmt formatCode="\$#,##0" sourceLinked="0"/>
        <c:majorTickMark val="none"/>
        <c:minorTickMark val="none"/>
        <c:tickLblPos val="nextTo"/>
        <c:spPr>
          <a:ln w="9525">
            <a:noFill/>
          </a:ln>
        </c:spPr>
        <c:txPr>
          <a:bodyPr rot="0" vert="horz"/>
          <a:lstStyle/>
          <a:p>
            <a:pPr>
              <a:defRPr sz="1400" b="0" i="0" u="none" strike="noStrike" baseline="0">
                <a:solidFill>
                  <a:srgbClr val="333333"/>
                </a:solidFill>
                <a:latin typeface="Calibri"/>
                <a:ea typeface="Calibri"/>
                <a:cs typeface="Calibri"/>
              </a:defRPr>
            </a:pPr>
            <a:endParaRPr lang="en-US"/>
          </a:p>
        </c:txPr>
        <c:crossAx val="838905944"/>
        <c:crosses val="autoZero"/>
        <c:crossBetween val="between"/>
      </c:valAx>
      <c:spPr>
        <a:noFill/>
        <a:ln w="25400">
          <a:noFill/>
        </a:ln>
        <a:effectLst/>
        <a:sp3d/>
      </c:spPr>
    </c:plotArea>
    <c:plotVisOnly val="1"/>
    <c:dispBlanksAs val="gap"/>
    <c:showDLblsOverMax val="0"/>
  </c:chart>
  <c:spPr>
    <a:solidFill>
      <a:schemeClr val="bg1"/>
    </a:solid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265135252171868E-2"/>
          <c:y val="2.6931836586843273E-2"/>
          <c:w val="0.88777629123651614"/>
          <c:h val="0.90833778774676299"/>
        </c:manualLayout>
      </c:layout>
      <c:barChart>
        <c:barDir val="col"/>
        <c:grouping val="stacked"/>
        <c:varyColors val="0"/>
        <c:ser>
          <c:idx val="0"/>
          <c:order val="0"/>
          <c:spPr>
            <a:solidFill>
              <a:schemeClr val="bg1">
                <a:lumMod val="65000"/>
              </a:schemeClr>
            </a:solidFill>
            <a:ln>
              <a:noFill/>
            </a:ln>
            <a:effectLst/>
            <a:sp3d/>
          </c:spPr>
          <c:invertIfNegative val="0"/>
          <c:cat>
            <c:strRef>
              <c:f>'[2018 ERG Minerals Figures_final.xlsx]DATA'!$A$3:$A$31</c:f>
              <c:strCach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strCache>
            </c:strRef>
          </c:cat>
          <c:val>
            <c:numRef>
              <c:f>'[2018 ERG Minerals Figures_final.xlsx]DATA'!$P$3:$P$31</c:f>
              <c:numCache>
                <c:formatCode>0.00</c:formatCode>
                <c:ptCount val="29"/>
                <c:pt idx="0">
                  <c:v>0.71258635042081109</c:v>
                </c:pt>
                <c:pt idx="1">
                  <c:v>0.73528046989720997</c:v>
                </c:pt>
                <c:pt idx="2">
                  <c:v>0.78517263007840332</c:v>
                </c:pt>
                <c:pt idx="3">
                  <c:v>0.7462220818892733</c:v>
                </c:pt>
                <c:pt idx="4">
                  <c:v>0.69635883730769232</c:v>
                </c:pt>
                <c:pt idx="5">
                  <c:v>0.70182137290026236</c:v>
                </c:pt>
                <c:pt idx="6">
                  <c:v>0.69314807652645005</c:v>
                </c:pt>
                <c:pt idx="7">
                  <c:v>0.83084014478504675</c:v>
                </c:pt>
                <c:pt idx="8">
                  <c:v>0.82029824182208588</c:v>
                </c:pt>
                <c:pt idx="9">
                  <c:v>0.87672884762905157</c:v>
                </c:pt>
                <c:pt idx="10">
                  <c:v>0.72711550692799076</c:v>
                </c:pt>
                <c:pt idx="11">
                  <c:v>0.75998113744037832</c:v>
                </c:pt>
                <c:pt idx="12">
                  <c:v>0.78617182861033896</c:v>
                </c:pt>
                <c:pt idx="13">
                  <c:v>0.75481042828804346</c:v>
                </c:pt>
                <c:pt idx="14">
                  <c:v>0.85274114934356804</c:v>
                </c:pt>
                <c:pt idx="15">
                  <c:v>0.97299291858678938</c:v>
                </c:pt>
                <c:pt idx="16">
                  <c:v>1.0071646478174603</c:v>
                </c:pt>
                <c:pt idx="17">
                  <c:v>1.1120943158036884</c:v>
                </c:pt>
                <c:pt idx="18">
                  <c:v>1.2244736545093531</c:v>
                </c:pt>
                <c:pt idx="19">
                  <c:v>1.1074755729780876</c:v>
                </c:pt>
                <c:pt idx="20">
                  <c:v>0.92771475151968186</c:v>
                </c:pt>
                <c:pt idx="21">
                  <c:v>1.2877703571706425</c:v>
                </c:pt>
                <c:pt idx="22">
                  <c:v>1.3957888982976101</c:v>
                </c:pt>
                <c:pt idx="23">
                  <c:v>1.3423218668674668</c:v>
                </c:pt>
                <c:pt idx="24">
                  <c:v>1.4943340680940878</c:v>
                </c:pt>
                <c:pt idx="25">
                  <c:v>1.3901015876498308</c:v>
                </c:pt>
                <c:pt idx="26">
                  <c:v>1.4366234491608936</c:v>
                </c:pt>
                <c:pt idx="27">
                  <c:v>1.2350482962372309</c:v>
                </c:pt>
                <c:pt idx="28">
                  <c:v>1.2070000000000001</c:v>
                </c:pt>
              </c:numCache>
            </c:numRef>
          </c:val>
          <c:extLst>
            <c:ext xmlns:c16="http://schemas.microsoft.com/office/drawing/2014/chart" uri="{C3380CC4-5D6E-409C-BE32-E72D297353CC}">
              <c16:uniqueId val="{00000000-0274-4CA8-8DE0-C7D5D1CA088C}"/>
            </c:ext>
          </c:extLst>
        </c:ser>
        <c:dLbls>
          <c:showLegendKey val="0"/>
          <c:showVal val="0"/>
          <c:showCatName val="0"/>
          <c:showSerName val="0"/>
          <c:showPercent val="0"/>
          <c:showBubbleSize val="0"/>
        </c:dLbls>
        <c:gapWidth val="35"/>
        <c:overlap val="100"/>
        <c:axId val="838950224"/>
        <c:axId val="1"/>
      </c:barChart>
      <c:catAx>
        <c:axId val="838950224"/>
        <c:scaling>
          <c:orientation val="minMax"/>
        </c:scaling>
        <c:delete val="0"/>
        <c:axPos val="b"/>
        <c:numFmt formatCode="General" sourceLinked="1"/>
        <c:majorTickMark val="none"/>
        <c:minorTickMark val="none"/>
        <c:tickLblPos val="nextTo"/>
        <c:spPr>
          <a:ln w="9525">
            <a:noFill/>
          </a:ln>
        </c:spPr>
        <c:txPr>
          <a:bodyPr rot="0" vert="horz"/>
          <a:lstStyle/>
          <a:p>
            <a:pPr>
              <a:defRPr sz="1400" b="0" i="0" u="none" strike="noStrike" baseline="0">
                <a:solidFill>
                  <a:srgbClr val="333333"/>
                </a:solidFill>
                <a:latin typeface="Calibri"/>
                <a:ea typeface="Calibri"/>
                <a:cs typeface="Calibri"/>
              </a:defRPr>
            </a:pPr>
            <a:endParaRPr lang="en-US"/>
          </a:p>
        </c:txPr>
        <c:crossAx val="1"/>
        <c:crosses val="autoZero"/>
        <c:auto val="1"/>
        <c:lblAlgn val="ctr"/>
        <c:lblOffset val="100"/>
        <c:noMultiLvlLbl val="0"/>
      </c:catAx>
      <c:valAx>
        <c:axId val="1"/>
        <c:scaling>
          <c:orientation val="minMax"/>
          <c:max val="1.5"/>
          <c:min val="0"/>
        </c:scaling>
        <c:delete val="0"/>
        <c:axPos val="l"/>
        <c:majorGridlines>
          <c:spPr>
            <a:ln w="9525" cap="flat" cmpd="sng" algn="ctr">
              <a:solidFill>
                <a:schemeClr val="tx1">
                  <a:lumMod val="15000"/>
                  <a:lumOff val="85000"/>
                </a:schemeClr>
              </a:solidFill>
              <a:round/>
            </a:ln>
            <a:effectLst/>
          </c:spPr>
        </c:majorGridlines>
        <c:title>
          <c:tx>
            <c:rich>
              <a:bodyPr/>
              <a:lstStyle/>
              <a:p>
                <a:pPr>
                  <a:defRPr sz="1400" b="0" i="0" u="none" strike="noStrike" baseline="0">
                    <a:solidFill>
                      <a:srgbClr val="333333"/>
                    </a:solidFill>
                    <a:latin typeface="Calibri"/>
                    <a:ea typeface="Calibri"/>
                    <a:cs typeface="Calibri"/>
                  </a:defRPr>
                </a:pPr>
                <a:r>
                  <a:rPr lang="en-US" sz="1400"/>
                  <a:t>Billions of 2018 Dollars</a:t>
                </a:r>
              </a:p>
            </c:rich>
          </c:tx>
          <c:overlay val="0"/>
          <c:spPr>
            <a:noFill/>
            <a:ln w="25400">
              <a:noFill/>
            </a:ln>
          </c:spPr>
        </c:title>
        <c:numFmt formatCode="\$#,##0.0" sourceLinked="0"/>
        <c:majorTickMark val="none"/>
        <c:minorTickMark val="none"/>
        <c:tickLblPos val="nextTo"/>
        <c:spPr>
          <a:ln w="9525">
            <a:noFill/>
          </a:ln>
        </c:spPr>
        <c:txPr>
          <a:bodyPr rot="0" vert="horz"/>
          <a:lstStyle/>
          <a:p>
            <a:pPr>
              <a:defRPr sz="1400" b="0" i="0" u="none" strike="noStrike" baseline="0">
                <a:solidFill>
                  <a:srgbClr val="333333"/>
                </a:solidFill>
                <a:latin typeface="Calibri"/>
                <a:ea typeface="Calibri"/>
                <a:cs typeface="Calibri"/>
              </a:defRPr>
            </a:pPr>
            <a:endParaRPr lang="en-US"/>
          </a:p>
        </c:txPr>
        <c:crossAx val="838950224"/>
        <c:crosses val="autoZero"/>
        <c:crossBetween val="between"/>
        <c:majorUnit val="0.30000000000000004"/>
      </c:valAx>
      <c:spPr>
        <a:noFill/>
        <a:ln>
          <a:noFill/>
        </a:ln>
        <a:effectLst/>
        <a:sp3d/>
      </c:spPr>
    </c:plotArea>
    <c:plotVisOnly val="1"/>
    <c:dispBlanksAs val="gap"/>
    <c:showDLblsOverMax val="0"/>
  </c:chart>
  <c:spPr>
    <a:solidFill>
      <a:schemeClr val="bg1"/>
    </a:solid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35707845112407"/>
          <c:y val="4.7279506000233014E-2"/>
          <c:w val="0.85692539992622463"/>
          <c:h val="0.88175875953289828"/>
        </c:manualLayout>
      </c:layout>
      <c:barChart>
        <c:barDir val="col"/>
        <c:grouping val="clustered"/>
        <c:varyColors val="0"/>
        <c:ser>
          <c:idx val="0"/>
          <c:order val="0"/>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'Accommodations Sales'!$A$9:$A$18</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'Accommodations Sales'!$D$9:$D$18</c:f>
              <c:numCache>
                <c:formatCode>"$"#,##0</c:formatCode>
                <c:ptCount val="10"/>
                <c:pt idx="0">
                  <c:v>1171.1308829964121</c:v>
                </c:pt>
                <c:pt idx="1">
                  <c:v>1021.2738122197565</c:v>
                </c:pt>
                <c:pt idx="2">
                  <c:v>1129.2505369592411</c:v>
                </c:pt>
                <c:pt idx="3">
                  <c:v>1254.4572915759213</c:v>
                </c:pt>
                <c:pt idx="4">
                  <c:v>1326.2580433261458</c:v>
                </c:pt>
                <c:pt idx="5">
                  <c:v>1390.1001680173947</c:v>
                </c:pt>
                <c:pt idx="6">
                  <c:v>1458.0105810521136</c:v>
                </c:pt>
                <c:pt idx="7">
                  <c:v>1622.4223014777142</c:v>
                </c:pt>
                <c:pt idx="8">
                  <c:v>1772.4093241567714</c:v>
                </c:pt>
                <c:pt idx="9">
                  <c:v>1932</c:v>
                </c:pt>
              </c:numCache>
            </c:numRef>
          </c:val>
          <c:extLst>
            <c:ext xmlns:c16="http://schemas.microsoft.com/office/drawing/2014/chart" uri="{C3380CC4-5D6E-409C-BE32-E72D297353CC}">
              <c16:uniqueId val="{00000000-D118-48E3-90BB-395F4A420069}"/>
            </c:ext>
          </c:extLst>
        </c:ser>
        <c:dLbls>
          <c:showLegendKey val="0"/>
          <c:showVal val="0"/>
          <c:showCatName val="0"/>
          <c:showSerName val="0"/>
          <c:showPercent val="0"/>
          <c:showBubbleSize val="0"/>
        </c:dLbls>
        <c:gapWidth val="82"/>
        <c:overlap val="-61"/>
        <c:axId val="798858272"/>
        <c:axId val="798859448"/>
      </c:barChart>
      <c:catAx>
        <c:axId val="79885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798859448"/>
        <c:crosses val="autoZero"/>
        <c:auto val="1"/>
        <c:lblAlgn val="ctr"/>
        <c:lblOffset val="100"/>
        <c:noMultiLvlLbl val="0"/>
      </c:catAx>
      <c:valAx>
        <c:axId val="798859448"/>
        <c:scaling>
          <c:orientation val="minMax"/>
          <c:max val="2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a:solidFill>
                      <a:schemeClr val="tx1"/>
                    </a:solidFill>
                  </a:rPr>
                  <a:t>Millions of 2017 Dollars</a:t>
                </a:r>
              </a:p>
            </c:rich>
          </c:tx>
          <c:layout>
            <c:manualLayout>
              <c:xMode val="edge"/>
              <c:yMode val="edge"/>
              <c:x val="1.1367749880188759E-2"/>
              <c:y val="0.3149578883971209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98858272"/>
        <c:crosses val="autoZero"/>
        <c:crossBetween val="between"/>
        <c:majorUnit val="2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Utah</c:v>
                </c:pt>
              </c:strCache>
            </c:strRef>
          </c:tx>
          <c:spPr>
            <a:ln w="57150" cap="rnd">
              <a:solidFill>
                <a:srgbClr val="C00000"/>
              </a:solidFill>
              <a:round/>
            </a:ln>
            <a:effectLst/>
          </c:spPr>
          <c:marker>
            <c:symbol val="none"/>
          </c:marker>
          <c:cat>
            <c:numRef>
              <c:f>Sheet1!$A$2:$A$59</c:f>
              <c:numCache>
                <c:formatCode>General</c:formatCod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numCache>
            </c:numRef>
          </c:cat>
          <c:val>
            <c:numRef>
              <c:f>Sheet1!$B$2:$B$59</c:f>
              <c:numCache>
                <c:formatCode>General</c:formatCode>
                <c:ptCount val="58"/>
                <c:pt idx="0">
                  <c:v>4.3</c:v>
                </c:pt>
                <c:pt idx="1">
                  <c:v>4.24</c:v>
                </c:pt>
                <c:pt idx="2">
                  <c:v>4.18</c:v>
                </c:pt>
                <c:pt idx="3">
                  <c:v>3.87</c:v>
                </c:pt>
                <c:pt idx="4">
                  <c:v>3.55</c:v>
                </c:pt>
                <c:pt idx="5">
                  <c:v>3.24</c:v>
                </c:pt>
                <c:pt idx="6">
                  <c:v>3.17</c:v>
                </c:pt>
                <c:pt idx="7">
                  <c:v>3.12</c:v>
                </c:pt>
                <c:pt idx="8">
                  <c:v>3.04</c:v>
                </c:pt>
                <c:pt idx="9">
                  <c:v>3.09</c:v>
                </c:pt>
                <c:pt idx="10">
                  <c:v>3.3</c:v>
                </c:pt>
                <c:pt idx="11">
                  <c:v>3.14</c:v>
                </c:pt>
                <c:pt idx="12">
                  <c:v>2.88</c:v>
                </c:pt>
                <c:pt idx="13">
                  <c:v>2.84</c:v>
                </c:pt>
                <c:pt idx="14">
                  <c:v>2.91</c:v>
                </c:pt>
                <c:pt idx="15">
                  <c:v>2.96</c:v>
                </c:pt>
                <c:pt idx="16">
                  <c:v>3.19</c:v>
                </c:pt>
                <c:pt idx="17">
                  <c:v>3.3</c:v>
                </c:pt>
                <c:pt idx="18">
                  <c:v>3.25</c:v>
                </c:pt>
                <c:pt idx="19">
                  <c:v>3.28</c:v>
                </c:pt>
                <c:pt idx="20">
                  <c:v>3.14</c:v>
                </c:pt>
                <c:pt idx="21">
                  <c:v>3.06</c:v>
                </c:pt>
                <c:pt idx="22">
                  <c:v>2.99</c:v>
                </c:pt>
                <c:pt idx="23">
                  <c:v>2.83</c:v>
                </c:pt>
                <c:pt idx="24">
                  <c:v>2.74</c:v>
                </c:pt>
                <c:pt idx="25">
                  <c:v>2.69</c:v>
                </c:pt>
                <c:pt idx="26">
                  <c:v>2.59</c:v>
                </c:pt>
                <c:pt idx="27">
                  <c:v>2.48</c:v>
                </c:pt>
                <c:pt idx="28">
                  <c:v>2.52</c:v>
                </c:pt>
                <c:pt idx="29">
                  <c:v>2.5499999999999998</c:v>
                </c:pt>
                <c:pt idx="30">
                  <c:v>2.65</c:v>
                </c:pt>
                <c:pt idx="31">
                  <c:v>2.5299999999999998</c:v>
                </c:pt>
                <c:pt idx="32">
                  <c:v>2.5299999999999998</c:v>
                </c:pt>
                <c:pt idx="33">
                  <c:v>2.4500000000000002</c:v>
                </c:pt>
                <c:pt idx="34">
                  <c:v>2.44</c:v>
                </c:pt>
                <c:pt idx="35">
                  <c:v>2.4500000000000002</c:v>
                </c:pt>
                <c:pt idx="36">
                  <c:v>2.5299999999999998</c:v>
                </c:pt>
                <c:pt idx="37">
                  <c:v>2.52</c:v>
                </c:pt>
                <c:pt idx="38">
                  <c:v>2.59</c:v>
                </c:pt>
                <c:pt idx="39">
                  <c:v>2.61</c:v>
                </c:pt>
                <c:pt idx="40">
                  <c:v>2.7614999999999998</c:v>
                </c:pt>
                <c:pt idx="41">
                  <c:v>2.61</c:v>
                </c:pt>
                <c:pt idx="42">
                  <c:v>2.6274999999999999</c:v>
                </c:pt>
                <c:pt idx="43">
                  <c:v>2.6262500000000002</c:v>
                </c:pt>
                <c:pt idx="44">
                  <c:v>2.6360000000000001</c:v>
                </c:pt>
                <c:pt idx="45">
                  <c:v>2.6320000000000001</c:v>
                </c:pt>
                <c:pt idx="46">
                  <c:v>2.6665000000000001</c:v>
                </c:pt>
                <c:pt idx="47">
                  <c:v>2.6835</c:v>
                </c:pt>
                <c:pt idx="48">
                  <c:v>2.6535000000000002</c:v>
                </c:pt>
                <c:pt idx="49">
                  <c:v>2.5369999999999999</c:v>
                </c:pt>
                <c:pt idx="50">
                  <c:v>2.4489999999999998</c:v>
                </c:pt>
                <c:pt idx="51">
                  <c:v>2.3774999999999999</c:v>
                </c:pt>
                <c:pt idx="52">
                  <c:v>2.3734999999999999</c:v>
                </c:pt>
                <c:pt idx="53">
                  <c:v>2.3395000000000001</c:v>
                </c:pt>
                <c:pt idx="54">
                  <c:v>2.3285</c:v>
                </c:pt>
                <c:pt idx="55">
                  <c:v>2.29</c:v>
                </c:pt>
                <c:pt idx="56">
                  <c:v>2.2400000000000002</c:v>
                </c:pt>
                <c:pt idx="57">
                  <c:v>2.12</c:v>
                </c:pt>
              </c:numCache>
            </c:numRef>
          </c:val>
          <c:smooth val="0"/>
          <c:extLst>
            <c:ext xmlns:c16="http://schemas.microsoft.com/office/drawing/2014/chart" uri="{C3380CC4-5D6E-409C-BE32-E72D297353CC}">
              <c16:uniqueId val="{00000000-1935-4D77-85E4-7249F5CA0751}"/>
            </c:ext>
          </c:extLst>
        </c:ser>
        <c:ser>
          <c:idx val="1"/>
          <c:order val="1"/>
          <c:tx>
            <c:strRef>
              <c:f>Sheet1!$C$1</c:f>
              <c:strCache>
                <c:ptCount val="1"/>
                <c:pt idx="0">
                  <c:v>U.S.</c:v>
                </c:pt>
              </c:strCache>
            </c:strRef>
          </c:tx>
          <c:spPr>
            <a:ln w="57150" cap="rnd">
              <a:solidFill>
                <a:srgbClr val="000000"/>
              </a:solidFill>
              <a:prstDash val="dash"/>
              <a:round/>
            </a:ln>
            <a:effectLst/>
          </c:spPr>
          <c:marker>
            <c:symbol val="none"/>
          </c:marker>
          <c:cat>
            <c:numRef>
              <c:f>Sheet1!$A$2:$A$59</c:f>
              <c:numCache>
                <c:formatCode>General</c:formatCod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numCache>
            </c:numRef>
          </c:cat>
          <c:val>
            <c:numRef>
              <c:f>Sheet1!$C$2:$C$59</c:f>
              <c:numCache>
                <c:formatCode>General</c:formatCode>
                <c:ptCount val="58"/>
                <c:pt idx="0">
                  <c:v>3.61</c:v>
                </c:pt>
                <c:pt idx="1">
                  <c:v>3.56</c:v>
                </c:pt>
                <c:pt idx="2">
                  <c:v>3.42</c:v>
                </c:pt>
                <c:pt idx="3">
                  <c:v>3.3</c:v>
                </c:pt>
                <c:pt idx="4">
                  <c:v>3.17</c:v>
                </c:pt>
                <c:pt idx="5">
                  <c:v>2.88</c:v>
                </c:pt>
                <c:pt idx="6">
                  <c:v>2.67</c:v>
                </c:pt>
                <c:pt idx="7">
                  <c:v>2.5299999999999998</c:v>
                </c:pt>
                <c:pt idx="8">
                  <c:v>2.4300000000000002</c:v>
                </c:pt>
                <c:pt idx="9">
                  <c:v>2.42</c:v>
                </c:pt>
                <c:pt idx="10">
                  <c:v>2.48</c:v>
                </c:pt>
                <c:pt idx="11">
                  <c:v>2.27</c:v>
                </c:pt>
                <c:pt idx="12">
                  <c:v>2.0099999999999998</c:v>
                </c:pt>
                <c:pt idx="13">
                  <c:v>1.88</c:v>
                </c:pt>
                <c:pt idx="14">
                  <c:v>1.84</c:v>
                </c:pt>
                <c:pt idx="15">
                  <c:v>1.77</c:v>
                </c:pt>
                <c:pt idx="16">
                  <c:v>1.74</c:v>
                </c:pt>
                <c:pt idx="17">
                  <c:v>1.79</c:v>
                </c:pt>
                <c:pt idx="18">
                  <c:v>1.76</c:v>
                </c:pt>
                <c:pt idx="19">
                  <c:v>1.81</c:v>
                </c:pt>
                <c:pt idx="20">
                  <c:v>1.84</c:v>
                </c:pt>
                <c:pt idx="21">
                  <c:v>1.81</c:v>
                </c:pt>
                <c:pt idx="22">
                  <c:v>1.83</c:v>
                </c:pt>
                <c:pt idx="23">
                  <c:v>1.8</c:v>
                </c:pt>
                <c:pt idx="24">
                  <c:v>1.81</c:v>
                </c:pt>
                <c:pt idx="25">
                  <c:v>1.84</c:v>
                </c:pt>
                <c:pt idx="26">
                  <c:v>1.84</c:v>
                </c:pt>
                <c:pt idx="27">
                  <c:v>1.87</c:v>
                </c:pt>
                <c:pt idx="28">
                  <c:v>1.93</c:v>
                </c:pt>
                <c:pt idx="29">
                  <c:v>2.0099999999999998</c:v>
                </c:pt>
                <c:pt idx="30">
                  <c:v>2.08</c:v>
                </c:pt>
                <c:pt idx="31">
                  <c:v>2.06</c:v>
                </c:pt>
                <c:pt idx="32">
                  <c:v>2.0499999999999998</c:v>
                </c:pt>
                <c:pt idx="33">
                  <c:v>2.02</c:v>
                </c:pt>
                <c:pt idx="34">
                  <c:v>2</c:v>
                </c:pt>
                <c:pt idx="35">
                  <c:v>1.98</c:v>
                </c:pt>
                <c:pt idx="36">
                  <c:v>1.98</c:v>
                </c:pt>
                <c:pt idx="37">
                  <c:v>1.97</c:v>
                </c:pt>
                <c:pt idx="38">
                  <c:v>2</c:v>
                </c:pt>
                <c:pt idx="39">
                  <c:v>2.0099999999999998</c:v>
                </c:pt>
                <c:pt idx="40">
                  <c:v>2.13</c:v>
                </c:pt>
                <c:pt idx="41">
                  <c:v>2.0305</c:v>
                </c:pt>
                <c:pt idx="42">
                  <c:v>2.0205000000000002</c:v>
                </c:pt>
                <c:pt idx="43">
                  <c:v>2.0474999999999999</c:v>
                </c:pt>
                <c:pt idx="44">
                  <c:v>2.0514999999999999</c:v>
                </c:pt>
                <c:pt idx="45">
                  <c:v>2.0569999999999999</c:v>
                </c:pt>
                <c:pt idx="46">
                  <c:v>2.1080000000000001</c:v>
                </c:pt>
                <c:pt idx="47">
                  <c:v>2.12</c:v>
                </c:pt>
                <c:pt idx="48">
                  <c:v>2.0720000000000001</c:v>
                </c:pt>
                <c:pt idx="49">
                  <c:v>2.0019999999999998</c:v>
                </c:pt>
                <c:pt idx="50">
                  <c:v>1.931</c:v>
                </c:pt>
                <c:pt idx="51">
                  <c:v>1.8945000000000001</c:v>
                </c:pt>
                <c:pt idx="52">
                  <c:v>1.8805000000000001</c:v>
                </c:pt>
                <c:pt idx="53">
                  <c:v>1.8574999999999999</c:v>
                </c:pt>
                <c:pt idx="54">
                  <c:v>1.8625</c:v>
                </c:pt>
                <c:pt idx="55">
                  <c:v>1.84</c:v>
                </c:pt>
                <c:pt idx="56">
                  <c:v>1.82</c:v>
                </c:pt>
                <c:pt idx="57">
                  <c:v>1.77</c:v>
                </c:pt>
              </c:numCache>
            </c:numRef>
          </c:val>
          <c:smooth val="0"/>
          <c:extLst>
            <c:ext xmlns:c16="http://schemas.microsoft.com/office/drawing/2014/chart" uri="{C3380CC4-5D6E-409C-BE32-E72D297353CC}">
              <c16:uniqueId val="{00000001-1935-4D77-85E4-7249F5CA0751}"/>
            </c:ext>
          </c:extLst>
        </c:ser>
        <c:ser>
          <c:idx val="2"/>
          <c:order val="2"/>
          <c:tx>
            <c:strRef>
              <c:f>Sheet1!$D$1</c:f>
              <c:strCache>
                <c:ptCount val="1"/>
                <c:pt idx="0">
                  <c:v>Replacement Level</c:v>
                </c:pt>
              </c:strCache>
            </c:strRef>
          </c:tx>
          <c:spPr>
            <a:ln w="44450" cap="rnd">
              <a:solidFill>
                <a:srgbClr val="808080"/>
              </a:solidFill>
              <a:prstDash val="sysDot"/>
              <a:round/>
            </a:ln>
            <a:effectLst/>
          </c:spPr>
          <c:marker>
            <c:symbol val="none"/>
          </c:marker>
          <c:cat>
            <c:numRef>
              <c:f>Sheet1!$A$2:$A$59</c:f>
              <c:numCache>
                <c:formatCode>General</c:formatCod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numCache>
            </c:numRef>
          </c:cat>
          <c:val>
            <c:numRef>
              <c:f>Sheet1!$D$2:$D$59</c:f>
              <c:numCache>
                <c:formatCode>General</c:formatCode>
                <c:ptCount val="58"/>
                <c:pt idx="0">
                  <c:v>2.11</c:v>
                </c:pt>
                <c:pt idx="1">
                  <c:v>2.11</c:v>
                </c:pt>
                <c:pt idx="2">
                  <c:v>2.11</c:v>
                </c:pt>
                <c:pt idx="3">
                  <c:v>2.11</c:v>
                </c:pt>
                <c:pt idx="4">
                  <c:v>2.11</c:v>
                </c:pt>
                <c:pt idx="5">
                  <c:v>2.11</c:v>
                </c:pt>
                <c:pt idx="6">
                  <c:v>2.11</c:v>
                </c:pt>
                <c:pt idx="7">
                  <c:v>2.11</c:v>
                </c:pt>
                <c:pt idx="8">
                  <c:v>2.11</c:v>
                </c:pt>
                <c:pt idx="9">
                  <c:v>2.11</c:v>
                </c:pt>
                <c:pt idx="10">
                  <c:v>2.11</c:v>
                </c:pt>
                <c:pt idx="11">
                  <c:v>2.11</c:v>
                </c:pt>
                <c:pt idx="12">
                  <c:v>2.11</c:v>
                </c:pt>
                <c:pt idx="13">
                  <c:v>2.11</c:v>
                </c:pt>
                <c:pt idx="14">
                  <c:v>2.11</c:v>
                </c:pt>
                <c:pt idx="15">
                  <c:v>2.11</c:v>
                </c:pt>
                <c:pt idx="16">
                  <c:v>2.11</c:v>
                </c:pt>
                <c:pt idx="17">
                  <c:v>2.11</c:v>
                </c:pt>
                <c:pt idx="18">
                  <c:v>2.11</c:v>
                </c:pt>
                <c:pt idx="19">
                  <c:v>2.11</c:v>
                </c:pt>
                <c:pt idx="20">
                  <c:v>2.11</c:v>
                </c:pt>
                <c:pt idx="21">
                  <c:v>2.11</c:v>
                </c:pt>
                <c:pt idx="22">
                  <c:v>2.11</c:v>
                </c:pt>
                <c:pt idx="23">
                  <c:v>2.11</c:v>
                </c:pt>
                <c:pt idx="24">
                  <c:v>2.11</c:v>
                </c:pt>
                <c:pt idx="25">
                  <c:v>2.11</c:v>
                </c:pt>
                <c:pt idx="26">
                  <c:v>2.11</c:v>
                </c:pt>
                <c:pt idx="27">
                  <c:v>2.11</c:v>
                </c:pt>
                <c:pt idx="28">
                  <c:v>2.11</c:v>
                </c:pt>
                <c:pt idx="29">
                  <c:v>2.11</c:v>
                </c:pt>
                <c:pt idx="30">
                  <c:v>2.11</c:v>
                </c:pt>
                <c:pt idx="31">
                  <c:v>2.11</c:v>
                </c:pt>
                <c:pt idx="32">
                  <c:v>2.11</c:v>
                </c:pt>
                <c:pt idx="33">
                  <c:v>2.11</c:v>
                </c:pt>
                <c:pt idx="34">
                  <c:v>2.11</c:v>
                </c:pt>
                <c:pt idx="35">
                  <c:v>2.11</c:v>
                </c:pt>
                <c:pt idx="36">
                  <c:v>2.11</c:v>
                </c:pt>
                <c:pt idx="37">
                  <c:v>2.11</c:v>
                </c:pt>
                <c:pt idx="38">
                  <c:v>2.11</c:v>
                </c:pt>
                <c:pt idx="39">
                  <c:v>2.11</c:v>
                </c:pt>
                <c:pt idx="40">
                  <c:v>2.11</c:v>
                </c:pt>
                <c:pt idx="41">
                  <c:v>2.11</c:v>
                </c:pt>
                <c:pt idx="42">
                  <c:v>2.11</c:v>
                </c:pt>
                <c:pt idx="43">
                  <c:v>2.11</c:v>
                </c:pt>
                <c:pt idx="44">
                  <c:v>2.11</c:v>
                </c:pt>
                <c:pt idx="45">
                  <c:v>2.11</c:v>
                </c:pt>
                <c:pt idx="46">
                  <c:v>2.11</c:v>
                </c:pt>
                <c:pt idx="47">
                  <c:v>2.11</c:v>
                </c:pt>
                <c:pt idx="48">
                  <c:v>2.11</c:v>
                </c:pt>
                <c:pt idx="49">
                  <c:v>2.11</c:v>
                </c:pt>
                <c:pt idx="50">
                  <c:v>2.11</c:v>
                </c:pt>
                <c:pt idx="51">
                  <c:v>2.11</c:v>
                </c:pt>
                <c:pt idx="52">
                  <c:v>2.11</c:v>
                </c:pt>
                <c:pt idx="53">
                  <c:v>2.11</c:v>
                </c:pt>
                <c:pt idx="54">
                  <c:v>2.11</c:v>
                </c:pt>
                <c:pt idx="55">
                  <c:v>2.11</c:v>
                </c:pt>
                <c:pt idx="56">
                  <c:v>2.11</c:v>
                </c:pt>
                <c:pt idx="57">
                  <c:v>2.11</c:v>
                </c:pt>
              </c:numCache>
            </c:numRef>
          </c:val>
          <c:smooth val="0"/>
          <c:extLst>
            <c:ext xmlns:c16="http://schemas.microsoft.com/office/drawing/2014/chart" uri="{C3380CC4-5D6E-409C-BE32-E72D297353CC}">
              <c16:uniqueId val="{00000002-1935-4D77-85E4-7249F5CA0751}"/>
            </c:ext>
          </c:extLst>
        </c:ser>
        <c:dLbls>
          <c:showLegendKey val="0"/>
          <c:showVal val="0"/>
          <c:showCatName val="0"/>
          <c:showSerName val="0"/>
          <c:showPercent val="0"/>
          <c:showBubbleSize val="0"/>
        </c:dLbls>
        <c:smooth val="0"/>
        <c:axId val="228550392"/>
        <c:axId val="228546472"/>
      </c:lineChart>
      <c:catAx>
        <c:axId val="228550392"/>
        <c:scaling>
          <c:orientation val="minMax"/>
        </c:scaling>
        <c:delete val="0"/>
        <c:axPos val="b"/>
        <c:numFmt formatCode="General" sourceLinked="1"/>
        <c:majorTickMark val="in"/>
        <c:minorTickMark val="none"/>
        <c:tickLblPos val="nextTo"/>
        <c:spPr>
          <a:noFill/>
          <a:ln w="9525" cap="flat" cmpd="sng" algn="ctr">
            <a:solidFill>
              <a:schemeClr val="bg1">
                <a:lumMod val="50000"/>
              </a:schemeClr>
            </a:solidFill>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228546472"/>
        <c:crosses val="autoZero"/>
        <c:auto val="1"/>
        <c:lblAlgn val="ctr"/>
        <c:lblOffset val="100"/>
        <c:tickLblSkip val="5"/>
        <c:noMultiLvlLbl val="0"/>
      </c:catAx>
      <c:valAx>
        <c:axId val="228546472"/>
        <c:scaling>
          <c:orientation val="minMax"/>
          <c:min val="1.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28550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0">
          <a:solidFill>
            <a:schemeClr val="tx1"/>
          </a:solidFill>
          <a:latin typeface="Myriad Pro" panose="020B0503030403020204" pitchFamily="34" charset="0"/>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918205152909569E-2"/>
          <c:y val="2.5184230669525565E-2"/>
          <c:w val="0.91484021378392544"/>
          <c:h val="0.82224079441555464"/>
        </c:manualLayout>
      </c:layout>
      <c:barChart>
        <c:barDir val="col"/>
        <c:grouping val="clustered"/>
        <c:varyColors val="0"/>
        <c:ser>
          <c:idx val="0"/>
          <c:order val="0"/>
          <c:tx>
            <c:v>National Park Visits</c:v>
          </c:tx>
          <c:spPr>
            <a:solidFill>
              <a:schemeClr val="bg1">
                <a:lumMod val="65000"/>
              </a:schemeClr>
            </a:solidFill>
            <a:ln>
              <a:noFill/>
            </a:ln>
            <a:effectLst/>
          </c:spPr>
          <c:invertIfNegative val="0"/>
          <c:cat>
            <c:numRef>
              <c:f>'Park Skier Visits'!$A$4:$A$38</c:f>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numRef>
          </c:cat>
          <c:val>
            <c:numRef>
              <c:f>'Park Skier Visits'!$D$4:$D$38</c:f>
              <c:numCache>
                <c:formatCode>General</c:formatCode>
                <c:ptCount val="35"/>
                <c:pt idx="0">
                  <c:v>2.4700000000000002</c:v>
                </c:pt>
                <c:pt idx="1">
                  <c:v>2.62</c:v>
                </c:pt>
                <c:pt idx="2">
                  <c:v>2.8</c:v>
                </c:pt>
                <c:pt idx="3">
                  <c:v>3.22</c:v>
                </c:pt>
                <c:pt idx="4">
                  <c:v>3.57</c:v>
                </c:pt>
                <c:pt idx="5">
                  <c:v>3.94</c:v>
                </c:pt>
                <c:pt idx="6">
                  <c:v>4.1399999999999997</c:v>
                </c:pt>
                <c:pt idx="7">
                  <c:v>4.43</c:v>
                </c:pt>
                <c:pt idx="8">
                  <c:v>4.83</c:v>
                </c:pt>
                <c:pt idx="9">
                  <c:v>5.28</c:v>
                </c:pt>
                <c:pt idx="10">
                  <c:v>5.32</c:v>
                </c:pt>
                <c:pt idx="11">
                  <c:v>5.1100000000000003</c:v>
                </c:pt>
                <c:pt idx="12">
                  <c:v>5.38</c:v>
                </c:pt>
                <c:pt idx="13">
                  <c:v>5.75</c:v>
                </c:pt>
                <c:pt idx="14">
                  <c:v>5.54</c:v>
                </c:pt>
                <c:pt idx="15">
                  <c:v>5.47</c:v>
                </c:pt>
                <c:pt idx="16">
                  <c:v>5.53</c:v>
                </c:pt>
                <c:pt idx="17">
                  <c:v>5.33</c:v>
                </c:pt>
                <c:pt idx="18">
                  <c:v>4.95</c:v>
                </c:pt>
                <c:pt idx="19">
                  <c:v>5.15</c:v>
                </c:pt>
                <c:pt idx="20">
                  <c:v>5.04</c:v>
                </c:pt>
                <c:pt idx="21">
                  <c:v>5.32</c:v>
                </c:pt>
                <c:pt idx="22">
                  <c:v>5.33</c:v>
                </c:pt>
                <c:pt idx="23">
                  <c:v>5.17</c:v>
                </c:pt>
                <c:pt idx="24">
                  <c:v>5.45</c:v>
                </c:pt>
                <c:pt idx="25">
                  <c:v>5.67</c:v>
                </c:pt>
                <c:pt idx="26">
                  <c:v>6</c:v>
                </c:pt>
                <c:pt idx="27">
                  <c:v>6.07</c:v>
                </c:pt>
                <c:pt idx="28">
                  <c:v>6.3</c:v>
                </c:pt>
                <c:pt idx="29">
                  <c:v>6.55</c:v>
                </c:pt>
                <c:pt idx="30">
                  <c:v>6.33</c:v>
                </c:pt>
                <c:pt idx="31">
                  <c:v>7.24</c:v>
                </c:pt>
                <c:pt idx="32">
                  <c:v>8.3699999999999992</c:v>
                </c:pt>
                <c:pt idx="33">
                  <c:v>10.1</c:v>
                </c:pt>
                <c:pt idx="34">
                  <c:v>10.5</c:v>
                </c:pt>
              </c:numCache>
            </c:numRef>
          </c:val>
          <c:extLst>
            <c:ext xmlns:c16="http://schemas.microsoft.com/office/drawing/2014/chart" uri="{C3380CC4-5D6E-409C-BE32-E72D297353CC}">
              <c16:uniqueId val="{00000000-FE6A-49D7-B69A-78192E2CFFBC}"/>
            </c:ext>
          </c:extLst>
        </c:ser>
        <c:dLbls>
          <c:showLegendKey val="0"/>
          <c:showVal val="0"/>
          <c:showCatName val="0"/>
          <c:showSerName val="0"/>
          <c:showPercent val="0"/>
          <c:showBubbleSize val="0"/>
        </c:dLbls>
        <c:gapWidth val="89"/>
        <c:overlap val="-27"/>
        <c:axId val="657580704"/>
        <c:axId val="657580048"/>
      </c:barChart>
      <c:lineChart>
        <c:grouping val="standard"/>
        <c:varyColors val="0"/>
        <c:ser>
          <c:idx val="1"/>
          <c:order val="1"/>
          <c:tx>
            <c:v>Skier Days</c:v>
          </c:tx>
          <c:spPr>
            <a:ln w="28575" cap="rnd">
              <a:solidFill>
                <a:srgbClr val="C00000"/>
              </a:solidFill>
              <a:round/>
            </a:ln>
            <a:effectLst/>
          </c:spPr>
          <c:marker>
            <c:symbol val="triangle"/>
            <c:size val="8"/>
            <c:spPr>
              <a:solidFill>
                <a:srgbClr val="C00000"/>
              </a:solidFill>
              <a:ln w="9525" cap="rnd">
                <a:solidFill>
                  <a:srgbClr val="C00000"/>
                </a:solidFill>
                <a:bevel/>
              </a:ln>
              <a:effectLst/>
            </c:spPr>
          </c:marker>
          <c:cat>
            <c:numRef>
              <c:f>'Park Skier Visits'!$A$4:$A$38</c:f>
              <c:numCache>
                <c:formatCode>General</c:formatCode>
                <c:ptCount val="35"/>
                <c:pt idx="0">
                  <c:v>1983</c:v>
                </c:pt>
                <c:pt idx="1">
                  <c:v>1984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c:v>
                </c:pt>
              </c:numCache>
            </c:numRef>
          </c:cat>
          <c:val>
            <c:numRef>
              <c:f>'Park Skier Visits'!$E$4:$E$38</c:f>
              <c:numCache>
                <c:formatCode>General</c:formatCode>
                <c:ptCount val="35"/>
                <c:pt idx="0">
                  <c:v>2.04</c:v>
                </c:pt>
                <c:pt idx="1">
                  <c:v>2.3199999999999998</c:v>
                </c:pt>
                <c:pt idx="2">
                  <c:v>2.37</c:v>
                </c:pt>
                <c:pt idx="3">
                  <c:v>2.44</c:v>
                </c:pt>
                <c:pt idx="4">
                  <c:v>2.4900000000000002</c:v>
                </c:pt>
                <c:pt idx="5">
                  <c:v>2.44</c:v>
                </c:pt>
                <c:pt idx="6">
                  <c:v>2.37</c:v>
                </c:pt>
                <c:pt idx="7">
                  <c:v>2.57</c:v>
                </c:pt>
                <c:pt idx="8">
                  <c:v>2.5</c:v>
                </c:pt>
                <c:pt idx="9">
                  <c:v>2.75</c:v>
                </c:pt>
                <c:pt idx="10">
                  <c:v>2.56</c:v>
                </c:pt>
                <c:pt idx="11">
                  <c:v>2.85</c:v>
                </c:pt>
                <c:pt idx="12">
                  <c:v>2.8</c:v>
                </c:pt>
                <c:pt idx="13">
                  <c:v>3.11</c:v>
                </c:pt>
                <c:pt idx="14">
                  <c:v>2.96</c:v>
                </c:pt>
                <c:pt idx="15">
                  <c:v>3.04</c:v>
                </c:pt>
                <c:pt idx="16">
                  <c:v>3.1</c:v>
                </c:pt>
                <c:pt idx="17">
                  <c:v>3.28</c:v>
                </c:pt>
                <c:pt idx="18">
                  <c:v>2.98</c:v>
                </c:pt>
                <c:pt idx="19">
                  <c:v>3.14</c:v>
                </c:pt>
                <c:pt idx="20">
                  <c:v>3.43</c:v>
                </c:pt>
                <c:pt idx="21">
                  <c:v>3.9</c:v>
                </c:pt>
                <c:pt idx="22">
                  <c:v>4.0599999999999996</c:v>
                </c:pt>
                <c:pt idx="23">
                  <c:v>4.08</c:v>
                </c:pt>
                <c:pt idx="24">
                  <c:v>4.26</c:v>
                </c:pt>
                <c:pt idx="25">
                  <c:v>3.97</c:v>
                </c:pt>
                <c:pt idx="26">
                  <c:v>4.05</c:v>
                </c:pt>
                <c:pt idx="27">
                  <c:v>4.22</c:v>
                </c:pt>
                <c:pt idx="28">
                  <c:v>3.8</c:v>
                </c:pt>
                <c:pt idx="29">
                  <c:v>4.03</c:v>
                </c:pt>
                <c:pt idx="30">
                  <c:v>4.0599999999999996</c:v>
                </c:pt>
                <c:pt idx="31">
                  <c:v>3.95</c:v>
                </c:pt>
                <c:pt idx="32">
                  <c:v>4.46</c:v>
                </c:pt>
                <c:pt idx="33">
                  <c:v>4.59</c:v>
                </c:pt>
                <c:pt idx="34">
                  <c:v>4.1500000000000004</c:v>
                </c:pt>
              </c:numCache>
            </c:numRef>
          </c:val>
          <c:smooth val="0"/>
          <c:extLst>
            <c:ext xmlns:c16="http://schemas.microsoft.com/office/drawing/2014/chart" uri="{C3380CC4-5D6E-409C-BE32-E72D297353CC}">
              <c16:uniqueId val="{00000001-FE6A-49D7-B69A-78192E2CFFBC}"/>
            </c:ext>
          </c:extLst>
        </c:ser>
        <c:dLbls>
          <c:showLegendKey val="0"/>
          <c:showVal val="0"/>
          <c:showCatName val="0"/>
          <c:showSerName val="0"/>
          <c:showPercent val="0"/>
          <c:showBubbleSize val="0"/>
        </c:dLbls>
        <c:marker val="1"/>
        <c:smooth val="0"/>
        <c:axId val="657580704"/>
        <c:axId val="657580048"/>
      </c:lineChart>
      <c:catAx>
        <c:axId val="65758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657580048"/>
        <c:crosses val="autoZero"/>
        <c:auto val="1"/>
        <c:lblAlgn val="ctr"/>
        <c:lblOffset val="100"/>
        <c:noMultiLvlLbl val="0"/>
      </c:catAx>
      <c:valAx>
        <c:axId val="657580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baseline="0" dirty="0">
                    <a:solidFill>
                      <a:schemeClr val="tx1"/>
                    </a:solidFill>
                  </a:rPr>
                  <a:t>Millions</a:t>
                </a:r>
              </a:p>
            </c:rich>
          </c:tx>
          <c:layout>
            <c:manualLayout>
              <c:xMode val="edge"/>
              <c:yMode val="edge"/>
              <c:x val="5.9971572612814161E-3"/>
              <c:y val="0.4123550824565418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57580704"/>
        <c:crosses val="autoZero"/>
        <c:crossBetween val="between"/>
      </c:valAx>
      <c:spPr>
        <a:noFill/>
        <a:ln>
          <a:noFill/>
        </a:ln>
        <a:effectLst/>
      </c:spPr>
    </c:plotArea>
    <c:legend>
      <c:legendPos val="b"/>
      <c:layout>
        <c:manualLayout>
          <c:xMode val="edge"/>
          <c:yMode val="edge"/>
          <c:x val="0.27816538475124503"/>
          <c:y val="0.92703788849622792"/>
          <c:w val="0.44378034162077223"/>
          <c:h val="7.193233572676455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6513876737630021"/>
          <c:y val="0.26032786223278831"/>
          <c:w val="0.46779576164090603"/>
          <c:h val="0.70083560936349987"/>
        </c:manualLayout>
      </c:layout>
      <c:pieChart>
        <c:varyColors val="1"/>
        <c:ser>
          <c:idx val="0"/>
          <c:order val="0"/>
          <c:dPt>
            <c:idx val="0"/>
            <c:bubble3D val="0"/>
            <c:spPr>
              <a:solidFill>
                <a:srgbClr val="777776"/>
              </a:solidFill>
            </c:spPr>
            <c:extLst>
              <c:ext xmlns:c16="http://schemas.microsoft.com/office/drawing/2014/chart" uri="{C3380CC4-5D6E-409C-BE32-E72D297353CC}">
                <c16:uniqueId val="{00000002-9A59-495D-8DCE-9C8AC8D54AC6}"/>
              </c:ext>
            </c:extLst>
          </c:dPt>
          <c:dPt>
            <c:idx val="1"/>
            <c:bubble3D val="0"/>
            <c:spPr>
              <a:solidFill>
                <a:srgbClr val="C8C6BF"/>
              </a:solidFill>
            </c:spPr>
            <c:extLst>
              <c:ext xmlns:c16="http://schemas.microsoft.com/office/drawing/2014/chart" uri="{C3380CC4-5D6E-409C-BE32-E72D297353CC}">
                <c16:uniqueId val="{00000001-9A59-495D-8DCE-9C8AC8D54AC6}"/>
              </c:ext>
            </c:extLst>
          </c:dPt>
          <c:dLbls>
            <c:dLbl>
              <c:idx val="0"/>
              <c:layout>
                <c:manualLayout>
                  <c:x val="-0.1635802469135802"/>
                  <c:y val="-0.2358223937338309"/>
                </c:manualLayout>
              </c:layout>
              <c:tx>
                <c:rich>
                  <a:bodyPr wrap="square" lIns="38100" tIns="19050" rIns="38100" bIns="19050" anchor="ctr">
                    <a:spAutoFit/>
                  </a:bodyPr>
                  <a:lstStyle/>
                  <a:p>
                    <a:pPr>
                      <a:defRPr sz="1400">
                        <a:solidFill>
                          <a:schemeClr val="bg1"/>
                        </a:solidFill>
                      </a:defRPr>
                    </a:pPr>
                    <a:fld id="{24A5B597-9D4B-454C-BE84-1F3167D82229}" type="CATEGORYNAME">
                      <a:rPr lang="en-US" smtClean="0">
                        <a:solidFill>
                          <a:schemeClr val="bg1"/>
                        </a:solidFill>
                      </a:rPr>
                      <a:pPr>
                        <a:defRPr sz="1400">
                          <a:solidFill>
                            <a:schemeClr val="bg1"/>
                          </a:solidFill>
                        </a:defRPr>
                      </a:pPr>
                      <a:t>[CATEGORY NAME]</a:t>
                    </a:fld>
                    <a:r>
                      <a:rPr lang="en-US" dirty="0">
                        <a:solidFill>
                          <a:schemeClr val="bg1"/>
                        </a:solidFill>
                      </a:rPr>
                      <a:t> Charities</a:t>
                    </a:r>
                    <a:endParaRPr lang="en-US" baseline="0" dirty="0">
                      <a:solidFill>
                        <a:schemeClr val="bg1"/>
                      </a:solidFill>
                    </a:endParaRPr>
                  </a:p>
                  <a:p>
                    <a:pPr>
                      <a:defRPr sz="1400">
                        <a:solidFill>
                          <a:schemeClr val="bg1"/>
                        </a:solidFill>
                      </a:defRPr>
                    </a:pPr>
                    <a:r>
                      <a:rPr lang="en-US" baseline="0" dirty="0">
                        <a:solidFill>
                          <a:schemeClr val="bg1"/>
                        </a:solidFill>
                      </a:rPr>
                      <a:t> </a:t>
                    </a:r>
                    <a:fld id="{017C2F69-A6A5-43D4-A011-362E3C341A2E}" type="VALUE">
                      <a:rPr lang="en-US" baseline="0">
                        <a:solidFill>
                          <a:schemeClr val="bg1"/>
                        </a:solidFill>
                      </a:rPr>
                      <a:pPr>
                        <a:defRPr sz="1400">
                          <a:solidFill>
                            <a:schemeClr val="bg1"/>
                          </a:solidFill>
                        </a:defRPr>
                      </a:pPr>
                      <a:t>[VALUE]</a:t>
                    </a:fld>
                    <a:endParaRPr lang="en-US" baseline="0" dirty="0">
                      <a:solidFill>
                        <a:schemeClr val="bg1"/>
                      </a:solidFill>
                    </a:endParaRPr>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A59-495D-8DCE-9C8AC8D54AC6}"/>
                </c:ext>
              </c:extLst>
            </c:dLbl>
            <c:dLbl>
              <c:idx val="1"/>
              <c:layout>
                <c:manualLayout>
                  <c:x val="0.12422834645669291"/>
                  <c:y val="0.18367864965449024"/>
                </c:manualLayout>
              </c:layout>
              <c:tx>
                <c:rich>
                  <a:bodyPr/>
                  <a:lstStyle/>
                  <a:p>
                    <a:fld id="{D642B6AA-663A-45B6-B7E8-A355801CDDBE}" type="CATEGORYNAME">
                      <a:rPr lang="en-US" smtClean="0"/>
                      <a:pPr/>
                      <a:t>[CATEGORY NAME]</a:t>
                    </a:fld>
                    <a:r>
                      <a:rPr lang="en-US" baseline="0"/>
                      <a:t> </a:t>
                    </a:r>
                    <a:fld id="{FB9E169E-FF54-425D-BDA9-186E487CC01A}" type="VALUE">
                      <a:rPr lang="en-US" baseline="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59-495D-8DCE-9C8AC8D54AC6}"/>
                </c:ext>
              </c:extLst>
            </c:dLbl>
            <c:spPr>
              <a:noFill/>
              <a:ln>
                <a:noFill/>
              </a:ln>
              <a:effectLst/>
            </c:spPr>
            <c:txPr>
              <a:bodyPr wrap="square" lIns="38100" tIns="19050" rIns="38100" bIns="19050" anchor="ctr">
                <a:spAutoFit/>
              </a:bodyPr>
              <a:lstStyle/>
              <a:p>
                <a:pPr>
                  <a:defRPr sz="1400"/>
                </a:pPr>
                <a:endParaRPr lang="en-US"/>
              </a:p>
            </c:txPr>
            <c:dLblPos val="outEnd"/>
            <c:showLegendKey val="0"/>
            <c:showVal val="1"/>
            <c:showCatName val="1"/>
            <c:showSerName val="0"/>
            <c:showPercent val="0"/>
            <c:showBubbleSize val="0"/>
            <c:showLeaderLines val="1"/>
            <c:extLst>
              <c:ext xmlns:c15="http://schemas.microsoft.com/office/drawing/2012/chart" uri="{CE6537A1-D6FC-4f65-9D91-7224C49458BB}"/>
            </c:extLst>
          </c:dLbls>
          <c:cat>
            <c:strRef>
              <c:f>'[Data with Charts.xlsx]By EO'!$F$5:$F$6</c:f>
              <c:strCache>
                <c:ptCount val="2"/>
                <c:pt idx="0">
                  <c:v>501(c)(3)</c:v>
                </c:pt>
                <c:pt idx="1">
                  <c:v>Private Foundations</c:v>
                </c:pt>
              </c:strCache>
            </c:strRef>
          </c:cat>
          <c:val>
            <c:numRef>
              <c:f>'[Data with Charts.xlsx]By EO'!$G$5:$G$6</c:f>
              <c:numCache>
                <c:formatCode>0.0%</c:formatCode>
                <c:ptCount val="2"/>
                <c:pt idx="0">
                  <c:v>0.82025164769322945</c:v>
                </c:pt>
                <c:pt idx="1">
                  <c:v>0.17974835230677053</c:v>
                </c:pt>
              </c:numCache>
            </c:numRef>
          </c:val>
          <c:extLst>
            <c:ext xmlns:c16="http://schemas.microsoft.com/office/drawing/2014/chart" uri="{C3380CC4-5D6E-409C-BE32-E72D297353CC}">
              <c16:uniqueId val="{00000000-9A59-495D-8DCE-9C8AC8D54AC6}"/>
            </c:ext>
          </c:extLst>
        </c:ser>
        <c:dLbls>
          <c:showLegendKey val="0"/>
          <c:showVal val="1"/>
          <c:showCatName val="0"/>
          <c:showSerName val="0"/>
          <c:showPercent val="0"/>
          <c:showBubbleSize val="0"/>
          <c:showLeaderLines val="1"/>
        </c:dLbls>
        <c:firstSliceAng val="0"/>
      </c:pieChart>
      <c:spPr>
        <a:ln>
          <a:noFill/>
        </a:ln>
      </c:spPr>
    </c:plotArea>
    <c:plotVisOnly val="1"/>
    <c:dispBlanksAs val="gap"/>
    <c:showDLblsOverMax val="0"/>
  </c:chart>
  <c:spPr>
    <a:ln>
      <a:noFill/>
    </a:ln>
  </c:sp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overlay val="0"/>
      <c:txPr>
        <a:bodyPr/>
        <a:lstStyle/>
        <a:p>
          <a:pPr>
            <a:defRPr sz="1400"/>
          </a:pPr>
          <a:endParaRPr lang="en-US"/>
        </a:p>
      </c:txPr>
    </c:title>
    <c:autoTitleDeleted val="0"/>
    <c:plotArea>
      <c:layout>
        <c:manualLayout>
          <c:layoutTarget val="inner"/>
          <c:xMode val="edge"/>
          <c:yMode val="edge"/>
          <c:x val="0.19803240644437572"/>
          <c:y val="0.20372660964549244"/>
          <c:w val="0.5884568651582186"/>
          <c:h val="0.66044301066140321"/>
        </c:manualLayout>
      </c:layout>
      <c:pieChart>
        <c:varyColors val="1"/>
        <c:ser>
          <c:idx val="0"/>
          <c:order val="0"/>
          <c:tx>
            <c:strRef>
              <c:f>'[Data with Charts.xlsx]Reporting'!$M$14</c:f>
              <c:strCache>
                <c:ptCount val="1"/>
                <c:pt idx="0">
                  <c:v>2017</c:v>
                </c:pt>
              </c:strCache>
            </c:strRef>
          </c:tx>
          <c:dPt>
            <c:idx val="0"/>
            <c:bubble3D val="0"/>
            <c:spPr>
              <a:solidFill>
                <a:srgbClr val="777776"/>
              </a:solidFill>
            </c:spPr>
            <c:extLst>
              <c:ext xmlns:c16="http://schemas.microsoft.com/office/drawing/2014/chart" uri="{C3380CC4-5D6E-409C-BE32-E72D297353CC}">
                <c16:uniqueId val="{00000002-96A0-4042-A941-2AB889C7A726}"/>
              </c:ext>
            </c:extLst>
          </c:dPt>
          <c:dLbls>
            <c:dLbl>
              <c:idx val="0"/>
              <c:layout>
                <c:manualLayout>
                  <c:x val="-0.26637473988688531"/>
                  <c:y val="-7.5471698113207614E-2"/>
                </c:manualLayout>
              </c:layout>
              <c:tx>
                <c:rich>
                  <a:bodyPr wrap="square" lIns="38100" tIns="19050" rIns="38100" bIns="19050" anchor="ctr">
                    <a:spAutoFit/>
                  </a:bodyPr>
                  <a:lstStyle/>
                  <a:p>
                    <a:pPr>
                      <a:defRPr sz="1400">
                        <a:solidFill>
                          <a:schemeClr val="bg1"/>
                        </a:solidFill>
                      </a:defRPr>
                    </a:pPr>
                    <a:fld id="{71C3987D-94D3-41CF-854E-F44693E0B49D}" type="CATEGORYNAME">
                      <a:rPr lang="en-US" sz="1400" smtClean="0">
                        <a:solidFill>
                          <a:schemeClr val="bg1"/>
                        </a:solidFill>
                      </a:rPr>
                      <a:pPr>
                        <a:defRPr sz="1400">
                          <a:solidFill>
                            <a:schemeClr val="bg1"/>
                          </a:solidFill>
                        </a:defRPr>
                      </a:pPr>
                      <a:t>[CATEGORY NAME]</a:t>
                    </a:fld>
                    <a:r>
                      <a:rPr lang="en-US" sz="1400" baseline="0" dirty="0">
                        <a:solidFill>
                          <a:schemeClr val="bg1"/>
                        </a:solidFill>
                      </a:rPr>
                      <a:t> </a:t>
                    </a:r>
                    <a:fld id="{F545F4CD-85A3-4E36-A9F0-E06C678E78B2}" type="VALUE">
                      <a:rPr lang="en-US" sz="1400" baseline="0">
                        <a:solidFill>
                          <a:schemeClr val="bg1"/>
                        </a:solidFill>
                      </a:rPr>
                      <a:pPr>
                        <a:defRPr sz="1400">
                          <a:solidFill>
                            <a:schemeClr val="bg1"/>
                          </a:solidFill>
                        </a:defRPr>
                      </a:pPr>
                      <a:t>[VALUE]</a:t>
                    </a:fld>
                    <a:endParaRPr lang="en-US" sz="1400" baseline="0" dirty="0">
                      <a:solidFill>
                        <a:schemeClr val="bg1"/>
                      </a:solidFill>
                    </a:endParaRPr>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6A0-4042-A941-2AB889C7A726}"/>
                </c:ext>
              </c:extLst>
            </c:dLbl>
            <c:dLbl>
              <c:idx val="1"/>
              <c:layout>
                <c:manualLayout>
                  <c:x val="0.23682225925306788"/>
                  <c:y val="6.4690026954177901E-2"/>
                </c:manualLayout>
              </c:layout>
              <c:tx>
                <c:rich>
                  <a:bodyPr/>
                  <a:lstStyle/>
                  <a:p>
                    <a:fld id="{A899D982-3BCB-4A44-8A14-25375991CE4D}" type="CATEGORYNAME">
                      <a:rPr lang="en-US" smtClean="0"/>
                      <a:pPr/>
                      <a:t>[CATEGORY NAME]</a:t>
                    </a:fld>
                    <a:endParaRPr lang="en-US" baseline="0"/>
                  </a:p>
                  <a:p>
                    <a:r>
                      <a:rPr lang="en-US" baseline="0"/>
                      <a:t> </a:t>
                    </a:r>
                    <a:fld id="{5F866F78-4402-4BA0-A7AC-7DE8CD656BD8}" type="VALUE">
                      <a:rPr lang="en-US" baseline="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6A0-4042-A941-2AB889C7A726}"/>
                </c:ext>
              </c:extLst>
            </c:dLbl>
            <c:spPr>
              <a:noFill/>
              <a:ln>
                <a:noFill/>
              </a:ln>
              <a:effectLst/>
            </c:spPr>
            <c:txPr>
              <a:bodyPr wrap="square" lIns="38100" tIns="19050" rIns="38100" bIns="19050" anchor="ctr">
                <a:spAutoFit/>
              </a:bodyPr>
              <a:lstStyle/>
              <a:p>
                <a:pPr>
                  <a:defRPr sz="1400"/>
                </a:pPr>
                <a:endParaRPr lang="en-US"/>
              </a:p>
            </c:txPr>
            <c:dLblPos val="outEnd"/>
            <c:showLegendKey val="0"/>
            <c:showVal val="1"/>
            <c:showCatName val="1"/>
            <c:showSerName val="0"/>
            <c:showPercent val="0"/>
            <c:showBubbleSize val="0"/>
            <c:showLeaderLines val="1"/>
            <c:extLst>
              <c:ext xmlns:c15="http://schemas.microsoft.com/office/drawing/2012/chart" uri="{CE6537A1-D6FC-4f65-9D91-7224C49458BB}"/>
            </c:extLst>
          </c:dLbls>
          <c:cat>
            <c:strRef>
              <c:f>'[Data with Charts.xlsx]Reporting'!$L$15:$L$16</c:f>
              <c:strCache>
                <c:ptCount val="2"/>
                <c:pt idx="0">
                  <c:v>Non-Reporting </c:v>
                </c:pt>
                <c:pt idx="1">
                  <c:v>Reporting </c:v>
                </c:pt>
              </c:strCache>
            </c:strRef>
          </c:cat>
          <c:val>
            <c:numRef>
              <c:f>'[Data with Charts.xlsx]Reporting'!$M$15:$M$16</c:f>
              <c:numCache>
                <c:formatCode>0.0%</c:formatCode>
                <c:ptCount val="2"/>
                <c:pt idx="0">
                  <c:v>0.60399999999999998</c:v>
                </c:pt>
                <c:pt idx="1">
                  <c:v>0.39600000000000002</c:v>
                </c:pt>
              </c:numCache>
            </c:numRef>
          </c:val>
          <c:extLst>
            <c:ext xmlns:c16="http://schemas.microsoft.com/office/drawing/2014/chart" uri="{C3380CC4-5D6E-409C-BE32-E72D297353CC}">
              <c16:uniqueId val="{00000000-96A0-4042-A941-2AB889C7A726}"/>
            </c:ext>
          </c:extLst>
        </c:ser>
        <c:dLbls>
          <c:showLegendKey val="0"/>
          <c:showVal val="1"/>
          <c:showCatName val="0"/>
          <c:showSerName val="0"/>
          <c:showPercent val="0"/>
          <c:showBubbleSize val="0"/>
          <c:showLeaderLines val="1"/>
        </c:dLbls>
        <c:firstSliceAng val="0"/>
      </c:pieChart>
    </c:plotArea>
    <c:plotVisOnly val="1"/>
    <c:dispBlanksAs val="gap"/>
    <c:showDLblsOverMax val="0"/>
  </c:chart>
  <c:spPr>
    <a:ln>
      <a:noFill/>
    </a:ln>
  </c:sp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overlay val="0"/>
      <c:txPr>
        <a:bodyPr/>
        <a:lstStyle/>
        <a:p>
          <a:pPr>
            <a:defRPr sz="1400"/>
          </a:pPr>
          <a:endParaRPr lang="en-US"/>
        </a:p>
      </c:txPr>
    </c:title>
    <c:autoTitleDeleted val="0"/>
    <c:plotArea>
      <c:layout>
        <c:manualLayout>
          <c:layoutTarget val="inner"/>
          <c:xMode val="edge"/>
          <c:yMode val="edge"/>
          <c:x val="0.23669641294838145"/>
          <c:y val="0.19859616677874917"/>
          <c:w val="0.52382961504811898"/>
          <c:h val="0.70392968665497246"/>
        </c:manualLayout>
      </c:layout>
      <c:pieChart>
        <c:varyColors val="1"/>
        <c:ser>
          <c:idx val="0"/>
          <c:order val="0"/>
          <c:tx>
            <c:strRef>
              <c:f>'[Data with Charts.xlsx]Reporting'!$M$9</c:f>
              <c:strCache>
                <c:ptCount val="1"/>
                <c:pt idx="0">
                  <c:v>2018</c:v>
                </c:pt>
              </c:strCache>
            </c:strRef>
          </c:tx>
          <c:dPt>
            <c:idx val="0"/>
            <c:bubble3D val="0"/>
            <c:spPr>
              <a:solidFill>
                <a:srgbClr val="777776"/>
              </a:solidFill>
            </c:spPr>
            <c:extLst>
              <c:ext xmlns:c16="http://schemas.microsoft.com/office/drawing/2014/chart" uri="{C3380CC4-5D6E-409C-BE32-E72D297353CC}">
                <c16:uniqueId val="{00000002-3D07-4BC4-9AFE-B50602B0BFF5}"/>
              </c:ext>
            </c:extLst>
          </c:dPt>
          <c:dLbls>
            <c:dLbl>
              <c:idx val="0"/>
              <c:layout>
                <c:manualLayout>
                  <c:x val="-0.18055555555555566"/>
                  <c:y val="-0.25383157528416439"/>
                </c:manualLayout>
              </c:layout>
              <c:spPr>
                <a:noFill/>
                <a:ln>
                  <a:noFill/>
                </a:ln>
                <a:effectLst/>
              </c:spPr>
              <c:txPr>
                <a:bodyPr wrap="square" lIns="38100" tIns="19050" rIns="38100" bIns="19050" anchor="ctr">
                  <a:spAutoFit/>
                </a:bodyPr>
                <a:lstStyle/>
                <a:p>
                  <a:pPr>
                    <a:defRPr sz="1400">
                      <a:solidFill>
                        <a:schemeClr val="bg1"/>
                      </a:solidFill>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3D07-4BC4-9AFE-B50602B0BFF5}"/>
                </c:ext>
              </c:extLst>
            </c:dLbl>
            <c:dLbl>
              <c:idx val="1"/>
              <c:layout>
                <c:manualLayout>
                  <c:x val="0.16666666666666666"/>
                  <c:y val="0.19783931603030461"/>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D07-4BC4-9AFE-B50602B0BFF5}"/>
                </c:ext>
              </c:extLst>
            </c:dLbl>
            <c:spPr>
              <a:noFill/>
              <a:ln>
                <a:noFill/>
              </a:ln>
              <a:effectLst/>
            </c:spPr>
            <c:txPr>
              <a:bodyPr wrap="square" lIns="38100" tIns="19050" rIns="38100" bIns="19050" anchor="ctr">
                <a:spAutoFit/>
              </a:bodyPr>
              <a:lstStyle/>
              <a:p>
                <a:pPr>
                  <a:defRPr sz="1400"/>
                </a:pPr>
                <a:endParaRPr lang="en-US"/>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'[Data with Charts.xlsx]Reporting'!$L$10:$L$11</c:f>
              <c:strCache>
                <c:ptCount val="2"/>
                <c:pt idx="0">
                  <c:v>Non-Reporting </c:v>
                </c:pt>
                <c:pt idx="1">
                  <c:v>Reporting </c:v>
                </c:pt>
              </c:strCache>
            </c:strRef>
          </c:cat>
          <c:val>
            <c:numRef>
              <c:f>'[Data with Charts.xlsx]Reporting'!$M$10:$M$11</c:f>
              <c:numCache>
                <c:formatCode>0.0%</c:formatCode>
                <c:ptCount val="2"/>
                <c:pt idx="0">
                  <c:v>0.74</c:v>
                </c:pt>
                <c:pt idx="1">
                  <c:v>0.26</c:v>
                </c:pt>
              </c:numCache>
            </c:numRef>
          </c:val>
          <c:extLst>
            <c:ext xmlns:c16="http://schemas.microsoft.com/office/drawing/2014/chart" uri="{C3380CC4-5D6E-409C-BE32-E72D297353CC}">
              <c16:uniqueId val="{00000000-3D07-4BC4-9AFE-B50602B0BFF5}"/>
            </c:ext>
          </c:extLst>
        </c:ser>
        <c:dLbls>
          <c:showLegendKey val="0"/>
          <c:showVal val="1"/>
          <c:showCatName val="0"/>
          <c:showSerName val="0"/>
          <c:showPercent val="0"/>
          <c:showBubbleSize val="0"/>
          <c:showLeaderLines val="1"/>
        </c:dLbls>
        <c:firstSliceAng val="0"/>
      </c:pieChart>
    </c:plotArea>
    <c:plotVisOnly val="1"/>
    <c:dispBlanksAs val="gap"/>
    <c:showDLblsOverMax val="0"/>
  </c:chart>
  <c:spPr>
    <a:ln>
      <a:noFill/>
    </a:ln>
  </c:sp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Assets!$B$1</c:f>
              <c:strCache>
                <c:ptCount val="1"/>
                <c:pt idx="0">
                  <c:v>Asset Amount</c:v>
                </c:pt>
              </c:strCache>
            </c:strRef>
          </c:tx>
          <c:spPr>
            <a:solidFill>
              <a:srgbClr val="777776"/>
            </a:solidFill>
            <a:ln>
              <a:noFill/>
            </a:ln>
            <a:effectLst/>
          </c:spPr>
          <c:invertIfNegative val="0"/>
          <c:dLbls>
            <c:dLbl>
              <c:idx val="0"/>
              <c:tx>
                <c:rich>
                  <a:bodyPr/>
                  <a:lstStyle/>
                  <a:p>
                    <a:r>
                      <a:rPr lang="en-US"/>
                      <a:t>$20.8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24-444F-9704-931490BEA8BA}"/>
                </c:ext>
              </c:extLst>
            </c:dLbl>
            <c:dLbl>
              <c:idx val="1"/>
              <c:tx>
                <c:rich>
                  <a:bodyPr/>
                  <a:lstStyle/>
                  <a:p>
                    <a:r>
                      <a:rPr lang="en-US"/>
                      <a:t>$22.9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24-444F-9704-931490BEA8BA}"/>
                </c:ext>
              </c:extLst>
            </c:dLbl>
            <c:dLbl>
              <c:idx val="2"/>
              <c:tx>
                <c:rich>
                  <a:bodyPr/>
                  <a:lstStyle/>
                  <a:p>
                    <a:r>
                      <a:rPr lang="en-US"/>
                      <a:t>$23.8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24-444F-9704-931490BEA8BA}"/>
                </c:ext>
              </c:extLst>
            </c:dLbl>
            <c:dLbl>
              <c:idx val="3"/>
              <c:tx>
                <c:rich>
                  <a:bodyPr/>
                  <a:lstStyle/>
                  <a:p>
                    <a:r>
                      <a:rPr lang="en-US"/>
                      <a:t>$24.0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24-444F-9704-931490BEA8BA}"/>
                </c:ext>
              </c:extLst>
            </c:dLbl>
            <c:dLbl>
              <c:idx val="4"/>
              <c:tx>
                <c:rich>
                  <a:bodyPr/>
                  <a:lstStyle/>
                  <a:p>
                    <a:r>
                      <a:rPr lang="en-US"/>
                      <a:t>$30.0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24-444F-9704-931490BEA8B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Assets!$A$2:$A$6</c:f>
              <c:strCache>
                <c:ptCount val="5"/>
                <c:pt idx="0">
                  <c:v>2014 DEC</c:v>
                </c:pt>
                <c:pt idx="1">
                  <c:v>2015 DEC</c:v>
                </c:pt>
                <c:pt idx="2">
                  <c:v>2016 NOV</c:v>
                </c:pt>
                <c:pt idx="3">
                  <c:v>2017 JUL</c:v>
                </c:pt>
                <c:pt idx="4">
                  <c:v>2018 OCT</c:v>
                </c:pt>
              </c:strCache>
            </c:strRef>
          </c:cat>
          <c:val>
            <c:numRef>
              <c:f>Assets!$B$2:$B$6</c:f>
              <c:numCache>
                <c:formatCode>_("$"* #,##0_);_("$"* \(#,##0\);_("$"* "-"??_);_(@_)</c:formatCode>
                <c:ptCount val="5"/>
                <c:pt idx="0">
                  <c:v>20777918884</c:v>
                </c:pt>
                <c:pt idx="1">
                  <c:v>22941777705</c:v>
                </c:pt>
                <c:pt idx="2">
                  <c:v>23777238085</c:v>
                </c:pt>
                <c:pt idx="3">
                  <c:v>24036814673</c:v>
                </c:pt>
                <c:pt idx="4">
                  <c:v>30044605016</c:v>
                </c:pt>
              </c:numCache>
            </c:numRef>
          </c:val>
          <c:extLst>
            <c:ext xmlns:c16="http://schemas.microsoft.com/office/drawing/2014/chart" uri="{C3380CC4-5D6E-409C-BE32-E72D297353CC}">
              <c16:uniqueId val="{00000000-2F05-4C40-A037-3AE1978AE511}"/>
            </c:ext>
          </c:extLst>
        </c:ser>
        <c:dLbls>
          <c:showLegendKey val="0"/>
          <c:showVal val="1"/>
          <c:showCatName val="0"/>
          <c:showSerName val="0"/>
          <c:showPercent val="0"/>
          <c:showBubbleSize val="0"/>
        </c:dLbls>
        <c:gapWidth val="150"/>
        <c:axId val="64482688"/>
        <c:axId val="116671232"/>
      </c:barChart>
      <c:catAx>
        <c:axId val="6448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6671232"/>
        <c:crosses val="autoZero"/>
        <c:auto val="1"/>
        <c:lblAlgn val="ctr"/>
        <c:lblOffset val="100"/>
        <c:noMultiLvlLbl val="0"/>
      </c:catAx>
      <c:valAx>
        <c:axId val="116671232"/>
        <c:scaling>
          <c:orientation val="minMax"/>
        </c:scaling>
        <c:delete val="1"/>
        <c:axPos val="l"/>
        <c:majorGridlines>
          <c:spPr>
            <a:ln w="9525" cap="flat" cmpd="sng" algn="ctr">
              <a:noFill/>
              <a:round/>
            </a:ln>
            <a:effectLst/>
          </c:spPr>
        </c:majorGridlines>
        <c:numFmt formatCode="_(&quot;$&quot;* #,##0_);_(&quot;$&quot;* \(#,##0\);_(&quot;$&quot;* &quot;-&quot;??_);_(@_)" sourceLinked="1"/>
        <c:majorTickMark val="none"/>
        <c:minorTickMark val="none"/>
        <c:tickLblPos val="none"/>
        <c:crossAx val="644826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'EO# count by year'!$B$1</c:f>
              <c:strCache>
                <c:ptCount val="1"/>
                <c:pt idx="0">
                  <c:v>EO Count</c:v>
                </c:pt>
              </c:strCache>
            </c:strRef>
          </c:tx>
          <c:spPr>
            <a:solidFill>
              <a:srgbClr val="777776"/>
            </a:solidFill>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'EO# count by year'!$A$2:$A$6</c:f>
              <c:strCache>
                <c:ptCount val="5"/>
                <c:pt idx="0">
                  <c:v>2014 DEC</c:v>
                </c:pt>
                <c:pt idx="1">
                  <c:v>2015 DEC</c:v>
                </c:pt>
                <c:pt idx="2">
                  <c:v>2016 NOV</c:v>
                </c:pt>
                <c:pt idx="3">
                  <c:v>2017 JUL</c:v>
                </c:pt>
                <c:pt idx="4">
                  <c:v>2018 OCT</c:v>
                </c:pt>
              </c:strCache>
            </c:strRef>
          </c:cat>
          <c:val>
            <c:numRef>
              <c:f>'EO# count by year'!$B$2:$B$6</c:f>
              <c:numCache>
                <c:formatCode>#,##0</c:formatCode>
                <c:ptCount val="5"/>
                <c:pt idx="0">
                  <c:v>8392</c:v>
                </c:pt>
                <c:pt idx="1">
                  <c:v>8842</c:v>
                </c:pt>
                <c:pt idx="2">
                  <c:v>9338</c:v>
                </c:pt>
                <c:pt idx="3">
                  <c:v>9729</c:v>
                </c:pt>
                <c:pt idx="4">
                  <c:v>10015</c:v>
                </c:pt>
              </c:numCache>
            </c:numRef>
          </c:val>
          <c:extLst>
            <c:ext xmlns:c16="http://schemas.microsoft.com/office/drawing/2014/chart" uri="{C3380CC4-5D6E-409C-BE32-E72D297353CC}">
              <c16:uniqueId val="{00000000-D91A-43B3-8863-827DCD48A458}"/>
            </c:ext>
          </c:extLst>
        </c:ser>
        <c:dLbls>
          <c:showLegendKey val="0"/>
          <c:showVal val="1"/>
          <c:showCatName val="0"/>
          <c:showSerName val="0"/>
          <c:showPercent val="0"/>
          <c:showBubbleSize val="0"/>
        </c:dLbls>
        <c:gapWidth val="150"/>
        <c:axId val="126957056"/>
        <c:axId val="127280256"/>
      </c:barChart>
      <c:catAx>
        <c:axId val="126957056"/>
        <c:scaling>
          <c:orientation val="minMax"/>
        </c:scaling>
        <c:delete val="0"/>
        <c:axPos val="b"/>
        <c:numFmt formatCode="General" sourceLinked="0"/>
        <c:majorTickMark val="out"/>
        <c:minorTickMark val="none"/>
        <c:tickLblPos val="nextTo"/>
        <c:txPr>
          <a:bodyPr/>
          <a:lstStyle/>
          <a:p>
            <a:pPr>
              <a:defRPr sz="1400"/>
            </a:pPr>
            <a:endParaRPr lang="en-US"/>
          </a:p>
        </c:txPr>
        <c:crossAx val="127280256"/>
        <c:crosses val="autoZero"/>
        <c:auto val="1"/>
        <c:lblAlgn val="ctr"/>
        <c:lblOffset val="100"/>
        <c:noMultiLvlLbl val="0"/>
      </c:catAx>
      <c:valAx>
        <c:axId val="127280256"/>
        <c:scaling>
          <c:orientation val="minMax"/>
        </c:scaling>
        <c:delete val="1"/>
        <c:axPos val="l"/>
        <c:numFmt formatCode="#,##0" sourceLinked="1"/>
        <c:majorTickMark val="out"/>
        <c:minorTickMark val="none"/>
        <c:tickLblPos val="none"/>
        <c:crossAx val="126957056"/>
        <c:crosses val="autoZero"/>
        <c:crossBetween val="between"/>
      </c:valAx>
    </c:plotArea>
    <c:plotVisOnly val="1"/>
    <c:dispBlanksAs val="gap"/>
    <c:showDLblsOverMax val="0"/>
  </c:chart>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1.233529576675077E-2"/>
          <c:y val="0"/>
          <c:w val="0.9753294084664984"/>
          <c:h val="0.83177969141942287"/>
        </c:manualLayout>
      </c:layout>
      <c:barChart>
        <c:barDir val="col"/>
        <c:grouping val="clustered"/>
        <c:varyColors val="0"/>
        <c:ser>
          <c:idx val="0"/>
          <c:order val="0"/>
          <c:tx>
            <c:strRef>
              <c:f>Sheet1!$B$1</c:f>
              <c:strCache>
                <c:ptCount val="1"/>
                <c:pt idx="0">
                  <c:v>Salaries Will Stay the Same</c:v>
                </c:pt>
              </c:strCache>
            </c:strRef>
          </c:tx>
          <c:spPr>
            <a:solidFill>
              <a:schemeClr val="bg1">
                <a:lumMod val="85000"/>
              </a:schemeClr>
            </a:solidFill>
          </c:spPr>
          <c:invertIfNegative val="0"/>
          <c:dLbls>
            <c:dLbl>
              <c:idx val="1"/>
              <c:layout>
                <c:manualLayout>
                  <c:x val="-9.3089861402390495E-3"/>
                  <c:y val="8.93355824328251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053-4D59-A05C-72A1CCB4FA80}"/>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Under $250K</c:v>
                </c:pt>
                <c:pt idx="1">
                  <c:v>$250-$500K</c:v>
                </c:pt>
                <c:pt idx="2">
                  <c:v>$500-$750K</c:v>
                </c:pt>
                <c:pt idx="3">
                  <c:v>$750K-$1M</c:v>
                </c:pt>
                <c:pt idx="4">
                  <c:v>$1-$3M</c:v>
                </c:pt>
                <c:pt idx="5">
                  <c:v>$3M+</c:v>
                </c:pt>
              </c:strCache>
            </c:strRef>
          </c:cat>
          <c:val>
            <c:numRef>
              <c:f>Sheet1!$B$2:$B$7</c:f>
              <c:numCache>
                <c:formatCode>0%</c:formatCode>
                <c:ptCount val="6"/>
                <c:pt idx="0">
                  <c:v>0.64</c:v>
                </c:pt>
                <c:pt idx="1">
                  <c:v>0.3</c:v>
                </c:pt>
                <c:pt idx="2">
                  <c:v>0.3</c:v>
                </c:pt>
                <c:pt idx="3">
                  <c:v>0.18</c:v>
                </c:pt>
                <c:pt idx="4">
                  <c:v>0.32</c:v>
                </c:pt>
                <c:pt idx="5">
                  <c:v>0.13</c:v>
                </c:pt>
              </c:numCache>
            </c:numRef>
          </c:val>
          <c:extLst>
            <c:ext xmlns:c16="http://schemas.microsoft.com/office/drawing/2014/chart" uri="{C3380CC4-5D6E-409C-BE32-E72D297353CC}">
              <c16:uniqueId val="{00000000-B053-4D59-A05C-72A1CCB4FA80}"/>
            </c:ext>
          </c:extLst>
        </c:ser>
        <c:ser>
          <c:idx val="1"/>
          <c:order val="1"/>
          <c:tx>
            <c:strRef>
              <c:f>Sheet1!$C$1</c:f>
              <c:strCache>
                <c:ptCount val="1"/>
                <c:pt idx="0">
                  <c:v>Increase 0-3% </c:v>
                </c:pt>
              </c:strCache>
            </c:strRef>
          </c:tx>
          <c:invertIfNegative val="0"/>
          <c:dLbls>
            <c:dLbl>
              <c:idx val="1"/>
              <c:layout>
                <c:manualLayout>
                  <c:x val="0"/>
                  <c:y val="8.93355824328251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053-4D59-A05C-72A1CCB4FA80}"/>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Under $250K</c:v>
                </c:pt>
                <c:pt idx="1">
                  <c:v>$250-$500K</c:v>
                </c:pt>
                <c:pt idx="2">
                  <c:v>$500-$750K</c:v>
                </c:pt>
                <c:pt idx="3">
                  <c:v>$750K-$1M</c:v>
                </c:pt>
                <c:pt idx="4">
                  <c:v>$1-$3M</c:v>
                </c:pt>
                <c:pt idx="5">
                  <c:v>$3M+</c:v>
                </c:pt>
              </c:strCache>
            </c:strRef>
          </c:cat>
          <c:val>
            <c:numRef>
              <c:f>Sheet1!$C$2:$C$7</c:f>
              <c:numCache>
                <c:formatCode>0%</c:formatCode>
                <c:ptCount val="6"/>
                <c:pt idx="0">
                  <c:v>0.09</c:v>
                </c:pt>
                <c:pt idx="1">
                  <c:v>0.3</c:v>
                </c:pt>
                <c:pt idx="2">
                  <c:v>0.5</c:v>
                </c:pt>
                <c:pt idx="3">
                  <c:v>0.41</c:v>
                </c:pt>
                <c:pt idx="4">
                  <c:v>0.46</c:v>
                </c:pt>
                <c:pt idx="5">
                  <c:v>0.78</c:v>
                </c:pt>
              </c:numCache>
            </c:numRef>
          </c:val>
          <c:extLst>
            <c:ext xmlns:c16="http://schemas.microsoft.com/office/drawing/2014/chart" uri="{C3380CC4-5D6E-409C-BE32-E72D297353CC}">
              <c16:uniqueId val="{00000001-B053-4D59-A05C-72A1CCB4FA80}"/>
            </c:ext>
          </c:extLst>
        </c:ser>
        <c:ser>
          <c:idx val="2"/>
          <c:order val="2"/>
          <c:tx>
            <c:strRef>
              <c:f>Sheet1!$D$1</c:f>
              <c:strCache>
                <c:ptCount val="1"/>
                <c:pt idx="0">
                  <c:v>Increase 3-5%</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Under $250K</c:v>
                </c:pt>
                <c:pt idx="1">
                  <c:v>$250-$500K</c:v>
                </c:pt>
                <c:pt idx="2">
                  <c:v>$500-$750K</c:v>
                </c:pt>
                <c:pt idx="3">
                  <c:v>$750K-$1M</c:v>
                </c:pt>
                <c:pt idx="4">
                  <c:v>$1-$3M</c:v>
                </c:pt>
                <c:pt idx="5">
                  <c:v>$3M+</c:v>
                </c:pt>
              </c:strCache>
            </c:strRef>
          </c:cat>
          <c:val>
            <c:numRef>
              <c:f>Sheet1!$D$2:$D$7</c:f>
              <c:numCache>
                <c:formatCode>0%</c:formatCode>
                <c:ptCount val="6"/>
                <c:pt idx="0">
                  <c:v>0.09</c:v>
                </c:pt>
                <c:pt idx="1">
                  <c:v>0.35</c:v>
                </c:pt>
                <c:pt idx="2">
                  <c:v>0.1</c:v>
                </c:pt>
                <c:pt idx="3">
                  <c:v>0.28999999999999998</c:v>
                </c:pt>
                <c:pt idx="4">
                  <c:v>0.18</c:v>
                </c:pt>
                <c:pt idx="5">
                  <c:v>0.09</c:v>
                </c:pt>
              </c:numCache>
            </c:numRef>
          </c:val>
          <c:extLst>
            <c:ext xmlns:c16="http://schemas.microsoft.com/office/drawing/2014/chart" uri="{C3380CC4-5D6E-409C-BE32-E72D297353CC}">
              <c16:uniqueId val="{00000002-B053-4D59-A05C-72A1CCB4FA80}"/>
            </c:ext>
          </c:extLst>
        </c:ser>
        <c:ser>
          <c:idx val="3"/>
          <c:order val="3"/>
          <c:tx>
            <c:strRef>
              <c:f>Sheet1!$E$1</c:f>
              <c:strCache>
                <c:ptCount val="1"/>
                <c:pt idx="0">
                  <c:v>Increase &gt;5%</c:v>
                </c:pt>
              </c:strCache>
            </c:strRef>
          </c:tx>
          <c:invertIfNegative val="0"/>
          <c:dLbls>
            <c:dLbl>
              <c:idx val="2"/>
              <c:layout>
                <c:manualLayout>
                  <c:x val="9.308986140239021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053-4D59-A05C-72A1CCB4FA80}"/>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Under $250K</c:v>
                </c:pt>
                <c:pt idx="1">
                  <c:v>$250-$500K</c:v>
                </c:pt>
                <c:pt idx="2">
                  <c:v>$500-$750K</c:v>
                </c:pt>
                <c:pt idx="3">
                  <c:v>$750K-$1M</c:v>
                </c:pt>
                <c:pt idx="4">
                  <c:v>$1-$3M</c:v>
                </c:pt>
                <c:pt idx="5">
                  <c:v>$3M+</c:v>
                </c:pt>
              </c:strCache>
            </c:strRef>
          </c:cat>
          <c:val>
            <c:numRef>
              <c:f>Sheet1!$E$2:$E$7</c:f>
              <c:numCache>
                <c:formatCode>0%</c:formatCode>
                <c:ptCount val="6"/>
                <c:pt idx="0">
                  <c:v>0.18</c:v>
                </c:pt>
                <c:pt idx="1">
                  <c:v>0.05</c:v>
                </c:pt>
                <c:pt idx="2">
                  <c:v>0.1</c:v>
                </c:pt>
                <c:pt idx="3">
                  <c:v>0.12</c:v>
                </c:pt>
                <c:pt idx="4">
                  <c:v>0.04</c:v>
                </c:pt>
                <c:pt idx="5">
                  <c:v>0</c:v>
                </c:pt>
              </c:numCache>
            </c:numRef>
          </c:val>
          <c:extLst>
            <c:ext xmlns:c16="http://schemas.microsoft.com/office/drawing/2014/chart" uri="{C3380CC4-5D6E-409C-BE32-E72D297353CC}">
              <c16:uniqueId val="{00000003-B053-4D59-A05C-72A1CCB4FA80}"/>
            </c:ext>
          </c:extLst>
        </c:ser>
        <c:dLbls>
          <c:showLegendKey val="0"/>
          <c:showVal val="1"/>
          <c:showCatName val="0"/>
          <c:showSerName val="0"/>
          <c:showPercent val="0"/>
          <c:showBubbleSize val="0"/>
        </c:dLbls>
        <c:gapWidth val="500"/>
        <c:overlap val="-100"/>
        <c:axId val="242614656"/>
        <c:axId val="242616192"/>
      </c:barChart>
      <c:catAx>
        <c:axId val="242614656"/>
        <c:scaling>
          <c:orientation val="minMax"/>
        </c:scaling>
        <c:delete val="0"/>
        <c:axPos val="b"/>
        <c:numFmt formatCode="General" sourceLinked="0"/>
        <c:majorTickMark val="none"/>
        <c:minorTickMark val="none"/>
        <c:tickLblPos val="nextTo"/>
        <c:txPr>
          <a:bodyPr/>
          <a:lstStyle/>
          <a:p>
            <a:pPr>
              <a:defRPr sz="1400"/>
            </a:pPr>
            <a:endParaRPr lang="en-US"/>
          </a:p>
        </c:txPr>
        <c:crossAx val="242616192"/>
        <c:crosses val="autoZero"/>
        <c:auto val="1"/>
        <c:lblAlgn val="ctr"/>
        <c:lblOffset val="100"/>
        <c:noMultiLvlLbl val="0"/>
      </c:catAx>
      <c:valAx>
        <c:axId val="242616192"/>
        <c:scaling>
          <c:orientation val="minMax"/>
        </c:scaling>
        <c:delete val="1"/>
        <c:axPos val="l"/>
        <c:numFmt formatCode="0%" sourceLinked="1"/>
        <c:majorTickMark val="none"/>
        <c:minorTickMark val="none"/>
        <c:tickLblPos val="none"/>
        <c:crossAx val="242614656"/>
        <c:crosses val="autoZero"/>
        <c:crossBetween val="between"/>
      </c:valAx>
    </c:plotArea>
    <c:legend>
      <c:legendPos val="b"/>
      <c:layout>
        <c:manualLayout>
          <c:xMode val="edge"/>
          <c:yMode val="edge"/>
          <c:x val="9.6089649177593911E-2"/>
          <c:y val="0.91754554356129614"/>
          <c:w val="0.8042984314591215"/>
          <c:h val="5.1187002587214744E-2"/>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298037519061313E-2"/>
          <c:y val="2.7258733465089859E-2"/>
          <c:w val="0.90708217432067295"/>
          <c:h val="0.84615424303321185"/>
        </c:manualLayout>
      </c:layout>
      <c:lineChart>
        <c:grouping val="standard"/>
        <c:varyColors val="0"/>
        <c:ser>
          <c:idx val="0"/>
          <c:order val="0"/>
          <c:tx>
            <c:strRef>
              <c:f>Sheet1!$B$1</c:f>
              <c:strCache>
                <c:ptCount val="1"/>
                <c:pt idx="0">
                  <c:v>Utah</c:v>
                </c:pt>
              </c:strCache>
            </c:strRef>
          </c:tx>
          <c:spPr>
            <a:ln w="38100">
              <a:solidFill>
                <a:srgbClr val="CC0000"/>
              </a:solidFill>
            </a:ln>
          </c:spPr>
          <c:marker>
            <c:symbol val="none"/>
          </c:marker>
          <c:cat>
            <c:strRef>
              <c:f>Sheet1!$A$2:$A$70</c:f>
              <c:strCache>
                <c:ptCount val="6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2018e</c:v>
                </c:pt>
              </c:strCache>
            </c:strRef>
          </c:cat>
          <c:val>
            <c:numRef>
              <c:f>Sheet1!$B$2:$B$70</c:f>
              <c:numCache>
                <c:formatCode>0.0%</c:formatCode>
                <c:ptCount val="69"/>
                <c:pt idx="0">
                  <c:v>3.1E-2</c:v>
                </c:pt>
                <c:pt idx="1">
                  <c:v>9.6000000000000002E-2</c:v>
                </c:pt>
                <c:pt idx="2">
                  <c:v>3.4000000000000002E-2</c:v>
                </c:pt>
                <c:pt idx="3">
                  <c:v>1.3000000000000001E-2</c:v>
                </c:pt>
                <c:pt idx="4">
                  <c:v>-2.5000000000000001E-2</c:v>
                </c:pt>
                <c:pt idx="5">
                  <c:v>5.7000000000000002E-2</c:v>
                </c:pt>
                <c:pt idx="6">
                  <c:v>5.5E-2</c:v>
                </c:pt>
                <c:pt idx="7">
                  <c:v>1.8000000000000002E-2</c:v>
                </c:pt>
                <c:pt idx="8">
                  <c:v>1E-3</c:v>
                </c:pt>
                <c:pt idx="9">
                  <c:v>4.5999999999999999E-2</c:v>
                </c:pt>
                <c:pt idx="10">
                  <c:v>4.4999999999999998E-2</c:v>
                </c:pt>
                <c:pt idx="11">
                  <c:v>3.4000000000000002E-2</c:v>
                </c:pt>
                <c:pt idx="12">
                  <c:v>5.2000000000000005E-2</c:v>
                </c:pt>
                <c:pt idx="13">
                  <c:v>2.6000000000000002E-2</c:v>
                </c:pt>
                <c:pt idx="14">
                  <c:v>-1E-3</c:v>
                </c:pt>
                <c:pt idx="15">
                  <c:v>2.2000000000000002E-2</c:v>
                </c:pt>
                <c:pt idx="16">
                  <c:v>5.9000000000000004E-2</c:v>
                </c:pt>
                <c:pt idx="17">
                  <c:v>2.8999999999999998E-2</c:v>
                </c:pt>
                <c:pt idx="18">
                  <c:v>2.6000000000000002E-2</c:v>
                </c:pt>
                <c:pt idx="19">
                  <c:v>3.9E-2</c:v>
                </c:pt>
                <c:pt idx="20">
                  <c:v>2.5000000000000001E-2</c:v>
                </c:pt>
                <c:pt idx="21">
                  <c:v>3.5000000000000003E-2</c:v>
                </c:pt>
                <c:pt idx="22">
                  <c:v>4.7E-2</c:v>
                </c:pt>
                <c:pt idx="23">
                  <c:v>7.2999999999999995E-2</c:v>
                </c:pt>
                <c:pt idx="24">
                  <c:v>4.5999999999999999E-2</c:v>
                </c:pt>
                <c:pt idx="25">
                  <c:v>1.3999999999999999E-2</c:v>
                </c:pt>
                <c:pt idx="26">
                  <c:v>5.0999999999999997E-2</c:v>
                </c:pt>
                <c:pt idx="27">
                  <c:v>5.5999999999999994E-2</c:v>
                </c:pt>
                <c:pt idx="28">
                  <c:v>7.4999999999999997E-2</c:v>
                </c:pt>
                <c:pt idx="29">
                  <c:v>4.2999999999999997E-2</c:v>
                </c:pt>
                <c:pt idx="30">
                  <c:v>5.0000000000000001E-3</c:v>
                </c:pt>
                <c:pt idx="31">
                  <c:v>1.3000000000000001E-2</c:v>
                </c:pt>
                <c:pt idx="32">
                  <c:v>3.0000000000000001E-3</c:v>
                </c:pt>
                <c:pt idx="33">
                  <c:v>1.1000000000000001E-2</c:v>
                </c:pt>
                <c:pt idx="34">
                  <c:v>0.06</c:v>
                </c:pt>
                <c:pt idx="35">
                  <c:v>3.9E-2</c:v>
                </c:pt>
                <c:pt idx="36">
                  <c:v>1.6E-2</c:v>
                </c:pt>
                <c:pt idx="37">
                  <c:v>0.01</c:v>
                </c:pt>
                <c:pt idx="38">
                  <c:v>3.1E-2</c:v>
                </c:pt>
                <c:pt idx="39">
                  <c:v>4.7E-2</c:v>
                </c:pt>
                <c:pt idx="40">
                  <c:v>4.7E-2</c:v>
                </c:pt>
                <c:pt idx="41">
                  <c:v>0.03</c:v>
                </c:pt>
                <c:pt idx="42">
                  <c:v>3.2000000000000001E-2</c:v>
                </c:pt>
                <c:pt idx="43">
                  <c:v>5.4000000000000006E-2</c:v>
                </c:pt>
                <c:pt idx="44">
                  <c:v>6.2E-2</c:v>
                </c:pt>
                <c:pt idx="45">
                  <c:v>5.5999999999999994E-2</c:v>
                </c:pt>
                <c:pt idx="46">
                  <c:v>5.0999999999999997E-2</c:v>
                </c:pt>
                <c:pt idx="47">
                  <c:v>4.2000000000000003E-2</c:v>
                </c:pt>
                <c:pt idx="48">
                  <c:v>0.03</c:v>
                </c:pt>
                <c:pt idx="49">
                  <c:v>2.4E-2</c:v>
                </c:pt>
                <c:pt idx="50">
                  <c:v>2.5000000000000001E-2</c:v>
                </c:pt>
                <c:pt idx="51">
                  <c:v>6.0000000000000001E-3</c:v>
                </c:pt>
                <c:pt idx="52">
                  <c:v>-6.9999999999999993E-3</c:v>
                </c:pt>
                <c:pt idx="53">
                  <c:v>0</c:v>
                </c:pt>
                <c:pt idx="54">
                  <c:v>2.7999999999999997E-2</c:v>
                </c:pt>
                <c:pt idx="55">
                  <c:v>0.04</c:v>
                </c:pt>
                <c:pt idx="56">
                  <c:v>4.8000000000000001E-2</c:v>
                </c:pt>
                <c:pt idx="57">
                  <c:v>3.9E-2</c:v>
                </c:pt>
                <c:pt idx="58">
                  <c:v>1E-3</c:v>
                </c:pt>
                <c:pt idx="59">
                  <c:v>-5.0999999999999997E-2</c:v>
                </c:pt>
                <c:pt idx="60">
                  <c:v>-6.0000000000000001E-3</c:v>
                </c:pt>
                <c:pt idx="61">
                  <c:v>2.3E-2</c:v>
                </c:pt>
                <c:pt idx="62">
                  <c:v>3.3000000000000002E-2</c:v>
                </c:pt>
                <c:pt idx="63">
                  <c:v>3.3000000000000002E-2</c:v>
                </c:pt>
                <c:pt idx="64">
                  <c:v>3.3000000000000002E-2</c:v>
                </c:pt>
                <c:pt idx="65">
                  <c:v>3.6999999999999998E-2</c:v>
                </c:pt>
                <c:pt idx="66">
                  <c:v>3.5000000000000003E-2</c:v>
                </c:pt>
                <c:pt idx="67">
                  <c:v>0.03</c:v>
                </c:pt>
                <c:pt idx="68">
                  <c:v>3.3000000000000002E-2</c:v>
                </c:pt>
              </c:numCache>
            </c:numRef>
          </c:val>
          <c:smooth val="0"/>
          <c:extLst>
            <c:ext xmlns:c16="http://schemas.microsoft.com/office/drawing/2014/chart" uri="{C3380CC4-5D6E-409C-BE32-E72D297353CC}">
              <c16:uniqueId val="{00000000-D59B-4966-98E9-165AB1C595CF}"/>
            </c:ext>
          </c:extLst>
        </c:ser>
        <c:ser>
          <c:idx val="1"/>
          <c:order val="1"/>
          <c:tx>
            <c:strRef>
              <c:f>Sheet1!$C$1</c:f>
              <c:strCache>
                <c:ptCount val="1"/>
                <c:pt idx="0">
                  <c:v>United States</c:v>
                </c:pt>
              </c:strCache>
            </c:strRef>
          </c:tx>
          <c:spPr>
            <a:ln w="38100">
              <a:solidFill>
                <a:srgbClr val="000000"/>
              </a:solidFill>
              <a:prstDash val="sysDash"/>
            </a:ln>
          </c:spPr>
          <c:marker>
            <c:symbol val="none"/>
          </c:marker>
          <c:cat>
            <c:strRef>
              <c:f>Sheet1!$A$2:$A$70</c:f>
              <c:strCache>
                <c:ptCount val="6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2018e</c:v>
                </c:pt>
              </c:strCache>
            </c:strRef>
          </c:cat>
          <c:val>
            <c:numRef>
              <c:f>Sheet1!$C$2:$C$70</c:f>
              <c:numCache>
                <c:formatCode>0.0%</c:formatCode>
                <c:ptCount val="69"/>
                <c:pt idx="0">
                  <c:v>3.2935699999999998E-2</c:v>
                </c:pt>
                <c:pt idx="1">
                  <c:v>5.8361099999999999E-2</c:v>
                </c:pt>
                <c:pt idx="2">
                  <c:v>2.0425599999999999E-2</c:v>
                </c:pt>
                <c:pt idx="3">
                  <c:v>2.8645E-2</c:v>
                </c:pt>
                <c:pt idx="4">
                  <c:v>-2.419E-2</c:v>
                </c:pt>
                <c:pt idx="5">
                  <c:v>3.363E-2</c:v>
                </c:pt>
                <c:pt idx="6">
                  <c:v>3.4072999999999999E-2</c:v>
                </c:pt>
                <c:pt idx="7">
                  <c:v>9.2619E-3</c:v>
                </c:pt>
                <c:pt idx="8">
                  <c:v>-2.8946999999999997E-2</c:v>
                </c:pt>
                <c:pt idx="9">
                  <c:v>3.7879700000000002E-2</c:v>
                </c:pt>
                <c:pt idx="10">
                  <c:v>1.7274299999999999E-2</c:v>
                </c:pt>
                <c:pt idx="11">
                  <c:v>-3.5179999999999999E-3</c:v>
                </c:pt>
                <c:pt idx="12">
                  <c:v>2.8721899999999998E-2</c:v>
                </c:pt>
                <c:pt idx="13">
                  <c:v>1.9852999999999999E-2</c:v>
                </c:pt>
                <c:pt idx="14">
                  <c:v>2.86625E-2</c:v>
                </c:pt>
                <c:pt idx="15">
                  <c:v>4.2523699999999998E-2</c:v>
                </c:pt>
                <c:pt idx="16">
                  <c:v>5.1680499999999997E-2</c:v>
                </c:pt>
                <c:pt idx="17">
                  <c:v>2.9849999999999998E-2</c:v>
                </c:pt>
                <c:pt idx="18">
                  <c:v>3.1730100000000004E-2</c:v>
                </c:pt>
                <c:pt idx="19">
                  <c:v>3.6590600000000001E-2</c:v>
                </c:pt>
                <c:pt idx="20">
                  <c:v>7.0059000000000007E-3</c:v>
                </c:pt>
                <c:pt idx="21">
                  <c:v>4.6333999999999993E-3</c:v>
                </c:pt>
                <c:pt idx="22">
                  <c:v>3.4527200000000001E-2</c:v>
                </c:pt>
                <c:pt idx="23">
                  <c:v>4.2196300000000006E-2</c:v>
                </c:pt>
                <c:pt idx="24">
                  <c:v>1.92038E-2</c:v>
                </c:pt>
                <c:pt idx="25">
                  <c:v>-1.6839E-2</c:v>
                </c:pt>
                <c:pt idx="26">
                  <c:v>3.1569099999999996E-2</c:v>
                </c:pt>
                <c:pt idx="27">
                  <c:v>3.8879499999999997E-2</c:v>
                </c:pt>
                <c:pt idx="28">
                  <c:v>5.1251300000000007E-2</c:v>
                </c:pt>
                <c:pt idx="29">
                  <c:v>3.5784200000000002E-2</c:v>
                </c:pt>
                <c:pt idx="30">
                  <c:v>6.6715999999999998E-3</c:v>
                </c:pt>
                <c:pt idx="31">
                  <c:v>8.4389000000000009E-3</c:v>
                </c:pt>
                <c:pt idx="32">
                  <c:v>-1.7613E-2</c:v>
                </c:pt>
                <c:pt idx="33">
                  <c:v>6.7567E-3</c:v>
                </c:pt>
                <c:pt idx="34">
                  <c:v>4.7101199999999996E-2</c:v>
                </c:pt>
                <c:pt idx="35">
                  <c:v>3.1560700000000004E-2</c:v>
                </c:pt>
                <c:pt idx="36">
                  <c:v>2.0177999999999998E-2</c:v>
                </c:pt>
                <c:pt idx="37">
                  <c:v>2.6291500000000002E-2</c:v>
                </c:pt>
                <c:pt idx="38">
                  <c:v>3.1944100000000003E-2</c:v>
                </c:pt>
                <c:pt idx="39">
                  <c:v>2.5365799999999997E-2</c:v>
                </c:pt>
                <c:pt idx="40">
                  <c:v>1.3660200000000001E-2</c:v>
                </c:pt>
                <c:pt idx="41">
                  <c:v>-1.0043E-2</c:v>
                </c:pt>
                <c:pt idx="42">
                  <c:v>3.4584999999999998E-3</c:v>
                </c:pt>
                <c:pt idx="43">
                  <c:v>1.9604400000000001E-2</c:v>
                </c:pt>
                <c:pt idx="44">
                  <c:v>3.1216499999999998E-2</c:v>
                </c:pt>
                <c:pt idx="45">
                  <c:v>2.6302900000000001E-2</c:v>
                </c:pt>
                <c:pt idx="46">
                  <c:v>2.0688700000000001E-2</c:v>
                </c:pt>
                <c:pt idx="47">
                  <c:v>2.59939E-2</c:v>
                </c:pt>
                <c:pt idx="48">
                  <c:v>2.6075400000000002E-2</c:v>
                </c:pt>
                <c:pt idx="49">
                  <c:v>2.4437799999999999E-2</c:v>
                </c:pt>
                <c:pt idx="50">
                  <c:v>2.1502599999999997E-2</c:v>
                </c:pt>
                <c:pt idx="51">
                  <c:v>4.1660000000000004E-4</c:v>
                </c:pt>
                <c:pt idx="52">
                  <c:v>-1.0947999999999999E-2</c:v>
                </c:pt>
                <c:pt idx="53">
                  <c:v>-2.3730000000000001E-3</c:v>
                </c:pt>
                <c:pt idx="54">
                  <c:v>1.0980799999999999E-2</c:v>
                </c:pt>
                <c:pt idx="55">
                  <c:v>1.71235E-2</c:v>
                </c:pt>
                <c:pt idx="56">
                  <c:v>1.7857499999999998E-2</c:v>
                </c:pt>
                <c:pt idx="57">
                  <c:v>1.1275800000000001E-2</c:v>
                </c:pt>
                <c:pt idx="58">
                  <c:v>-5.5529999999999998E-3</c:v>
                </c:pt>
                <c:pt idx="59">
                  <c:v>-4.3282000000000001E-2</c:v>
                </c:pt>
                <c:pt idx="60">
                  <c:v>-7.3000000000000001E-3</c:v>
                </c:pt>
                <c:pt idx="61">
                  <c:v>1.20284E-2</c:v>
                </c:pt>
                <c:pt idx="62">
                  <c:v>1.7156899999999999E-2</c:v>
                </c:pt>
                <c:pt idx="63">
                  <c:v>1.6882399999999999E-2</c:v>
                </c:pt>
                <c:pt idx="64">
                  <c:v>1.9E-2</c:v>
                </c:pt>
                <c:pt idx="65">
                  <c:v>2.1000000000000001E-2</c:v>
                </c:pt>
                <c:pt idx="66">
                  <c:v>1.7999999999999999E-2</c:v>
                </c:pt>
                <c:pt idx="67">
                  <c:v>1.6E-2</c:v>
                </c:pt>
                <c:pt idx="68">
                  <c:v>1.6E-2</c:v>
                </c:pt>
              </c:numCache>
            </c:numRef>
          </c:val>
          <c:smooth val="0"/>
          <c:extLst>
            <c:ext xmlns:c16="http://schemas.microsoft.com/office/drawing/2014/chart" uri="{C3380CC4-5D6E-409C-BE32-E72D297353CC}">
              <c16:uniqueId val="{00000001-D59B-4966-98E9-165AB1C595CF}"/>
            </c:ext>
          </c:extLst>
        </c:ser>
        <c:dLbls>
          <c:showLegendKey val="0"/>
          <c:showVal val="0"/>
          <c:showCatName val="0"/>
          <c:showSerName val="0"/>
          <c:showPercent val="0"/>
          <c:showBubbleSize val="0"/>
        </c:dLbls>
        <c:smooth val="0"/>
        <c:axId val="191133568"/>
        <c:axId val="191135104"/>
      </c:lineChart>
      <c:catAx>
        <c:axId val="191133568"/>
        <c:scaling>
          <c:orientation val="minMax"/>
        </c:scaling>
        <c:delete val="0"/>
        <c:axPos val="b"/>
        <c:numFmt formatCode="General" sourceLinked="0"/>
        <c:majorTickMark val="out"/>
        <c:minorTickMark val="none"/>
        <c:tickLblPos val="low"/>
        <c:txPr>
          <a:bodyPr rot="-5400000" vert="horz"/>
          <a:lstStyle/>
          <a:p>
            <a:pPr>
              <a:defRPr sz="1200"/>
            </a:pPr>
            <a:endParaRPr lang="en-US"/>
          </a:p>
        </c:txPr>
        <c:crossAx val="191135104"/>
        <c:crosses val="autoZero"/>
        <c:auto val="1"/>
        <c:lblAlgn val="ctr"/>
        <c:lblOffset val="100"/>
        <c:noMultiLvlLbl val="0"/>
      </c:catAx>
      <c:valAx>
        <c:axId val="191135104"/>
        <c:scaling>
          <c:orientation val="minMax"/>
        </c:scaling>
        <c:delete val="0"/>
        <c:axPos val="l"/>
        <c:numFmt formatCode="0%" sourceLinked="0"/>
        <c:majorTickMark val="out"/>
        <c:minorTickMark val="none"/>
        <c:tickLblPos val="nextTo"/>
        <c:crossAx val="191133568"/>
        <c:crosses val="autoZero"/>
        <c:crossBetween val="midCat"/>
      </c:valAx>
    </c:plotArea>
    <c:legend>
      <c:legendPos val="b"/>
      <c:layout>
        <c:manualLayout>
          <c:xMode val="edge"/>
          <c:yMode val="edge"/>
          <c:x val="0.34077438849555564"/>
          <c:y val="0.95082454548061857"/>
          <c:w val="0.32265279340082492"/>
          <c:h val="4.4182782238239508E-2"/>
        </c:manualLayout>
      </c:layout>
      <c:overlay val="0"/>
    </c:legend>
    <c:plotVisOnly val="1"/>
    <c:dispBlanksAs val="gap"/>
    <c:showDLblsOverMax val="0"/>
  </c:chart>
  <c:txPr>
    <a:bodyPr/>
    <a:lstStyle/>
    <a:p>
      <a:pPr>
        <a:defRPr sz="1400" b="0">
          <a:latin typeface="Calibri" panose="020F0502020204030204" pitchFamily="34" charset="0"/>
          <a:ea typeface="Verdana" panose="020B0604030504040204" pitchFamily="34" charset="0"/>
          <a:cs typeface="Calibri" panose="020F050202020403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050524934383197E-2"/>
          <c:y val="5.4869983935606756E-2"/>
          <c:w val="0.90124897337112997"/>
          <c:h val="0.80696985654234477"/>
        </c:manualLayout>
      </c:layout>
      <c:lineChart>
        <c:grouping val="standard"/>
        <c:varyColors val="0"/>
        <c:ser>
          <c:idx val="0"/>
          <c:order val="0"/>
          <c:tx>
            <c:strRef>
              <c:f>Sheet1!$B$1</c:f>
              <c:strCache>
                <c:ptCount val="1"/>
                <c:pt idx="0">
                  <c:v>Utah</c:v>
                </c:pt>
              </c:strCache>
            </c:strRef>
          </c:tx>
          <c:spPr>
            <a:ln w="38100">
              <a:solidFill>
                <a:srgbClr val="CC0000"/>
              </a:solidFill>
            </a:ln>
          </c:spPr>
          <c:marker>
            <c:symbol val="none"/>
          </c:marker>
          <c:cat>
            <c:strRef>
              <c:f>Sheet1!$A$2:$A$70</c:f>
              <c:strCache>
                <c:ptCount val="6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2018e</c:v>
                </c:pt>
              </c:strCache>
            </c:strRef>
          </c:cat>
          <c:val>
            <c:numRef>
              <c:f>Sheet1!$B$2:$B$70</c:f>
              <c:numCache>
                <c:formatCode>0.0%</c:formatCode>
                <c:ptCount val="69"/>
                <c:pt idx="0">
                  <c:v>5.5E-2</c:v>
                </c:pt>
                <c:pt idx="1">
                  <c:v>3.3000000000000002E-2</c:v>
                </c:pt>
                <c:pt idx="2">
                  <c:v>3.2000000000000001E-2</c:v>
                </c:pt>
                <c:pt idx="3">
                  <c:v>3.3000000000000002E-2</c:v>
                </c:pt>
                <c:pt idx="4">
                  <c:v>5.2000000000000005E-2</c:v>
                </c:pt>
                <c:pt idx="5">
                  <c:v>4.0999999999999995E-2</c:v>
                </c:pt>
                <c:pt idx="6">
                  <c:v>3.4000000000000002E-2</c:v>
                </c:pt>
                <c:pt idx="7">
                  <c:v>3.7000000000000005E-2</c:v>
                </c:pt>
                <c:pt idx="8">
                  <c:v>5.2999999999999999E-2</c:v>
                </c:pt>
                <c:pt idx="9">
                  <c:v>4.5999999999999999E-2</c:v>
                </c:pt>
                <c:pt idx="10">
                  <c:v>4.8000000000000001E-2</c:v>
                </c:pt>
                <c:pt idx="11">
                  <c:v>5.2999999999999999E-2</c:v>
                </c:pt>
                <c:pt idx="12">
                  <c:v>4.9000000000000002E-2</c:v>
                </c:pt>
                <c:pt idx="13">
                  <c:v>5.4000000000000006E-2</c:v>
                </c:pt>
                <c:pt idx="14">
                  <c:v>0.06</c:v>
                </c:pt>
                <c:pt idx="15">
                  <c:v>6.0999999999999999E-2</c:v>
                </c:pt>
                <c:pt idx="16">
                  <c:v>4.9000000000000002E-2</c:v>
                </c:pt>
                <c:pt idx="17">
                  <c:v>5.2000000000000005E-2</c:v>
                </c:pt>
                <c:pt idx="18">
                  <c:v>5.4000000000000006E-2</c:v>
                </c:pt>
                <c:pt idx="19">
                  <c:v>5.2000000000000005E-2</c:v>
                </c:pt>
                <c:pt idx="20">
                  <c:v>6.0999999999999999E-2</c:v>
                </c:pt>
                <c:pt idx="21">
                  <c:v>6.6000000000000003E-2</c:v>
                </c:pt>
                <c:pt idx="22">
                  <c:v>6.3E-2</c:v>
                </c:pt>
                <c:pt idx="23">
                  <c:v>5.7999999999999996E-2</c:v>
                </c:pt>
                <c:pt idx="24">
                  <c:v>6.0999999999999999E-2</c:v>
                </c:pt>
                <c:pt idx="25">
                  <c:v>6.5000000000000002E-2</c:v>
                </c:pt>
                <c:pt idx="26">
                  <c:v>5.7000000000000002E-2</c:v>
                </c:pt>
                <c:pt idx="27">
                  <c:v>5.2999999999999999E-2</c:v>
                </c:pt>
                <c:pt idx="28">
                  <c:v>3.7999999999999999E-2</c:v>
                </c:pt>
                <c:pt idx="29">
                  <c:v>4.2999999999999997E-2</c:v>
                </c:pt>
                <c:pt idx="30">
                  <c:v>6.3E-2</c:v>
                </c:pt>
                <c:pt idx="31">
                  <c:v>6.7000000000000004E-2</c:v>
                </c:pt>
                <c:pt idx="32">
                  <c:v>7.8E-2</c:v>
                </c:pt>
                <c:pt idx="33">
                  <c:v>9.1999999999999998E-2</c:v>
                </c:pt>
                <c:pt idx="34">
                  <c:v>6.5000000000000002E-2</c:v>
                </c:pt>
                <c:pt idx="35">
                  <c:v>5.9000000000000004E-2</c:v>
                </c:pt>
                <c:pt idx="36">
                  <c:v>0.06</c:v>
                </c:pt>
                <c:pt idx="37">
                  <c:v>6.4000000000000001E-2</c:v>
                </c:pt>
                <c:pt idx="38">
                  <c:v>4.9000000000000002E-2</c:v>
                </c:pt>
                <c:pt idx="39">
                  <c:v>4.5999999999999999E-2</c:v>
                </c:pt>
                <c:pt idx="40">
                  <c:v>4.4000000000000004E-2</c:v>
                </c:pt>
                <c:pt idx="41">
                  <c:v>4.7E-2</c:v>
                </c:pt>
                <c:pt idx="42">
                  <c:v>4.9000000000000002E-2</c:v>
                </c:pt>
                <c:pt idx="43">
                  <c:v>4.2000000000000003E-2</c:v>
                </c:pt>
                <c:pt idx="44">
                  <c:v>3.9E-2</c:v>
                </c:pt>
                <c:pt idx="45">
                  <c:v>3.5000000000000003E-2</c:v>
                </c:pt>
                <c:pt idx="46">
                  <c:v>3.5000000000000003E-2</c:v>
                </c:pt>
                <c:pt idx="47">
                  <c:v>3.2000000000000001E-2</c:v>
                </c:pt>
                <c:pt idx="48">
                  <c:v>3.7000000000000005E-2</c:v>
                </c:pt>
                <c:pt idx="49">
                  <c:v>3.6000000000000004E-2</c:v>
                </c:pt>
                <c:pt idx="50">
                  <c:v>3.4000000000000002E-2</c:v>
                </c:pt>
                <c:pt idx="51">
                  <c:v>4.4000000000000004E-2</c:v>
                </c:pt>
                <c:pt idx="52">
                  <c:v>5.7999999999999996E-2</c:v>
                </c:pt>
                <c:pt idx="53">
                  <c:v>5.7000000000000002E-2</c:v>
                </c:pt>
                <c:pt idx="54">
                  <c:v>5.0999999999999997E-2</c:v>
                </c:pt>
                <c:pt idx="55">
                  <c:v>4.0999999999999995E-2</c:v>
                </c:pt>
                <c:pt idx="56">
                  <c:v>2.8999999999999998E-2</c:v>
                </c:pt>
                <c:pt idx="57">
                  <c:v>2.6000000000000002E-2</c:v>
                </c:pt>
                <c:pt idx="58">
                  <c:v>3.3000000000000002E-2</c:v>
                </c:pt>
                <c:pt idx="59">
                  <c:v>7.8E-2</c:v>
                </c:pt>
                <c:pt idx="60">
                  <c:v>8.1000000000000003E-2</c:v>
                </c:pt>
                <c:pt idx="61">
                  <c:v>6.8000000000000005E-2</c:v>
                </c:pt>
                <c:pt idx="62">
                  <c:v>5.4000000000000006E-2</c:v>
                </c:pt>
                <c:pt idx="63">
                  <c:v>4.4000000000000004E-2</c:v>
                </c:pt>
                <c:pt idx="64">
                  <c:v>3.7999999999999999E-2</c:v>
                </c:pt>
                <c:pt idx="65">
                  <c:v>3.5999999999999997E-2</c:v>
                </c:pt>
                <c:pt idx="66">
                  <c:v>3.4000000000000002E-2</c:v>
                </c:pt>
                <c:pt idx="67">
                  <c:v>3.2000000000000001E-2</c:v>
                </c:pt>
                <c:pt idx="68">
                  <c:v>3.1E-2</c:v>
                </c:pt>
              </c:numCache>
            </c:numRef>
          </c:val>
          <c:smooth val="0"/>
          <c:extLst>
            <c:ext xmlns:c16="http://schemas.microsoft.com/office/drawing/2014/chart" uri="{C3380CC4-5D6E-409C-BE32-E72D297353CC}">
              <c16:uniqueId val="{00000000-A9B1-401D-BD39-4D493A0F27D0}"/>
            </c:ext>
          </c:extLst>
        </c:ser>
        <c:ser>
          <c:idx val="1"/>
          <c:order val="1"/>
          <c:tx>
            <c:strRef>
              <c:f>Sheet1!$C$1</c:f>
              <c:strCache>
                <c:ptCount val="1"/>
                <c:pt idx="0">
                  <c:v>United States</c:v>
                </c:pt>
              </c:strCache>
            </c:strRef>
          </c:tx>
          <c:spPr>
            <a:ln w="38100">
              <a:solidFill>
                <a:srgbClr val="000000"/>
              </a:solidFill>
              <a:prstDash val="sysDash"/>
            </a:ln>
          </c:spPr>
          <c:marker>
            <c:symbol val="none"/>
          </c:marker>
          <c:cat>
            <c:strRef>
              <c:f>Sheet1!$A$2:$A$70</c:f>
              <c:strCache>
                <c:ptCount val="6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2018e</c:v>
                </c:pt>
              </c:strCache>
            </c:strRef>
          </c:cat>
          <c:val>
            <c:numRef>
              <c:f>Sheet1!$C$2:$C$70</c:f>
              <c:numCache>
                <c:formatCode>0.0%</c:formatCode>
                <c:ptCount val="69"/>
                <c:pt idx="0">
                  <c:v>5.2999999999999999E-2</c:v>
                </c:pt>
                <c:pt idx="1">
                  <c:v>3.3000000000000002E-2</c:v>
                </c:pt>
                <c:pt idx="2">
                  <c:v>0.03</c:v>
                </c:pt>
                <c:pt idx="3">
                  <c:v>2.8999999999999998E-2</c:v>
                </c:pt>
                <c:pt idx="4">
                  <c:v>5.5E-2</c:v>
                </c:pt>
                <c:pt idx="5">
                  <c:v>4.4000000000000004E-2</c:v>
                </c:pt>
                <c:pt idx="6">
                  <c:v>4.0999999999999995E-2</c:v>
                </c:pt>
                <c:pt idx="7">
                  <c:v>4.2999999999999997E-2</c:v>
                </c:pt>
                <c:pt idx="8">
                  <c:v>6.8000000000000005E-2</c:v>
                </c:pt>
                <c:pt idx="9">
                  <c:v>5.5E-2</c:v>
                </c:pt>
                <c:pt idx="10">
                  <c:v>5.5E-2</c:v>
                </c:pt>
                <c:pt idx="11">
                  <c:v>6.7000000000000004E-2</c:v>
                </c:pt>
                <c:pt idx="12">
                  <c:v>5.5E-2</c:v>
                </c:pt>
                <c:pt idx="13">
                  <c:v>5.7000000000000002E-2</c:v>
                </c:pt>
                <c:pt idx="14">
                  <c:v>5.2000000000000005E-2</c:v>
                </c:pt>
                <c:pt idx="15">
                  <c:v>4.4999999999999998E-2</c:v>
                </c:pt>
                <c:pt idx="16">
                  <c:v>3.7999999999999999E-2</c:v>
                </c:pt>
                <c:pt idx="17">
                  <c:v>3.7999999999999999E-2</c:v>
                </c:pt>
                <c:pt idx="18">
                  <c:v>3.6000000000000004E-2</c:v>
                </c:pt>
                <c:pt idx="19">
                  <c:v>3.5000000000000003E-2</c:v>
                </c:pt>
                <c:pt idx="20">
                  <c:v>4.9000000000000002E-2</c:v>
                </c:pt>
                <c:pt idx="21">
                  <c:v>5.9000000000000004E-2</c:v>
                </c:pt>
                <c:pt idx="22">
                  <c:v>5.5999999999999994E-2</c:v>
                </c:pt>
                <c:pt idx="23">
                  <c:v>4.9000000000000002E-2</c:v>
                </c:pt>
                <c:pt idx="24">
                  <c:v>5.5999999999999994E-2</c:v>
                </c:pt>
                <c:pt idx="25">
                  <c:v>8.5000000000000006E-2</c:v>
                </c:pt>
                <c:pt idx="26">
                  <c:v>7.6999999999999999E-2</c:v>
                </c:pt>
                <c:pt idx="27">
                  <c:v>7.0999999999999994E-2</c:v>
                </c:pt>
                <c:pt idx="28">
                  <c:v>6.0999999999999999E-2</c:v>
                </c:pt>
                <c:pt idx="29">
                  <c:v>5.7999999999999996E-2</c:v>
                </c:pt>
                <c:pt idx="30">
                  <c:v>7.0999999999999994E-2</c:v>
                </c:pt>
                <c:pt idx="31">
                  <c:v>7.5999999999999998E-2</c:v>
                </c:pt>
                <c:pt idx="32">
                  <c:v>9.6999999999999989E-2</c:v>
                </c:pt>
                <c:pt idx="33">
                  <c:v>9.6000000000000002E-2</c:v>
                </c:pt>
                <c:pt idx="34">
                  <c:v>7.4999999999999997E-2</c:v>
                </c:pt>
                <c:pt idx="35">
                  <c:v>7.2000000000000008E-2</c:v>
                </c:pt>
                <c:pt idx="36">
                  <c:v>7.0000000000000007E-2</c:v>
                </c:pt>
                <c:pt idx="37">
                  <c:v>6.2E-2</c:v>
                </c:pt>
                <c:pt idx="38">
                  <c:v>5.5E-2</c:v>
                </c:pt>
                <c:pt idx="39">
                  <c:v>5.2999999999999999E-2</c:v>
                </c:pt>
                <c:pt idx="40">
                  <c:v>5.5999999999999994E-2</c:v>
                </c:pt>
                <c:pt idx="41">
                  <c:v>6.8000000000000005E-2</c:v>
                </c:pt>
                <c:pt idx="42">
                  <c:v>7.4999999999999997E-2</c:v>
                </c:pt>
                <c:pt idx="43">
                  <c:v>6.9000000000000006E-2</c:v>
                </c:pt>
                <c:pt idx="44">
                  <c:v>6.0999999999999999E-2</c:v>
                </c:pt>
                <c:pt idx="45">
                  <c:v>5.5999999999999994E-2</c:v>
                </c:pt>
                <c:pt idx="46">
                  <c:v>5.4000000000000006E-2</c:v>
                </c:pt>
                <c:pt idx="47">
                  <c:v>4.9000000000000002E-2</c:v>
                </c:pt>
                <c:pt idx="48">
                  <c:v>4.4999999999999998E-2</c:v>
                </c:pt>
                <c:pt idx="49">
                  <c:v>4.2000000000000003E-2</c:v>
                </c:pt>
                <c:pt idx="50">
                  <c:v>0.04</c:v>
                </c:pt>
                <c:pt idx="51">
                  <c:v>4.7E-2</c:v>
                </c:pt>
                <c:pt idx="52">
                  <c:v>5.7999999999999996E-2</c:v>
                </c:pt>
                <c:pt idx="53">
                  <c:v>0.06</c:v>
                </c:pt>
                <c:pt idx="54">
                  <c:v>5.5E-2</c:v>
                </c:pt>
                <c:pt idx="55">
                  <c:v>5.0999999999999997E-2</c:v>
                </c:pt>
                <c:pt idx="56">
                  <c:v>4.5999999999999999E-2</c:v>
                </c:pt>
                <c:pt idx="57">
                  <c:v>4.5999999999999999E-2</c:v>
                </c:pt>
                <c:pt idx="58">
                  <c:v>5.7999999999999996E-2</c:v>
                </c:pt>
                <c:pt idx="59">
                  <c:v>9.3000000000000013E-2</c:v>
                </c:pt>
                <c:pt idx="60">
                  <c:v>9.6000000000000002E-2</c:v>
                </c:pt>
                <c:pt idx="61">
                  <c:v>8.900000000000001E-2</c:v>
                </c:pt>
                <c:pt idx="62">
                  <c:v>8.1000000000000003E-2</c:v>
                </c:pt>
                <c:pt idx="63">
                  <c:v>7.400000000000001E-2</c:v>
                </c:pt>
                <c:pt idx="64">
                  <c:v>6.2E-2</c:v>
                </c:pt>
                <c:pt idx="65">
                  <c:v>5.2999999999999999E-2</c:v>
                </c:pt>
                <c:pt idx="66">
                  <c:v>4.9000000000000002E-2</c:v>
                </c:pt>
                <c:pt idx="67">
                  <c:v>0.04</c:v>
                </c:pt>
                <c:pt idx="68">
                  <c:v>3.5999999999999997E-2</c:v>
                </c:pt>
              </c:numCache>
            </c:numRef>
          </c:val>
          <c:smooth val="0"/>
          <c:extLst>
            <c:ext xmlns:c16="http://schemas.microsoft.com/office/drawing/2014/chart" uri="{C3380CC4-5D6E-409C-BE32-E72D297353CC}">
              <c16:uniqueId val="{00000001-A9B1-401D-BD39-4D493A0F27D0}"/>
            </c:ext>
          </c:extLst>
        </c:ser>
        <c:dLbls>
          <c:showLegendKey val="0"/>
          <c:showVal val="0"/>
          <c:showCatName val="0"/>
          <c:showSerName val="0"/>
          <c:showPercent val="0"/>
          <c:showBubbleSize val="0"/>
        </c:dLbls>
        <c:smooth val="0"/>
        <c:axId val="150915712"/>
        <c:axId val="150921600"/>
      </c:lineChart>
      <c:catAx>
        <c:axId val="150915712"/>
        <c:scaling>
          <c:orientation val="minMax"/>
        </c:scaling>
        <c:delete val="0"/>
        <c:axPos val="b"/>
        <c:numFmt formatCode="General" sourceLinked="0"/>
        <c:majorTickMark val="out"/>
        <c:minorTickMark val="none"/>
        <c:tickLblPos val="low"/>
        <c:txPr>
          <a:bodyPr rot="-5400000" vert="horz"/>
          <a:lstStyle/>
          <a:p>
            <a:pPr>
              <a:defRPr sz="1200"/>
            </a:pPr>
            <a:endParaRPr lang="en-US"/>
          </a:p>
        </c:txPr>
        <c:crossAx val="150921600"/>
        <c:crosses val="autoZero"/>
        <c:auto val="1"/>
        <c:lblAlgn val="ctr"/>
        <c:lblOffset val="100"/>
        <c:noMultiLvlLbl val="0"/>
      </c:catAx>
      <c:valAx>
        <c:axId val="150921600"/>
        <c:scaling>
          <c:orientation val="minMax"/>
        </c:scaling>
        <c:delete val="0"/>
        <c:axPos val="l"/>
        <c:numFmt formatCode="0%" sourceLinked="0"/>
        <c:majorTickMark val="out"/>
        <c:minorTickMark val="none"/>
        <c:tickLblPos val="nextTo"/>
        <c:crossAx val="150915712"/>
        <c:crosses val="autoZero"/>
        <c:crossBetween val="midCat"/>
      </c:valAx>
    </c:plotArea>
    <c:legend>
      <c:legendPos val="b"/>
      <c:layout>
        <c:manualLayout>
          <c:xMode val="edge"/>
          <c:yMode val="edge"/>
          <c:x val="0.3604870953630796"/>
          <c:y val="0.95412871430209323"/>
          <c:w val="0.27902569991251092"/>
          <c:h val="4.2189650866510442E-2"/>
        </c:manualLayout>
      </c:layout>
      <c:overlay val="0"/>
    </c:legend>
    <c:plotVisOnly val="1"/>
    <c:dispBlanksAs val="gap"/>
    <c:showDLblsOverMax val="0"/>
  </c:chart>
  <c:txPr>
    <a:bodyPr/>
    <a:lstStyle/>
    <a:p>
      <a:pPr>
        <a:defRPr sz="1400" b="0">
          <a:latin typeface="Calibri" panose="020F0502020204030204" pitchFamily="34" charset="0"/>
          <a:ea typeface="Verdana" panose="020B0604030504040204" pitchFamily="34" charset="0"/>
          <a:cs typeface="Calibri" panose="020F0502020204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729047900597403E-2"/>
          <c:y val="3.54917806326841E-2"/>
          <c:w val="0.91264026654468899"/>
          <c:h val="0.80595804869487031"/>
        </c:manualLayout>
      </c:layout>
      <c:lineChart>
        <c:grouping val="standard"/>
        <c:varyColors val="0"/>
        <c:ser>
          <c:idx val="0"/>
          <c:order val="0"/>
          <c:tx>
            <c:strRef>
              <c:f>Sheet1!$B$1</c:f>
              <c:strCache>
                <c:ptCount val="1"/>
                <c:pt idx="0">
                  <c:v>Unemployment Rate</c:v>
                </c:pt>
              </c:strCache>
            </c:strRef>
          </c:tx>
          <c:spPr>
            <a:ln w="38100">
              <a:solidFill>
                <a:srgbClr val="777776"/>
              </a:solidFill>
            </a:ln>
          </c:spPr>
          <c:marker>
            <c:symbol val="none"/>
          </c:marker>
          <c:cat>
            <c:strRef>
              <c:f>Sheet1!$A$2:$A$42</c:f>
              <c:strCache>
                <c:ptCount val="41"/>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2018e</c:v>
                </c:pt>
              </c:strCache>
            </c:strRef>
          </c:cat>
          <c:val>
            <c:numRef>
              <c:f>Sheet1!$B$2:$B$42</c:f>
              <c:numCache>
                <c:formatCode>0.0%</c:formatCode>
                <c:ptCount val="41"/>
                <c:pt idx="0">
                  <c:v>3.7999999999999999E-2</c:v>
                </c:pt>
                <c:pt idx="1">
                  <c:v>4.2999999999999997E-2</c:v>
                </c:pt>
                <c:pt idx="2">
                  <c:v>6.3E-2</c:v>
                </c:pt>
                <c:pt idx="3">
                  <c:v>6.7000000000000004E-2</c:v>
                </c:pt>
                <c:pt idx="4">
                  <c:v>7.8E-2</c:v>
                </c:pt>
                <c:pt idx="5">
                  <c:v>9.1999999999999998E-2</c:v>
                </c:pt>
                <c:pt idx="6">
                  <c:v>6.5000000000000002E-2</c:v>
                </c:pt>
                <c:pt idx="7">
                  <c:v>5.9000000000000004E-2</c:v>
                </c:pt>
                <c:pt idx="8">
                  <c:v>0.06</c:v>
                </c:pt>
                <c:pt idx="9">
                  <c:v>6.4000000000000001E-2</c:v>
                </c:pt>
                <c:pt idx="10">
                  <c:v>4.9000000000000002E-2</c:v>
                </c:pt>
                <c:pt idx="11">
                  <c:v>4.5999999999999999E-2</c:v>
                </c:pt>
                <c:pt idx="12">
                  <c:v>4.4000000000000004E-2</c:v>
                </c:pt>
                <c:pt idx="13">
                  <c:v>4.7E-2</c:v>
                </c:pt>
                <c:pt idx="14">
                  <c:v>4.9000000000000002E-2</c:v>
                </c:pt>
                <c:pt idx="15">
                  <c:v>4.2000000000000003E-2</c:v>
                </c:pt>
                <c:pt idx="16">
                  <c:v>3.9E-2</c:v>
                </c:pt>
                <c:pt idx="17">
                  <c:v>3.5000000000000003E-2</c:v>
                </c:pt>
                <c:pt idx="18">
                  <c:v>3.5000000000000003E-2</c:v>
                </c:pt>
                <c:pt idx="19">
                  <c:v>3.2000000000000001E-2</c:v>
                </c:pt>
                <c:pt idx="20">
                  <c:v>3.7000000000000005E-2</c:v>
                </c:pt>
                <c:pt idx="21">
                  <c:v>3.6000000000000004E-2</c:v>
                </c:pt>
                <c:pt idx="22">
                  <c:v>3.4000000000000002E-2</c:v>
                </c:pt>
                <c:pt idx="23">
                  <c:v>4.4000000000000004E-2</c:v>
                </c:pt>
                <c:pt idx="24">
                  <c:v>5.7999999999999996E-2</c:v>
                </c:pt>
                <c:pt idx="25">
                  <c:v>5.7000000000000002E-2</c:v>
                </c:pt>
                <c:pt idx="26">
                  <c:v>5.0999999999999997E-2</c:v>
                </c:pt>
                <c:pt idx="27">
                  <c:v>4.0999999999999995E-2</c:v>
                </c:pt>
                <c:pt idx="28">
                  <c:v>2.8999999999999998E-2</c:v>
                </c:pt>
                <c:pt idx="29">
                  <c:v>2.6000000000000002E-2</c:v>
                </c:pt>
                <c:pt idx="30">
                  <c:v>3.3000000000000002E-2</c:v>
                </c:pt>
                <c:pt idx="31">
                  <c:v>7.8E-2</c:v>
                </c:pt>
                <c:pt idx="32">
                  <c:v>8.1000000000000003E-2</c:v>
                </c:pt>
                <c:pt idx="33">
                  <c:v>6.8000000000000005E-2</c:v>
                </c:pt>
                <c:pt idx="34">
                  <c:v>5.4000000000000006E-2</c:v>
                </c:pt>
                <c:pt idx="35">
                  <c:v>4.4000000000000004E-2</c:v>
                </c:pt>
                <c:pt idx="36">
                  <c:v>3.7999999999999999E-2</c:v>
                </c:pt>
                <c:pt idx="37">
                  <c:v>3.5999999999999997E-2</c:v>
                </c:pt>
                <c:pt idx="38">
                  <c:v>3.4000000000000002E-2</c:v>
                </c:pt>
                <c:pt idx="39">
                  <c:v>3.2000000000000001E-2</c:v>
                </c:pt>
                <c:pt idx="40">
                  <c:v>3.1E-2</c:v>
                </c:pt>
              </c:numCache>
            </c:numRef>
          </c:val>
          <c:smooth val="0"/>
          <c:extLst>
            <c:ext xmlns:c16="http://schemas.microsoft.com/office/drawing/2014/chart" uri="{C3380CC4-5D6E-409C-BE32-E72D297353CC}">
              <c16:uniqueId val="{00000000-E60F-43B0-B8BB-49634CB7513F}"/>
            </c:ext>
          </c:extLst>
        </c:ser>
        <c:ser>
          <c:idx val="1"/>
          <c:order val="1"/>
          <c:tx>
            <c:strRef>
              <c:f>Sheet1!$C$1</c:f>
              <c:strCache>
                <c:ptCount val="1"/>
                <c:pt idx="0">
                  <c:v>Wage Growth</c:v>
                </c:pt>
              </c:strCache>
            </c:strRef>
          </c:tx>
          <c:spPr>
            <a:ln w="38100">
              <a:solidFill>
                <a:srgbClr val="CC0000"/>
              </a:solidFill>
              <a:prstDash val="sysDot"/>
            </a:ln>
          </c:spPr>
          <c:marker>
            <c:symbol val="none"/>
          </c:marker>
          <c:cat>
            <c:strRef>
              <c:f>Sheet1!$A$2:$A$42</c:f>
              <c:strCache>
                <c:ptCount val="41"/>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2018e</c:v>
                </c:pt>
              </c:strCache>
            </c:strRef>
          </c:cat>
          <c:val>
            <c:numRef>
              <c:f>Sheet1!$C$2:$C$42</c:f>
              <c:numCache>
                <c:formatCode>0.0%</c:formatCode>
                <c:ptCount val="41"/>
                <c:pt idx="0">
                  <c:v>6.4000000000000001E-2</c:v>
                </c:pt>
                <c:pt idx="1">
                  <c:v>9.5000000000000001E-2</c:v>
                </c:pt>
                <c:pt idx="2">
                  <c:v>0.107</c:v>
                </c:pt>
                <c:pt idx="3">
                  <c:v>0.109</c:v>
                </c:pt>
                <c:pt idx="4">
                  <c:v>5.5E-2</c:v>
                </c:pt>
                <c:pt idx="5">
                  <c:v>0.04</c:v>
                </c:pt>
                <c:pt idx="6">
                  <c:v>4.2000000000000003E-2</c:v>
                </c:pt>
                <c:pt idx="7">
                  <c:v>2.2000000000000002E-2</c:v>
                </c:pt>
                <c:pt idx="8">
                  <c:v>1.6E-2</c:v>
                </c:pt>
                <c:pt idx="9">
                  <c:v>2.6000000000000002E-2</c:v>
                </c:pt>
                <c:pt idx="10">
                  <c:v>3.2000000000000001E-2</c:v>
                </c:pt>
                <c:pt idx="11">
                  <c:v>2.3E-2</c:v>
                </c:pt>
                <c:pt idx="12">
                  <c:v>3.7000000000000005E-2</c:v>
                </c:pt>
                <c:pt idx="13">
                  <c:v>0.04</c:v>
                </c:pt>
                <c:pt idx="14">
                  <c:v>5.2999999999999999E-2</c:v>
                </c:pt>
                <c:pt idx="15">
                  <c:v>1.2E-2</c:v>
                </c:pt>
                <c:pt idx="16">
                  <c:v>2.4E-2</c:v>
                </c:pt>
                <c:pt idx="17">
                  <c:v>3.7000000000000005E-2</c:v>
                </c:pt>
                <c:pt idx="18">
                  <c:v>4.0999999999999995E-2</c:v>
                </c:pt>
                <c:pt idx="19">
                  <c:v>4.8000000000000001E-2</c:v>
                </c:pt>
                <c:pt idx="20">
                  <c:v>4.4000000000000004E-2</c:v>
                </c:pt>
                <c:pt idx="21">
                  <c:v>3.7999999999999999E-2</c:v>
                </c:pt>
                <c:pt idx="22">
                  <c:v>4.8000000000000001E-2</c:v>
                </c:pt>
                <c:pt idx="23">
                  <c:v>2.7999999999999997E-2</c:v>
                </c:pt>
                <c:pt idx="24">
                  <c:v>1.6E-2</c:v>
                </c:pt>
                <c:pt idx="25">
                  <c:v>1.7000000000000001E-2</c:v>
                </c:pt>
                <c:pt idx="26">
                  <c:v>3.5000000000000003E-2</c:v>
                </c:pt>
                <c:pt idx="27">
                  <c:v>3.6000000000000004E-2</c:v>
                </c:pt>
                <c:pt idx="28">
                  <c:v>5.4000000000000006E-2</c:v>
                </c:pt>
                <c:pt idx="29">
                  <c:v>5.5E-2</c:v>
                </c:pt>
                <c:pt idx="30">
                  <c:v>2.6000000000000002E-2</c:v>
                </c:pt>
                <c:pt idx="31">
                  <c:v>1.6E-2</c:v>
                </c:pt>
                <c:pt idx="32">
                  <c:v>0.02</c:v>
                </c:pt>
                <c:pt idx="33">
                  <c:v>2.2000000000000002E-2</c:v>
                </c:pt>
                <c:pt idx="34">
                  <c:v>2.5000000000000001E-2</c:v>
                </c:pt>
                <c:pt idx="35">
                  <c:v>0.01</c:v>
                </c:pt>
                <c:pt idx="36">
                  <c:v>2.7E-2</c:v>
                </c:pt>
                <c:pt idx="37">
                  <c:v>3.2000000000000001E-2</c:v>
                </c:pt>
                <c:pt idx="38">
                  <c:v>2.1999999999999999E-2</c:v>
                </c:pt>
                <c:pt idx="39">
                  <c:v>2.8000000000000001E-2</c:v>
                </c:pt>
                <c:pt idx="40">
                  <c:v>3.7999999999999999E-2</c:v>
                </c:pt>
              </c:numCache>
            </c:numRef>
          </c:val>
          <c:smooth val="0"/>
          <c:extLst>
            <c:ext xmlns:c16="http://schemas.microsoft.com/office/drawing/2014/chart" uri="{C3380CC4-5D6E-409C-BE32-E72D297353CC}">
              <c16:uniqueId val="{00000001-E60F-43B0-B8BB-49634CB7513F}"/>
            </c:ext>
          </c:extLst>
        </c:ser>
        <c:dLbls>
          <c:showLegendKey val="0"/>
          <c:showVal val="0"/>
          <c:showCatName val="0"/>
          <c:showSerName val="0"/>
          <c:showPercent val="0"/>
          <c:showBubbleSize val="0"/>
        </c:dLbls>
        <c:smooth val="0"/>
        <c:axId val="150748544"/>
        <c:axId val="150750336"/>
      </c:lineChart>
      <c:catAx>
        <c:axId val="150748544"/>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50750336"/>
        <c:crosses val="autoZero"/>
        <c:auto val="1"/>
        <c:lblAlgn val="ctr"/>
        <c:lblOffset val="100"/>
        <c:noMultiLvlLbl val="0"/>
      </c:catAx>
      <c:valAx>
        <c:axId val="150750336"/>
        <c:scaling>
          <c:orientation val="minMax"/>
        </c:scaling>
        <c:delete val="0"/>
        <c:axPos val="l"/>
        <c:numFmt formatCode="0%" sourceLinked="0"/>
        <c:majorTickMark val="out"/>
        <c:minorTickMark val="none"/>
        <c:tickLblPos val="nextTo"/>
        <c:crossAx val="150748544"/>
        <c:crosses val="autoZero"/>
        <c:crossBetween val="midCat"/>
      </c:valAx>
    </c:plotArea>
    <c:legend>
      <c:legendPos val="b"/>
      <c:overlay val="0"/>
    </c:legend>
    <c:plotVisOnly val="1"/>
    <c:dispBlanksAs val="gap"/>
    <c:showDLblsOverMax val="0"/>
  </c:chart>
  <c:txPr>
    <a:bodyPr/>
    <a:lstStyle/>
    <a:p>
      <a:pPr>
        <a:defRPr sz="1400" b="0">
          <a:latin typeface="Calibri" panose="020F0502020204030204" pitchFamily="34" charset="0"/>
          <a:ea typeface="Verdana" panose="020B0604030504040204" pitchFamily="34" charset="0"/>
          <a:cs typeface="Calibri" panose="020F050202020403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6">
  <a:schemeClr val="accent6"/>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0.45833</cdr:x>
      <cdr:y>0.03632</cdr:y>
    </cdr:from>
    <cdr:to>
      <cdr:x>0.76535</cdr:x>
      <cdr:y>0.17154</cdr:y>
    </cdr:to>
    <cdr:sp macro="" textlink="">
      <cdr:nvSpPr>
        <cdr:cNvPr id="1025" name="Text Box 1"/>
        <cdr:cNvSpPr txBox="1">
          <a:spLocks xmlns:a="http://schemas.openxmlformats.org/drawingml/2006/main" noChangeArrowheads="1"/>
        </cdr:cNvSpPr>
      </cdr:nvSpPr>
      <cdr:spPr bwMode="auto">
        <a:xfrm xmlns:a="http://schemas.openxmlformats.org/drawingml/2006/main">
          <a:off x="4191000" y="199292"/>
          <a:ext cx="2807391" cy="74187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US" sz="1000" i="0" u="none" strike="noStrike" baseline="0" dirty="0">
              <a:solidFill>
                <a:srgbClr val="000000"/>
              </a:solidFill>
              <a:latin typeface="Calibri" panose="020F0502020204030204" pitchFamily="34" charset="0"/>
              <a:cs typeface="Calibri" panose="020F0502020204030204" pitchFamily="34" charset="0"/>
            </a:rPr>
            <a:t>The annual average rate of growth in inflation-adjusted </a:t>
          </a:r>
          <a:r>
            <a:rPr lang="en-US" sz="1000" dirty="0">
              <a:solidFill>
                <a:srgbClr val="000000"/>
              </a:solidFill>
              <a:latin typeface="Calibri" panose="020F0502020204030204" pitchFamily="34" charset="0"/>
              <a:cs typeface="Calibri" panose="020F0502020204030204" pitchFamily="34" charset="0"/>
            </a:rPr>
            <a:t>(GDP Deflator) unrestricted </a:t>
          </a:r>
          <a:r>
            <a:rPr lang="en-US" sz="1000" i="0" u="none" strike="noStrike" baseline="0" dirty="0">
              <a:solidFill>
                <a:srgbClr val="000000"/>
              </a:solidFill>
              <a:latin typeface="Calibri" panose="020F0502020204030204" pitchFamily="34" charset="0"/>
              <a:cs typeface="Calibri" panose="020F0502020204030204" pitchFamily="34" charset="0"/>
            </a:rPr>
            <a:t>revenues from FY 1980 to FY 2018 was 3.9 percent.</a:t>
          </a:r>
          <a:endParaRPr lang="en-US"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0.59649</cdr:x>
      <cdr:y>0.13522</cdr:y>
    </cdr:from>
    <cdr:to>
      <cdr:x>0.59649</cdr:x>
      <cdr:y>0.3989</cdr:y>
    </cdr:to>
    <cdr:sp macro="" textlink="">
      <cdr:nvSpPr>
        <cdr:cNvPr id="1026" name="Line 2"/>
        <cdr:cNvSpPr>
          <a:spLocks xmlns:a="http://schemas.openxmlformats.org/drawingml/2006/main" noChangeShapeType="1"/>
        </cdr:cNvSpPr>
      </cdr:nvSpPr>
      <cdr:spPr bwMode="auto">
        <a:xfrm xmlns:a="http://schemas.openxmlformats.org/drawingml/2006/main">
          <a:off x="5181600" y="609600"/>
          <a:ext cx="0" cy="1188720"/>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a:extLst xmlns:a="http://schemas.openxmlformats.org/drawingml/2006/main">
          <a:ext uri="{909E8E84-426E-40DD-AFC4-6F175D3DCCD1}">
            <a14:hiddenFill xmlns:a14="http://schemas.microsoft.com/office/drawing/2010/main">
              <a:noFill/>
            </a14:hiddenFill>
          </a:ext>
        </a:extLst>
      </cdr:spPr>
    </cdr:sp>
  </cdr:relSizeAnchor>
</c:userShapes>
</file>

<file path=ppt/drawings/drawing2.xml><?xml version="1.0" encoding="utf-8"?>
<c:userShapes xmlns:c="http://schemas.openxmlformats.org/drawingml/2006/chart">
  <cdr:relSizeAnchor xmlns:cdr="http://schemas.openxmlformats.org/drawingml/2006/chartDrawing">
    <cdr:from>
      <cdr:x>0.853</cdr:x>
      <cdr:y>0.87675</cdr:y>
    </cdr:from>
    <cdr:to>
      <cdr:x>0.874</cdr:x>
      <cdr:y>0.91975</cdr:y>
    </cdr:to>
    <cdr:sp macro="" textlink="">
      <cdr:nvSpPr>
        <cdr:cNvPr id="344098" name="Rectangle 34"/>
        <cdr:cNvSpPr>
          <a:spLocks xmlns:a="http://schemas.openxmlformats.org/drawingml/2006/main" noChangeArrowheads="1"/>
        </cdr:cNvSpPr>
      </cdr:nvSpPr>
      <cdr:spPr bwMode="auto">
        <a:xfrm xmlns:a="http://schemas.openxmlformats.org/drawingml/2006/main">
          <a:off x="7133596" y="4050256"/>
          <a:ext cx="175622" cy="19864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sp>
  </cdr:relSizeAnchor>
  <cdr:relSizeAnchor xmlns:cdr="http://schemas.openxmlformats.org/drawingml/2006/chartDrawing">
    <cdr:from>
      <cdr:x>0.7765</cdr:x>
      <cdr:y>0.31325</cdr:y>
    </cdr:from>
    <cdr:to>
      <cdr:x>0.853</cdr:x>
      <cdr:y>0.31475</cdr:y>
    </cdr:to>
    <cdr:sp macro="" textlink="">
      <cdr:nvSpPr>
        <cdr:cNvPr id="344104" name="Line 40"/>
        <cdr:cNvSpPr>
          <a:spLocks xmlns:a="http://schemas.openxmlformats.org/drawingml/2006/main" noChangeShapeType="1"/>
        </cdr:cNvSpPr>
      </cdr:nvSpPr>
      <cdr:spPr bwMode="auto">
        <a:xfrm xmlns:a="http://schemas.openxmlformats.org/drawingml/2006/main">
          <a:off x="6493831" y="1447098"/>
          <a:ext cx="639765" cy="6929"/>
        </a:xfrm>
        <a:prstGeom xmlns:a="http://schemas.openxmlformats.org/drawingml/2006/main" prst="line">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no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round/>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sp>
  </cdr:relSizeAnchor>
</c:userShapes>
</file>

<file path=ppt/drawings/drawing3.xml><?xml version="1.0" encoding="utf-8"?>
<c:userShapes xmlns:c="http://schemas.openxmlformats.org/drawingml/2006/chart">
  <cdr:relSizeAnchor xmlns:cdr="http://schemas.openxmlformats.org/drawingml/2006/chartDrawing">
    <cdr:from>
      <cdr:x>0.81513</cdr:x>
      <cdr:y>0.12818</cdr:y>
    </cdr:from>
    <cdr:to>
      <cdr:x>0.987</cdr:x>
      <cdr:y>0.18148</cdr:y>
    </cdr:to>
    <cdr:sp macro="" textlink="">
      <cdr:nvSpPr>
        <cdr:cNvPr id="2" name="TextBox 1"/>
        <cdr:cNvSpPr txBox="1"/>
      </cdr:nvSpPr>
      <cdr:spPr>
        <a:xfrm xmlns:a="http://schemas.openxmlformats.org/drawingml/2006/main">
          <a:off x="7391400" y="609600"/>
          <a:ext cx="1558483" cy="2534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latin typeface="Calibri" panose="020F0502020204030204" pitchFamily="34" charset="0"/>
              <a:ea typeface="Verdana" panose="020B0604030504040204" pitchFamily="34" charset="0"/>
              <a:cs typeface="Calibri" panose="020F0502020204030204" pitchFamily="34" charset="0"/>
            </a:rPr>
            <a:t>US:  $11,445</a:t>
          </a:r>
        </a:p>
      </cdr:txBody>
    </cdr:sp>
  </cdr:relSizeAnchor>
  <cdr:relSizeAnchor xmlns:cdr="http://schemas.openxmlformats.org/drawingml/2006/chartDrawing">
    <cdr:from>
      <cdr:x>0.11432</cdr:x>
      <cdr:y>0.34917</cdr:y>
    </cdr:from>
    <cdr:to>
      <cdr:x>0.99081</cdr:x>
      <cdr:y>0.35229</cdr:y>
    </cdr:to>
    <cdr:cxnSp macro="">
      <cdr:nvCxnSpPr>
        <cdr:cNvPr id="4" name="Straight Connector 3">
          <a:extLst xmlns:a="http://schemas.openxmlformats.org/drawingml/2006/main">
            <a:ext uri="{FF2B5EF4-FFF2-40B4-BE49-F238E27FC236}">
              <a16:creationId xmlns:a16="http://schemas.microsoft.com/office/drawing/2014/main" id="{C6E6D64F-38D5-5F4B-AF0E-001C5291540B}"/>
            </a:ext>
          </a:extLst>
        </cdr:cNvPr>
        <cdr:cNvCxnSpPr/>
      </cdr:nvCxnSpPr>
      <cdr:spPr>
        <a:xfrm xmlns:a="http://schemas.openxmlformats.org/drawingml/2006/main">
          <a:off x="1225921" y="1756070"/>
          <a:ext cx="9398969" cy="15691"/>
        </a:xfrm>
        <a:prstGeom xmlns:a="http://schemas.openxmlformats.org/drawingml/2006/main" prst="line">
          <a:avLst/>
        </a:prstGeom>
        <a:ln xmlns:a="http://schemas.openxmlformats.org/drawingml/2006/main" w="381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0.81513</cdr:x>
      <cdr:y>0.20871</cdr:y>
    </cdr:from>
    <cdr:to>
      <cdr:x>0.98406</cdr:x>
      <cdr:y>0.26801</cdr:y>
    </cdr:to>
    <cdr:sp macro="" textlink="">
      <cdr:nvSpPr>
        <cdr:cNvPr id="5" name="TextBox 1"/>
        <cdr:cNvSpPr txBox="1"/>
      </cdr:nvSpPr>
      <cdr:spPr>
        <a:xfrm xmlns:a="http://schemas.openxmlformats.org/drawingml/2006/main">
          <a:off x="7391400" y="992579"/>
          <a:ext cx="1531823" cy="2820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latin typeface="Calibri" panose="020F0502020204030204" pitchFamily="34" charset="0"/>
              <a:ea typeface="Verdana" panose="020B0604030504040204" pitchFamily="34" charset="0"/>
              <a:cs typeface="Calibri" panose="020F0502020204030204" pitchFamily="34" charset="0"/>
            </a:rPr>
            <a:t>Utah:  $6,751</a:t>
          </a:r>
        </a:p>
      </cdr:txBody>
    </cdr:sp>
  </cdr:relSizeAnchor>
</c:userShapes>
</file>

<file path=ppt/drawings/drawing4.xml><?xml version="1.0" encoding="utf-8"?>
<c:userShapes xmlns:c="http://schemas.openxmlformats.org/drawingml/2006/chart">
  <cdr:relSizeAnchor xmlns:cdr="http://schemas.openxmlformats.org/drawingml/2006/chartDrawing">
    <cdr:from>
      <cdr:x>0.80778</cdr:x>
      <cdr:y>0.11454</cdr:y>
    </cdr:from>
    <cdr:to>
      <cdr:x>1</cdr:x>
      <cdr:y>0.17839</cdr:y>
    </cdr:to>
    <cdr:sp macro="" textlink="">
      <cdr:nvSpPr>
        <cdr:cNvPr id="2" name="TextBox 1"/>
        <cdr:cNvSpPr txBox="1"/>
      </cdr:nvSpPr>
      <cdr:spPr>
        <a:xfrm xmlns:a="http://schemas.openxmlformats.org/drawingml/2006/main">
          <a:off x="7263235" y="432015"/>
          <a:ext cx="1728365" cy="2408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latin typeface="Calibri" panose="020F0502020204030204" pitchFamily="34" charset="0"/>
              <a:ea typeface="Verdana" panose="020B0604030504040204" pitchFamily="34" charset="0"/>
              <a:cs typeface="Calibri" panose="020F0502020204030204" pitchFamily="34" charset="0"/>
            </a:rPr>
            <a:t>U.S.  3.66%</a:t>
          </a:r>
        </a:p>
      </cdr:txBody>
    </cdr:sp>
  </cdr:relSizeAnchor>
  <cdr:relSizeAnchor xmlns:cdr="http://schemas.openxmlformats.org/drawingml/2006/chartDrawing">
    <cdr:from>
      <cdr:x>0.06567</cdr:x>
      <cdr:y>0.3518</cdr:y>
    </cdr:from>
    <cdr:to>
      <cdr:x>0.98305</cdr:x>
      <cdr:y>0.3518</cdr:y>
    </cdr:to>
    <cdr:cxnSp macro="">
      <cdr:nvCxnSpPr>
        <cdr:cNvPr id="3" name="Straight Connector 2">
          <a:extLst xmlns:a="http://schemas.openxmlformats.org/drawingml/2006/main">
            <a:ext uri="{FF2B5EF4-FFF2-40B4-BE49-F238E27FC236}">
              <a16:creationId xmlns:a16="http://schemas.microsoft.com/office/drawing/2014/main" id="{57BD8893-B849-244B-A78D-6F798E91DB5A}"/>
            </a:ext>
          </a:extLst>
        </cdr:cNvPr>
        <cdr:cNvCxnSpPr/>
      </cdr:nvCxnSpPr>
      <cdr:spPr>
        <a:xfrm xmlns:a="http://schemas.openxmlformats.org/drawingml/2006/main">
          <a:off x="590478" y="1326954"/>
          <a:ext cx="8248722" cy="0"/>
        </a:xfrm>
        <a:prstGeom xmlns:a="http://schemas.openxmlformats.org/drawingml/2006/main" prst="line">
          <a:avLst/>
        </a:prstGeom>
        <a:ln xmlns:a="http://schemas.openxmlformats.org/drawingml/2006/main" w="381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0.80778</cdr:x>
      <cdr:y>0.19534</cdr:y>
    </cdr:from>
    <cdr:to>
      <cdr:x>1</cdr:x>
      <cdr:y>0.2592</cdr:y>
    </cdr:to>
    <cdr:sp macro="" textlink="">
      <cdr:nvSpPr>
        <cdr:cNvPr id="4" name="TextBox 1"/>
        <cdr:cNvSpPr txBox="1"/>
      </cdr:nvSpPr>
      <cdr:spPr>
        <a:xfrm xmlns:a="http://schemas.openxmlformats.org/drawingml/2006/main">
          <a:off x="7263235" y="736815"/>
          <a:ext cx="1728365" cy="2408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latin typeface="Calibri" panose="020F0502020204030204" pitchFamily="34" charset="0"/>
              <a:ea typeface="Verdana" panose="020B0604030504040204" pitchFamily="34" charset="0"/>
              <a:cs typeface="Calibri" panose="020F0502020204030204" pitchFamily="34" charset="0"/>
            </a:rPr>
            <a:t>Utah  3.52%</a:t>
          </a:r>
        </a:p>
      </cdr:txBody>
    </cdr:sp>
  </cdr:relSizeAnchor>
</c:userShapes>
</file>

<file path=ppt/drawings/drawing5.xml><?xml version="1.0" encoding="utf-8"?>
<c:userShapes xmlns:c="http://schemas.openxmlformats.org/drawingml/2006/chart">
  <cdr:relSizeAnchor xmlns:cdr="http://schemas.openxmlformats.org/drawingml/2006/chartDrawing">
    <cdr:from>
      <cdr:x>0.07425</cdr:x>
      <cdr:y>0.85427</cdr:y>
    </cdr:from>
    <cdr:to>
      <cdr:x>0.17979</cdr:x>
      <cdr:y>1</cdr:y>
    </cdr:to>
    <cdr:sp macro="" textlink="">
      <cdr:nvSpPr>
        <cdr:cNvPr id="3" name="TextBox 2">
          <a:extLst xmlns:a="http://schemas.openxmlformats.org/drawingml/2006/main">
            <a:ext uri="{FF2B5EF4-FFF2-40B4-BE49-F238E27FC236}">
              <a16:creationId xmlns:a16="http://schemas.microsoft.com/office/drawing/2014/main" id="{71074B6C-B966-45A6-9BEE-265F69D9C5E3}"/>
            </a:ext>
          </a:extLst>
        </cdr:cNvPr>
        <cdr:cNvSpPr txBox="1"/>
      </cdr:nvSpPr>
      <cdr:spPr>
        <a:xfrm xmlns:a="http://schemas.openxmlformats.org/drawingml/2006/main">
          <a:off x="643355" y="615782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2027"/>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sz="quarter" idx="1"/>
          </p:nvPr>
        </p:nvSpPr>
        <p:spPr>
          <a:xfrm>
            <a:off x="4143587" y="1"/>
            <a:ext cx="3169920" cy="482027"/>
          </a:xfrm>
          <a:prstGeom prst="rect">
            <a:avLst/>
          </a:prstGeom>
        </p:spPr>
        <p:txBody>
          <a:bodyPr vert="horz" lIns="95747" tIns="47873" rIns="95747" bIns="47873" rtlCol="0"/>
          <a:lstStyle>
            <a:lvl1pPr algn="r">
              <a:defRPr sz="1300"/>
            </a:lvl1pPr>
          </a:lstStyle>
          <a:p>
            <a:fld id="{5F166B46-CCAD-4AD9-82FF-4857A369DCB0}" type="datetimeFigureOut">
              <a:rPr lang="en-US" smtClean="0"/>
              <a:t>2/8/2019</a:t>
            </a:fld>
            <a:endParaRPr lang="en-US"/>
          </a:p>
        </p:txBody>
      </p:sp>
      <p:sp>
        <p:nvSpPr>
          <p:cNvPr id="4" name="Footer Placeholder 3"/>
          <p:cNvSpPr>
            <a:spLocks noGrp="1"/>
          </p:cNvSpPr>
          <p:nvPr>
            <p:ph type="ftr" sz="quarter" idx="2"/>
          </p:nvPr>
        </p:nvSpPr>
        <p:spPr>
          <a:xfrm>
            <a:off x="0" y="9119173"/>
            <a:ext cx="3169920" cy="482027"/>
          </a:xfrm>
          <a:prstGeom prst="rect">
            <a:avLst/>
          </a:prstGeom>
        </p:spPr>
        <p:txBody>
          <a:bodyPr vert="horz" lIns="95747" tIns="47873" rIns="95747" bIns="47873"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173"/>
            <a:ext cx="3169920" cy="482027"/>
          </a:xfrm>
          <a:prstGeom prst="rect">
            <a:avLst/>
          </a:prstGeom>
        </p:spPr>
        <p:txBody>
          <a:bodyPr vert="horz" lIns="95747" tIns="47873" rIns="95747" bIns="47873" rtlCol="0" anchor="b"/>
          <a:lstStyle>
            <a:lvl1pPr algn="r">
              <a:defRPr sz="1300"/>
            </a:lvl1pPr>
          </a:lstStyle>
          <a:p>
            <a:fld id="{3E622F3D-8ACE-4CA9-B8A0-C324FE60DF18}" type="slidenum">
              <a:rPr lang="en-US" smtClean="0"/>
              <a:t>‹#›</a:t>
            </a:fld>
            <a:endParaRPr lang="en-US"/>
          </a:p>
        </p:txBody>
      </p:sp>
    </p:spTree>
    <p:extLst>
      <p:ext uri="{BB962C8B-B14F-4D97-AF65-F5344CB8AC3E}">
        <p14:creationId xmlns:p14="http://schemas.microsoft.com/office/powerpoint/2010/main" val="3123636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84263" y="1200150"/>
            <a:ext cx="5146675" cy="3240088"/>
          </a:xfrm>
          <a:prstGeom prst="rect">
            <a:avLst/>
          </a:prstGeom>
          <a:noFill/>
          <a:ln w="12700">
            <a:solidFill>
              <a:prstClr val="black"/>
            </a:solidFill>
          </a:ln>
        </p:spPr>
        <p:txBody>
          <a:bodyPr vert="horz" lIns="95747" tIns="47873" rIns="95747" bIns="47873" rtlCol="0" anchor="ctr"/>
          <a:lstStyle/>
          <a:p>
            <a:endParaRPr lang="en-US"/>
          </a:p>
        </p:txBody>
      </p:sp>
    </p:spTree>
    <p:extLst>
      <p:ext uri="{BB962C8B-B14F-4D97-AF65-F5344CB8AC3E}">
        <p14:creationId xmlns:p14="http://schemas.microsoft.com/office/powerpoint/2010/main" val="2467211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1200150"/>
            <a:ext cx="5146675" cy="3240088"/>
          </a:xfrm>
        </p:spPr>
      </p:sp>
      <p:sp>
        <p:nvSpPr>
          <p:cNvPr id="3" name="Notes Placeholder 2"/>
          <p:cNvSpPr>
            <a:spLocks noGrp="1"/>
          </p:cNvSpPr>
          <p:nvPr>
            <p:ph type="body" idx="1"/>
          </p:nvPr>
        </p:nvSpPr>
        <p:spPr/>
        <p:txBody>
          <a:bodyPr lIns="95747" tIns="47873" rIns="95747" bIns="47873"/>
          <a:lstStyle/>
          <a:p>
            <a:endParaRPr lang="en-US"/>
          </a:p>
        </p:txBody>
      </p:sp>
    </p:spTree>
    <p:extLst>
      <p:ext uri="{BB962C8B-B14F-4D97-AF65-F5344CB8AC3E}">
        <p14:creationId xmlns:p14="http://schemas.microsoft.com/office/powerpoint/2010/main" val="1241348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1200150"/>
            <a:ext cx="51466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A28874-FFB3-1A4E-AA98-E4053B8D0B02}" type="slidenum">
              <a:rPr lang="en-US" smtClean="0"/>
              <a:t>20</a:t>
            </a:fld>
            <a:endParaRPr lang="en-US"/>
          </a:p>
        </p:txBody>
      </p:sp>
    </p:spTree>
    <p:extLst>
      <p:ext uri="{BB962C8B-B14F-4D97-AF65-F5344CB8AC3E}">
        <p14:creationId xmlns:p14="http://schemas.microsoft.com/office/powerpoint/2010/main" val="262694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806450"/>
            <a:ext cx="3463925" cy="2179638"/>
          </a:xfrm>
          <a:prstGeom prst="rect">
            <a:avLst/>
          </a:prstGeom>
        </p:spPr>
      </p:sp>
      <p:sp>
        <p:nvSpPr>
          <p:cNvPr id="3" name="Notes Placeholder 2"/>
          <p:cNvSpPr>
            <a:spLocks noGrp="1"/>
          </p:cNvSpPr>
          <p:nvPr>
            <p:ph type="body" idx="1"/>
          </p:nvPr>
        </p:nvSpPr>
        <p:spPr>
          <a:xfrm>
            <a:off x="503936" y="3105634"/>
            <a:ext cx="4031488" cy="2540974"/>
          </a:xfrm>
          <a:prstGeom prst="rect">
            <a:avLst/>
          </a:prstGeom>
        </p:spPr>
        <p:txBody>
          <a:bodyPr lIns="95747" tIns="47873" rIns="95747" bIns="47873"/>
          <a:lstStyle/>
          <a:p>
            <a:endParaRPr lang="en-US" dirty="0"/>
          </a:p>
        </p:txBody>
      </p:sp>
    </p:spTree>
    <p:extLst>
      <p:ext uri="{BB962C8B-B14F-4D97-AF65-F5344CB8AC3E}">
        <p14:creationId xmlns:p14="http://schemas.microsoft.com/office/powerpoint/2010/main" val="3890725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781050"/>
            <a:ext cx="3349625" cy="2108200"/>
          </a:xfrm>
          <a:prstGeom prst="rect">
            <a:avLst/>
          </a:prstGeom>
        </p:spPr>
      </p:sp>
      <p:sp>
        <p:nvSpPr>
          <p:cNvPr id="3" name="Notes Placeholder 2"/>
          <p:cNvSpPr>
            <a:spLocks noGrp="1"/>
          </p:cNvSpPr>
          <p:nvPr>
            <p:ph type="body" idx="1"/>
          </p:nvPr>
        </p:nvSpPr>
        <p:spPr>
          <a:xfrm>
            <a:off x="473075" y="3006725"/>
            <a:ext cx="3778250" cy="2460625"/>
          </a:xfrm>
          <a:prstGeom prst="rect">
            <a:avLst/>
          </a:prstGeom>
        </p:spPr>
        <p:txBody>
          <a:bodyPr/>
          <a:lstStyle/>
          <a:p>
            <a:endParaRPr lang="en-US" dirty="0"/>
          </a:p>
        </p:txBody>
      </p:sp>
      <p:sp>
        <p:nvSpPr>
          <p:cNvPr id="4" name="Slide Number Placeholder 3"/>
          <p:cNvSpPr>
            <a:spLocks noGrp="1"/>
          </p:cNvSpPr>
          <p:nvPr>
            <p:ph type="sldNum" sz="quarter" idx="10"/>
          </p:nvPr>
        </p:nvSpPr>
        <p:spPr>
          <a:xfrm>
            <a:off x="2676525" y="5935663"/>
            <a:ext cx="2046288" cy="312737"/>
          </a:xfrm>
          <a:prstGeom prst="rect">
            <a:avLst/>
          </a:prstGeom>
        </p:spPr>
        <p:txBody>
          <a:bodyPr/>
          <a:lstStyle/>
          <a:p>
            <a:fld id="{6FA95CF9-A23C-44E8-AD0A-DA05EDFCC6A1}" type="slidenum">
              <a:rPr lang="en-US" smtClean="0"/>
              <a:t>25</a:t>
            </a:fld>
            <a:endParaRPr lang="en-US"/>
          </a:p>
        </p:txBody>
      </p:sp>
    </p:spTree>
    <p:extLst>
      <p:ext uri="{BB962C8B-B14F-4D97-AF65-F5344CB8AC3E}">
        <p14:creationId xmlns:p14="http://schemas.microsoft.com/office/powerpoint/2010/main" val="745830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Rot="1" noChangeAspect="1" noChangeArrowheads="1" noTextEdit="1"/>
          </p:cNvSpPr>
          <p:nvPr>
            <p:ph type="sldImg"/>
          </p:nvPr>
        </p:nvSpPr>
        <p:spPr>
          <a:xfrm>
            <a:off x="811213" y="687388"/>
            <a:ext cx="5427662" cy="3416300"/>
          </a:xfrm>
          <a:ln/>
        </p:spPr>
      </p:sp>
      <p:sp>
        <p:nvSpPr>
          <p:cNvPr id="7172" name="Rectangle 3"/>
          <p:cNvSpPr>
            <a:spLocks noGrp="1" noChangeArrowheads="1"/>
          </p:cNvSpPr>
          <p:nvPr>
            <p:ph type="body" idx="1"/>
          </p:nvPr>
        </p:nvSpPr>
        <p:spPr>
          <a:xfrm>
            <a:off x="939915" y="4332544"/>
            <a:ext cx="5169521" cy="4104512"/>
          </a:xfrm>
          <a:noFill/>
        </p:spPr>
        <p:txBody>
          <a:bodyPr/>
          <a:lstStyle/>
          <a:p>
            <a:pPr marL="230867" indent="-230867"/>
            <a:endParaRPr lang="en-US" dirty="0"/>
          </a:p>
        </p:txBody>
      </p:sp>
    </p:spTree>
    <p:extLst>
      <p:ext uri="{BB962C8B-B14F-4D97-AF65-F5344CB8AC3E}">
        <p14:creationId xmlns:p14="http://schemas.microsoft.com/office/powerpoint/2010/main" val="1568659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1200150"/>
            <a:ext cx="5146675" cy="3240088"/>
          </a:xfrm>
        </p:spPr>
      </p:sp>
      <p:sp>
        <p:nvSpPr>
          <p:cNvPr id="3" name="Notes Placeholder 2"/>
          <p:cNvSpPr>
            <a:spLocks noGrp="1"/>
          </p:cNvSpPr>
          <p:nvPr>
            <p:ph type="body" idx="1"/>
          </p:nvPr>
        </p:nvSpPr>
        <p:spPr>
          <a:xfrm>
            <a:off x="685800" y="4473575"/>
            <a:ext cx="5486400" cy="3660775"/>
          </a:xfrm>
          <a:prstGeom prst="rect">
            <a:avLst/>
          </a:prstGeom>
        </p:spPr>
        <p:txBody>
          <a:bodyPr/>
          <a:lstStyle/>
          <a:p>
            <a:endParaRPr lang="en-US" dirty="0"/>
          </a:p>
        </p:txBody>
      </p:sp>
    </p:spTree>
    <p:extLst>
      <p:ext uri="{BB962C8B-B14F-4D97-AF65-F5344CB8AC3E}">
        <p14:creationId xmlns:p14="http://schemas.microsoft.com/office/powerpoint/2010/main" val="1794308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2675" y="1141413"/>
            <a:ext cx="4884738" cy="30749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6790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1200150"/>
            <a:ext cx="5146675" cy="3240088"/>
          </a:xfrm>
        </p:spPr>
      </p:sp>
      <p:sp>
        <p:nvSpPr>
          <p:cNvPr id="3" name="Notes Placeholder 2"/>
          <p:cNvSpPr>
            <a:spLocks noGrp="1"/>
          </p:cNvSpPr>
          <p:nvPr>
            <p:ph type="body" idx="1"/>
          </p:nvPr>
        </p:nvSpPr>
        <p:spPr>
          <a:xfrm>
            <a:off x="685800" y="4473575"/>
            <a:ext cx="5486400" cy="3660775"/>
          </a:xfrm>
          <a:prstGeom prst="rect">
            <a:avLst/>
          </a:prstGeom>
        </p:spPr>
        <p:txBody>
          <a:bodyPr/>
          <a:lstStyle/>
          <a:p>
            <a:endParaRPr lang="en-US" dirty="0"/>
          </a:p>
        </p:txBody>
      </p:sp>
    </p:spTree>
    <p:extLst>
      <p:ext uri="{BB962C8B-B14F-4D97-AF65-F5344CB8AC3E}">
        <p14:creationId xmlns:p14="http://schemas.microsoft.com/office/powerpoint/2010/main" val="2231775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1200150"/>
            <a:ext cx="5146675" cy="3240088"/>
          </a:xfrm>
        </p:spPr>
      </p:sp>
      <p:sp>
        <p:nvSpPr>
          <p:cNvPr id="3" name="Notes Placeholder 2"/>
          <p:cNvSpPr>
            <a:spLocks noGrp="1"/>
          </p:cNvSpPr>
          <p:nvPr>
            <p:ph type="body" idx="1"/>
          </p:nvPr>
        </p:nvSpPr>
        <p:spPr>
          <a:xfrm>
            <a:off x="685800" y="4473575"/>
            <a:ext cx="5486400" cy="3660775"/>
          </a:xfrm>
          <a:prstGeom prst="rect">
            <a:avLst/>
          </a:prstGeom>
        </p:spPr>
        <p:txBody>
          <a:bodyPr/>
          <a:lstStyle/>
          <a:p>
            <a:endParaRPr lang="en-US" dirty="0"/>
          </a:p>
        </p:txBody>
      </p:sp>
    </p:spTree>
    <p:extLst>
      <p:ext uri="{BB962C8B-B14F-4D97-AF65-F5344CB8AC3E}">
        <p14:creationId xmlns:p14="http://schemas.microsoft.com/office/powerpoint/2010/main" val="1535896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1200150"/>
            <a:ext cx="5146675" cy="3240088"/>
          </a:xfrm>
        </p:spPr>
      </p:sp>
      <p:sp>
        <p:nvSpPr>
          <p:cNvPr id="3" name="Notes Placeholder 2"/>
          <p:cNvSpPr>
            <a:spLocks noGrp="1"/>
          </p:cNvSpPr>
          <p:nvPr>
            <p:ph type="body" idx="1"/>
          </p:nvPr>
        </p:nvSpPr>
        <p:spPr>
          <a:xfrm>
            <a:off x="685800" y="4473575"/>
            <a:ext cx="5486400" cy="3660775"/>
          </a:xfrm>
          <a:prstGeom prst="rect">
            <a:avLst/>
          </a:prstGeom>
        </p:spPr>
        <p:txBody>
          <a:bodyPr/>
          <a:lstStyle/>
          <a:p>
            <a:endParaRPr lang="en-US" dirty="0"/>
          </a:p>
        </p:txBody>
      </p:sp>
    </p:spTree>
    <p:extLst>
      <p:ext uri="{BB962C8B-B14F-4D97-AF65-F5344CB8AC3E}">
        <p14:creationId xmlns:p14="http://schemas.microsoft.com/office/powerpoint/2010/main" val="2942168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1200150"/>
            <a:ext cx="5146675" cy="3240088"/>
          </a:xfrm>
        </p:spPr>
      </p:sp>
      <p:sp>
        <p:nvSpPr>
          <p:cNvPr id="3" name="Notes Placeholder 2"/>
          <p:cNvSpPr>
            <a:spLocks noGrp="1"/>
          </p:cNvSpPr>
          <p:nvPr>
            <p:ph type="body" idx="1"/>
          </p:nvPr>
        </p:nvSpPr>
        <p:spPr>
          <a:xfrm>
            <a:off x="685800" y="4473575"/>
            <a:ext cx="5486400" cy="3660775"/>
          </a:xfrm>
          <a:prstGeom prst="rect">
            <a:avLst/>
          </a:prstGeom>
        </p:spPr>
        <p:txBody>
          <a:bodyPr/>
          <a:lstStyle/>
          <a:p>
            <a:endParaRPr lang="en-US" dirty="0"/>
          </a:p>
        </p:txBody>
      </p:sp>
    </p:spTree>
    <p:extLst>
      <p:ext uri="{BB962C8B-B14F-4D97-AF65-F5344CB8AC3E}">
        <p14:creationId xmlns:p14="http://schemas.microsoft.com/office/powerpoint/2010/main" val="3932992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1200150"/>
            <a:ext cx="5146675" cy="3240088"/>
          </a:xfrm>
        </p:spPr>
      </p:sp>
      <p:sp>
        <p:nvSpPr>
          <p:cNvPr id="3" name="Notes Placeholder 2"/>
          <p:cNvSpPr>
            <a:spLocks noGrp="1"/>
          </p:cNvSpPr>
          <p:nvPr>
            <p:ph type="body" idx="1"/>
          </p:nvPr>
        </p:nvSpPr>
        <p:spPr/>
        <p:txBody>
          <a:bodyPr lIns="95747" tIns="47873" rIns="95747" bIns="47873"/>
          <a:lstStyle/>
          <a:p>
            <a:endParaRPr lang="en-US"/>
          </a:p>
        </p:txBody>
      </p:sp>
    </p:spTree>
    <p:extLst>
      <p:ext uri="{BB962C8B-B14F-4D97-AF65-F5344CB8AC3E}">
        <p14:creationId xmlns:p14="http://schemas.microsoft.com/office/powerpoint/2010/main" val="424348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Rot="1" noChangeAspect="1" noChangeArrowheads="1" noTextEdit="1"/>
          </p:cNvSpPr>
          <p:nvPr>
            <p:ph type="sldImg"/>
          </p:nvPr>
        </p:nvSpPr>
        <p:spPr>
          <a:xfrm>
            <a:off x="811213" y="687388"/>
            <a:ext cx="5427662" cy="3416300"/>
          </a:xfrm>
          <a:ln/>
        </p:spPr>
      </p:sp>
      <p:sp>
        <p:nvSpPr>
          <p:cNvPr id="10244" name="Rectangle 3"/>
          <p:cNvSpPr>
            <a:spLocks noGrp="1" noChangeArrowheads="1"/>
          </p:cNvSpPr>
          <p:nvPr>
            <p:ph type="body" idx="1"/>
          </p:nvPr>
        </p:nvSpPr>
        <p:spPr>
          <a:xfrm>
            <a:off x="940233" y="4333167"/>
            <a:ext cx="5168884" cy="41042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82368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Rot="1" noChangeAspect="1" noChangeArrowheads="1" noTextEdit="1"/>
          </p:cNvSpPr>
          <p:nvPr>
            <p:ph type="sldImg"/>
          </p:nvPr>
        </p:nvSpPr>
        <p:spPr>
          <a:xfrm>
            <a:off x="811213" y="687388"/>
            <a:ext cx="5427662" cy="3416300"/>
          </a:xfrm>
          <a:ln/>
        </p:spPr>
      </p:sp>
      <p:sp>
        <p:nvSpPr>
          <p:cNvPr id="11268" name="Rectangle 3"/>
          <p:cNvSpPr>
            <a:spLocks noGrp="1" noChangeArrowheads="1"/>
          </p:cNvSpPr>
          <p:nvPr>
            <p:ph type="body" idx="1"/>
          </p:nvPr>
        </p:nvSpPr>
        <p:spPr>
          <a:xfrm>
            <a:off x="940233" y="4333167"/>
            <a:ext cx="5168884" cy="41042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4819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1200150"/>
            <a:ext cx="5146675" cy="3240088"/>
          </a:xfrm>
        </p:spPr>
      </p:sp>
      <p:sp>
        <p:nvSpPr>
          <p:cNvPr id="3" name="Notes Placeholder 2"/>
          <p:cNvSpPr>
            <a:spLocks noGrp="1"/>
          </p:cNvSpPr>
          <p:nvPr>
            <p:ph type="body" idx="1"/>
          </p:nvPr>
        </p:nvSpPr>
        <p:spPr>
          <a:xfrm>
            <a:off x="685800" y="4473575"/>
            <a:ext cx="5486400" cy="3660775"/>
          </a:xfrm>
          <a:prstGeom prst="rect">
            <a:avLst/>
          </a:prstGeom>
        </p:spPr>
        <p:txBody>
          <a:bodyPr/>
          <a:lstStyle/>
          <a:p>
            <a:endParaRPr lang="en-US" dirty="0"/>
          </a:p>
        </p:txBody>
      </p:sp>
    </p:spTree>
    <p:extLst>
      <p:ext uri="{BB962C8B-B14F-4D97-AF65-F5344CB8AC3E}">
        <p14:creationId xmlns:p14="http://schemas.microsoft.com/office/powerpoint/2010/main" val="1527338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1200150"/>
            <a:ext cx="5146675" cy="3240088"/>
          </a:xfrm>
        </p:spPr>
      </p:sp>
      <p:sp>
        <p:nvSpPr>
          <p:cNvPr id="3" name="Notes Placeholder 2"/>
          <p:cNvSpPr>
            <a:spLocks noGrp="1"/>
          </p:cNvSpPr>
          <p:nvPr>
            <p:ph type="body" idx="1"/>
          </p:nvPr>
        </p:nvSpPr>
        <p:spPr>
          <a:xfrm>
            <a:off x="685800" y="4473575"/>
            <a:ext cx="5486400" cy="3660775"/>
          </a:xfrm>
          <a:prstGeom prst="rect">
            <a:avLst/>
          </a:prstGeom>
        </p:spPr>
        <p:txBody>
          <a:bodyPr/>
          <a:lstStyle/>
          <a:p>
            <a:endParaRPr lang="en-US" dirty="0"/>
          </a:p>
        </p:txBody>
      </p:sp>
    </p:spTree>
    <p:extLst>
      <p:ext uri="{BB962C8B-B14F-4D97-AF65-F5344CB8AC3E}">
        <p14:creationId xmlns:p14="http://schemas.microsoft.com/office/powerpoint/2010/main" val="1887418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1200150"/>
            <a:ext cx="5146675" cy="3240088"/>
          </a:xfrm>
        </p:spPr>
      </p:sp>
      <p:sp>
        <p:nvSpPr>
          <p:cNvPr id="3" name="Notes Placeholder 2"/>
          <p:cNvSpPr>
            <a:spLocks noGrp="1"/>
          </p:cNvSpPr>
          <p:nvPr>
            <p:ph type="body" idx="1"/>
          </p:nvPr>
        </p:nvSpPr>
        <p:spPr>
          <a:xfrm>
            <a:off x="685800" y="4473575"/>
            <a:ext cx="5486400" cy="3660775"/>
          </a:xfrm>
          <a:prstGeom prst="rect">
            <a:avLst/>
          </a:prstGeom>
        </p:spPr>
        <p:txBody>
          <a:bodyPr/>
          <a:lstStyle/>
          <a:p>
            <a:endParaRPr lang="en-US" dirty="0"/>
          </a:p>
        </p:txBody>
      </p:sp>
    </p:spTree>
    <p:extLst>
      <p:ext uri="{BB962C8B-B14F-4D97-AF65-F5344CB8AC3E}">
        <p14:creationId xmlns:p14="http://schemas.microsoft.com/office/powerpoint/2010/main" val="3581576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1200150"/>
            <a:ext cx="5146675" cy="3240088"/>
          </a:xfrm>
        </p:spPr>
      </p:sp>
      <p:sp>
        <p:nvSpPr>
          <p:cNvPr id="3" name="Notes Placeholder 2"/>
          <p:cNvSpPr>
            <a:spLocks noGrp="1"/>
          </p:cNvSpPr>
          <p:nvPr>
            <p:ph type="body" idx="1"/>
          </p:nvPr>
        </p:nvSpPr>
        <p:spPr>
          <a:xfrm>
            <a:off x="685800" y="4473575"/>
            <a:ext cx="5486400" cy="3660775"/>
          </a:xfrm>
          <a:prstGeom prst="rect">
            <a:avLst/>
          </a:prstGeom>
        </p:spPr>
        <p:txBody>
          <a:bodyPr/>
          <a:lstStyle/>
          <a:p>
            <a:endParaRPr lang="en-US" dirty="0"/>
          </a:p>
        </p:txBody>
      </p:sp>
    </p:spTree>
    <p:extLst>
      <p:ext uri="{BB962C8B-B14F-4D97-AF65-F5344CB8AC3E}">
        <p14:creationId xmlns:p14="http://schemas.microsoft.com/office/powerpoint/2010/main" val="1324154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1200150"/>
            <a:ext cx="5146675" cy="3240088"/>
          </a:xfrm>
        </p:spPr>
      </p:sp>
      <p:sp>
        <p:nvSpPr>
          <p:cNvPr id="3" name="Notes Placeholder 2"/>
          <p:cNvSpPr>
            <a:spLocks noGrp="1"/>
          </p:cNvSpPr>
          <p:nvPr>
            <p:ph type="body" idx="1"/>
          </p:nvPr>
        </p:nvSpPr>
        <p:spPr>
          <a:xfrm>
            <a:off x="685800" y="4473575"/>
            <a:ext cx="5486400" cy="3660775"/>
          </a:xfrm>
          <a:prstGeom prst="rect">
            <a:avLst/>
          </a:prstGeom>
        </p:spPr>
        <p:txBody>
          <a:bodyPr/>
          <a:lstStyle/>
          <a:p>
            <a:endParaRPr lang="en-US" dirty="0"/>
          </a:p>
        </p:txBody>
      </p:sp>
    </p:spTree>
    <p:extLst>
      <p:ext uri="{BB962C8B-B14F-4D97-AF65-F5344CB8AC3E}">
        <p14:creationId xmlns:p14="http://schemas.microsoft.com/office/powerpoint/2010/main" val="3625964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1200150"/>
            <a:ext cx="5146675" cy="3240088"/>
          </a:xfrm>
        </p:spPr>
      </p:sp>
      <p:sp>
        <p:nvSpPr>
          <p:cNvPr id="3" name="Notes Placeholder 2"/>
          <p:cNvSpPr>
            <a:spLocks noGrp="1"/>
          </p:cNvSpPr>
          <p:nvPr>
            <p:ph type="body" idx="1"/>
          </p:nvPr>
        </p:nvSpPr>
        <p:spPr>
          <a:xfrm>
            <a:off x="685800" y="4473575"/>
            <a:ext cx="5486400" cy="3660775"/>
          </a:xfrm>
          <a:prstGeom prst="rect">
            <a:avLst/>
          </a:prstGeom>
        </p:spPr>
        <p:txBody>
          <a:bodyPr/>
          <a:lstStyle/>
          <a:p>
            <a:endParaRPr lang="en-US" dirty="0"/>
          </a:p>
        </p:txBody>
      </p:sp>
    </p:spTree>
    <p:extLst>
      <p:ext uri="{BB962C8B-B14F-4D97-AF65-F5344CB8AC3E}">
        <p14:creationId xmlns:p14="http://schemas.microsoft.com/office/powerpoint/2010/main" val="647562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xfrm>
            <a:off x="812800" y="687388"/>
            <a:ext cx="5430838" cy="3419475"/>
          </a:xfrm>
          <a:ln/>
        </p:spPr>
      </p:sp>
      <p:sp>
        <p:nvSpPr>
          <p:cNvPr id="7171" name="Rectangle 3"/>
          <p:cNvSpPr>
            <a:spLocks noGrp="1" noChangeArrowheads="1"/>
          </p:cNvSpPr>
          <p:nvPr>
            <p:ph type="body" idx="1"/>
          </p:nvPr>
        </p:nvSpPr>
        <p:spPr>
          <a:xfrm>
            <a:off x="939916" y="4332545"/>
            <a:ext cx="5169521" cy="4104513"/>
          </a:xfrm>
        </p:spPr>
        <p:txBody>
          <a:bodyPr/>
          <a:lstStyle/>
          <a:p>
            <a:pPr>
              <a:buFontTx/>
              <a:buChar char="•"/>
            </a:pPr>
            <a:r>
              <a:rPr lang="en-US"/>
              <a:t>Start with black line (natural increase)</a:t>
            </a:r>
          </a:p>
          <a:p>
            <a:pPr>
              <a:buFontTx/>
              <a:buChar char="•"/>
            </a:pPr>
            <a:endParaRPr lang="en-US"/>
          </a:p>
          <a:p>
            <a:pPr>
              <a:buFontTx/>
              <a:buChar char="•"/>
            </a:pPr>
            <a:r>
              <a:rPr lang="en-US"/>
              <a:t>Next, explain migration (blue)</a:t>
            </a:r>
          </a:p>
          <a:p>
            <a:pPr>
              <a:buFontTx/>
              <a:buChar char="•"/>
            </a:pPr>
            <a:endParaRPr lang="en-US"/>
          </a:p>
          <a:p>
            <a:pPr>
              <a:buFontTx/>
              <a:buChar char="•"/>
            </a:pPr>
            <a:r>
              <a:rPr lang="en-US"/>
              <a:t>Green line= total</a:t>
            </a:r>
          </a:p>
          <a:p>
            <a:pPr>
              <a:buFontTx/>
              <a:buChar char="•"/>
            </a:pPr>
            <a:endParaRPr lang="en-US"/>
          </a:p>
          <a:p>
            <a:pPr>
              <a:buFontTx/>
              <a:buChar char="•"/>
            </a:pPr>
            <a:r>
              <a:rPr lang="en-US"/>
              <a:t>Utah’s echo boom occurred from around the late 1970s to the early 1980s</a:t>
            </a:r>
          </a:p>
          <a:p>
            <a:pPr>
              <a:buFontTx/>
              <a:buChar char="•"/>
            </a:pPr>
            <a:endParaRPr lang="en-US"/>
          </a:p>
          <a:p>
            <a:pPr>
              <a:buFontTx/>
              <a:buChar char="•"/>
            </a:pPr>
            <a:r>
              <a:rPr lang="en-US"/>
              <a:t>Utah is unique demographically in that the echo boom was larger than the original baby boom</a:t>
            </a:r>
          </a:p>
        </p:txBody>
      </p:sp>
    </p:spTree>
    <p:extLst>
      <p:ext uri="{BB962C8B-B14F-4D97-AF65-F5344CB8AC3E}">
        <p14:creationId xmlns:p14="http://schemas.microsoft.com/office/powerpoint/2010/main" val="2780259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812800" y="687388"/>
            <a:ext cx="5430838" cy="3419475"/>
          </a:xfrm>
          <a:ln/>
        </p:spPr>
      </p:sp>
      <p:sp>
        <p:nvSpPr>
          <p:cNvPr id="5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74430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1200150"/>
            <a:ext cx="5146675" cy="32400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165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1200150"/>
            <a:ext cx="5146675" cy="32400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66178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1200150"/>
            <a:ext cx="5146675" cy="32400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2689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1200150"/>
            <a:ext cx="5146675" cy="32400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28801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1200150"/>
            <a:ext cx="5146675" cy="3240088"/>
          </a:xfrm>
        </p:spPr>
      </p:sp>
      <p:sp>
        <p:nvSpPr>
          <p:cNvPr id="3" name="Notes Placeholder 2"/>
          <p:cNvSpPr>
            <a:spLocks noGrp="1"/>
          </p:cNvSpPr>
          <p:nvPr>
            <p:ph type="body" idx="1"/>
          </p:nvPr>
        </p:nvSpPr>
        <p:spPr>
          <a:xfrm>
            <a:off x="685800" y="4473575"/>
            <a:ext cx="5486400" cy="3660775"/>
          </a:xfrm>
          <a:prstGeom prst="rect">
            <a:avLst/>
          </a:prstGeom>
        </p:spPr>
        <p:txBody>
          <a:bodyPr/>
          <a:lstStyle/>
          <a:p>
            <a:endParaRPr lang="en-US" dirty="0"/>
          </a:p>
        </p:txBody>
      </p:sp>
    </p:spTree>
    <p:extLst>
      <p:ext uri="{BB962C8B-B14F-4D97-AF65-F5344CB8AC3E}">
        <p14:creationId xmlns:p14="http://schemas.microsoft.com/office/powerpoint/2010/main" val="1997900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4057" y="2669938"/>
            <a:ext cx="11605975" cy="1842295"/>
          </a:xfrm>
        </p:spPr>
        <p:txBody>
          <a:bodyPr/>
          <a:lstStyle>
            <a:lvl1pPr>
              <a:defRPr sz="2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2048113" y="4870344"/>
            <a:ext cx="9557862" cy="219643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328346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2704" y="7826771"/>
            <a:ext cx="3185954" cy="596856"/>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665147" y="7826771"/>
            <a:ext cx="4323795" cy="596856"/>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9785430" y="7826771"/>
            <a:ext cx="3185954" cy="596856"/>
          </a:xfrm>
          <a:prstGeom prst="rect">
            <a:avLst/>
          </a:prstGeom>
          <a:ln/>
        </p:spPr>
        <p:txBody>
          <a:bodyPr/>
          <a:lstStyle>
            <a:lvl1pPr>
              <a:defRPr/>
            </a:lvl1pPr>
          </a:lstStyle>
          <a:p>
            <a:pPr>
              <a:defRPr/>
            </a:pPr>
            <a:fld id="{529E5768-EFFA-4CB4-BF83-57C2B9AEDF27}" type="slidenum">
              <a:rPr lang="en-US"/>
              <a:pPr>
                <a:defRPr/>
              </a:pPr>
              <a:t>‹#›</a:t>
            </a:fld>
            <a:endParaRPr lang="en-US"/>
          </a:p>
        </p:txBody>
      </p:sp>
    </p:spTree>
    <p:extLst>
      <p:ext uri="{BB962C8B-B14F-4D97-AF65-F5344CB8AC3E}">
        <p14:creationId xmlns:p14="http://schemas.microsoft.com/office/powerpoint/2010/main" val="3497968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99214" y="344191"/>
            <a:ext cx="3072170" cy="7333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2706" y="344191"/>
            <a:ext cx="8988941" cy="73333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2704" y="7826771"/>
            <a:ext cx="3185954" cy="596856"/>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665147" y="7826771"/>
            <a:ext cx="4323795" cy="596856"/>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9785430" y="7826771"/>
            <a:ext cx="3185954" cy="596856"/>
          </a:xfrm>
          <a:prstGeom prst="rect">
            <a:avLst/>
          </a:prstGeom>
          <a:ln/>
        </p:spPr>
        <p:txBody>
          <a:bodyPr/>
          <a:lstStyle>
            <a:lvl1pPr>
              <a:defRPr/>
            </a:lvl1pPr>
          </a:lstStyle>
          <a:p>
            <a:pPr>
              <a:defRPr/>
            </a:pPr>
            <a:fld id="{86618033-5E5A-4839-A1C8-31BEA103F476}" type="slidenum">
              <a:rPr lang="en-US"/>
              <a:pPr>
                <a:defRPr/>
              </a:pPr>
              <a:t>‹#›</a:t>
            </a:fld>
            <a:endParaRPr lang="en-US"/>
          </a:p>
        </p:txBody>
      </p:sp>
    </p:spTree>
    <p:extLst>
      <p:ext uri="{BB962C8B-B14F-4D97-AF65-F5344CB8AC3E}">
        <p14:creationId xmlns:p14="http://schemas.microsoft.com/office/powerpoint/2010/main" val="2546157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2705" y="344187"/>
            <a:ext cx="12288679" cy="1432454"/>
          </a:xfrm>
        </p:spPr>
        <p:txBody>
          <a:bodyPr/>
          <a:lstStyle/>
          <a:p>
            <a:r>
              <a:rPr lang="en-US"/>
              <a:t>Click to edit Master title style</a:t>
            </a:r>
          </a:p>
        </p:txBody>
      </p:sp>
      <p:sp>
        <p:nvSpPr>
          <p:cNvPr id="3" name="Chart Placeholder 2"/>
          <p:cNvSpPr>
            <a:spLocks noGrp="1"/>
          </p:cNvSpPr>
          <p:nvPr>
            <p:ph type="chart" idx="1"/>
          </p:nvPr>
        </p:nvSpPr>
        <p:spPr>
          <a:xfrm>
            <a:off x="682705" y="2005440"/>
            <a:ext cx="12288679" cy="5672121"/>
          </a:xfrm>
        </p:spPr>
        <p:txBody>
          <a:bodyPr/>
          <a:lstStyle/>
          <a:p>
            <a:endParaRPr lang="en-US"/>
          </a:p>
        </p:txBody>
      </p:sp>
      <p:sp>
        <p:nvSpPr>
          <p:cNvPr id="4" name="Date Placeholder 3"/>
          <p:cNvSpPr>
            <a:spLocks noGrp="1"/>
          </p:cNvSpPr>
          <p:nvPr>
            <p:ph type="dt" sz="half" idx="10"/>
          </p:nvPr>
        </p:nvSpPr>
        <p:spPr>
          <a:xfrm>
            <a:off x="682704" y="7826771"/>
            <a:ext cx="3185954" cy="596856"/>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4665147" y="7826771"/>
            <a:ext cx="4323795" cy="596856"/>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9785430" y="7826771"/>
            <a:ext cx="3185954" cy="596856"/>
          </a:xfrm>
          <a:prstGeom prst="rect">
            <a:avLst/>
          </a:prstGeom>
        </p:spPr>
        <p:txBody>
          <a:bodyPr/>
          <a:lstStyle>
            <a:lvl1pPr>
              <a:defRPr/>
            </a:lvl1pPr>
          </a:lstStyle>
          <a:p>
            <a:fld id="{7F96207F-E93C-4614-96AE-D0692C325F35}" type="slidenum">
              <a:rPr lang="en-US"/>
              <a:pPr/>
              <a:t>‹#›</a:t>
            </a:fld>
            <a:endParaRPr lang="en-US"/>
          </a:p>
        </p:txBody>
      </p:sp>
    </p:spTree>
    <p:extLst>
      <p:ext uri="{BB962C8B-B14F-4D97-AF65-F5344CB8AC3E}">
        <p14:creationId xmlns:p14="http://schemas.microsoft.com/office/powerpoint/2010/main" val="4283382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6577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anchor="t">
            <a:normAutofit/>
          </a:bodyPr>
          <a:lstStyle>
            <a:lvl1pPr algn="ctr">
              <a:defRPr sz="1800"/>
            </a:lvl1pPr>
          </a:lstStyle>
          <a:p>
            <a:r>
              <a:rPr lang="en-US" dirty="0"/>
              <a:t>Click to edit Master title style</a:t>
            </a:r>
          </a:p>
        </p:txBody>
      </p:sp>
      <p:sp>
        <p:nvSpPr>
          <p:cNvPr id="3" name="Content Placeholder 2"/>
          <p:cNvSpPr>
            <a:spLocks noGrp="1"/>
          </p:cNvSpPr>
          <p:nvPr>
            <p:ph idx="1"/>
          </p:nvPr>
        </p:nvSpPr>
        <p:spPr>
          <a:xfrm>
            <a:off x="682705" y="2005437"/>
            <a:ext cx="12288679" cy="5538625"/>
          </a:xfrm>
        </p:spPr>
        <p:txBody>
          <a:bodyPr>
            <a:normAutofit/>
          </a:bodyPr>
          <a:lstStyle>
            <a:lvl1pPr>
              <a:defRPr sz="2100"/>
            </a:lvl1pPr>
            <a:lvl2pPr>
              <a:defRPr sz="1800"/>
            </a:lvl2pPr>
            <a:lvl3pPr>
              <a:defRPr sz="150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682705" y="7544062"/>
            <a:ext cx="12288679" cy="435902"/>
          </a:xfrm>
        </p:spPr>
        <p:txBody>
          <a:bodyPr anchor="b">
            <a:noAutofit/>
          </a:bodyPr>
          <a:lstStyle>
            <a:lvl1pPr algn="l">
              <a:buNone/>
              <a:defRPr sz="675"/>
            </a:lvl1pPr>
            <a:lvl2pPr algn="l">
              <a:buNone/>
              <a:defRPr sz="675"/>
            </a:lvl2pPr>
            <a:lvl3pPr algn="l">
              <a:buNone/>
              <a:defRPr sz="675"/>
            </a:lvl3pPr>
            <a:lvl4pPr algn="l">
              <a:buNone/>
              <a:defRPr sz="675"/>
            </a:lvl4pPr>
            <a:lvl5pPr algn="l">
              <a:buNone/>
              <a:defRPr sz="675"/>
            </a:lvl5pPr>
          </a:lstStyle>
          <a:p>
            <a:pPr lvl="0"/>
            <a:r>
              <a:rPr lang="en-US" dirty="0"/>
              <a:t>Click to edit Master text styles</a:t>
            </a:r>
          </a:p>
        </p:txBody>
      </p:sp>
    </p:spTree>
    <p:extLst>
      <p:ext uri="{BB962C8B-B14F-4D97-AF65-F5344CB8AC3E}">
        <p14:creationId xmlns:p14="http://schemas.microsoft.com/office/powerpoint/2010/main" val="141294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82704" y="7826771"/>
            <a:ext cx="3185954" cy="596856"/>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665147" y="7826771"/>
            <a:ext cx="4323795" cy="596856"/>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9785430" y="7826771"/>
            <a:ext cx="3185954" cy="596856"/>
          </a:xfrm>
          <a:prstGeom prst="rect">
            <a:avLst/>
          </a:prstGeom>
          <a:ln/>
        </p:spPr>
        <p:txBody>
          <a:bodyPr/>
          <a:lstStyle>
            <a:lvl1pPr>
              <a:defRPr/>
            </a:lvl1pPr>
          </a:lstStyle>
          <a:p>
            <a:pPr>
              <a:defRPr/>
            </a:pPr>
            <a:fld id="{1B931CD2-9184-4DDE-8F63-6C2A60B12A81}" type="slidenum">
              <a:rPr lang="en-US"/>
              <a:pPr>
                <a:defRPr/>
              </a:pPr>
              <a:t>‹#›</a:t>
            </a:fld>
            <a:endParaRPr lang="en-US"/>
          </a:p>
        </p:txBody>
      </p:sp>
    </p:spTree>
    <p:extLst>
      <p:ext uri="{BB962C8B-B14F-4D97-AF65-F5344CB8AC3E}">
        <p14:creationId xmlns:p14="http://schemas.microsoft.com/office/powerpoint/2010/main" val="2919429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8580" y="5522910"/>
            <a:ext cx="11605975" cy="170700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78580" y="3642812"/>
            <a:ext cx="11605975" cy="188009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82704" y="7826771"/>
            <a:ext cx="3185954" cy="596856"/>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665147" y="7826771"/>
            <a:ext cx="4323795" cy="596856"/>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9785430" y="7826771"/>
            <a:ext cx="3185954" cy="596856"/>
          </a:xfrm>
          <a:prstGeom prst="rect">
            <a:avLst/>
          </a:prstGeom>
          <a:ln/>
        </p:spPr>
        <p:txBody>
          <a:bodyPr/>
          <a:lstStyle>
            <a:lvl1pPr>
              <a:defRPr/>
            </a:lvl1pPr>
          </a:lstStyle>
          <a:p>
            <a:pPr>
              <a:defRPr/>
            </a:pPr>
            <a:fld id="{3F712F99-5EAD-4957-9ABE-11F6659A04C6}" type="slidenum">
              <a:rPr lang="en-US"/>
              <a:pPr>
                <a:defRPr/>
              </a:pPr>
              <a:t>‹#›</a:t>
            </a:fld>
            <a:endParaRPr lang="en-US"/>
          </a:p>
        </p:txBody>
      </p:sp>
    </p:spTree>
    <p:extLst>
      <p:ext uri="{BB962C8B-B14F-4D97-AF65-F5344CB8AC3E}">
        <p14:creationId xmlns:p14="http://schemas.microsoft.com/office/powerpoint/2010/main" val="420841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2704" y="2005441"/>
            <a:ext cx="6030556" cy="56721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40828" y="2005441"/>
            <a:ext cx="6030556" cy="56721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2704" y="7826771"/>
            <a:ext cx="3185954" cy="596856"/>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665147" y="7826771"/>
            <a:ext cx="4323795" cy="596856"/>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9785430" y="7826771"/>
            <a:ext cx="3185954" cy="596856"/>
          </a:xfrm>
          <a:prstGeom prst="rect">
            <a:avLst/>
          </a:prstGeom>
          <a:ln/>
        </p:spPr>
        <p:txBody>
          <a:bodyPr/>
          <a:lstStyle>
            <a:lvl1pPr>
              <a:defRPr/>
            </a:lvl1pPr>
          </a:lstStyle>
          <a:p>
            <a:pPr>
              <a:defRPr/>
            </a:pPr>
            <a:fld id="{D3E2BC70-325E-46DA-BCD9-D50689C21AB7}" type="slidenum">
              <a:rPr lang="en-US"/>
              <a:pPr>
                <a:defRPr/>
              </a:pPr>
              <a:t>‹#›</a:t>
            </a:fld>
            <a:endParaRPr lang="en-US"/>
          </a:p>
        </p:txBody>
      </p:sp>
    </p:spTree>
    <p:extLst>
      <p:ext uri="{BB962C8B-B14F-4D97-AF65-F5344CB8AC3E}">
        <p14:creationId xmlns:p14="http://schemas.microsoft.com/office/powerpoint/2010/main" val="363000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2705" y="1923867"/>
            <a:ext cx="6032927" cy="8017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705" y="2725643"/>
            <a:ext cx="6032927" cy="49519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36092" y="1923867"/>
            <a:ext cx="6035297" cy="8017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936092" y="2725643"/>
            <a:ext cx="6035297" cy="49519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82704" y="7826771"/>
            <a:ext cx="3185954" cy="596856"/>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4665147" y="7826771"/>
            <a:ext cx="4323795" cy="596856"/>
          </a:xfrm>
          <a:prstGeom prst="rect">
            <a:avLst/>
          </a:prstGeom>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9785430" y="7826771"/>
            <a:ext cx="3185954" cy="596856"/>
          </a:xfrm>
          <a:prstGeom prst="rect">
            <a:avLst/>
          </a:prstGeom>
          <a:ln/>
        </p:spPr>
        <p:txBody>
          <a:bodyPr/>
          <a:lstStyle>
            <a:lvl1pPr>
              <a:defRPr/>
            </a:lvl1pPr>
          </a:lstStyle>
          <a:p>
            <a:pPr>
              <a:defRPr/>
            </a:pPr>
            <a:fld id="{B12C1E77-77B9-4108-85E9-69A376127D59}" type="slidenum">
              <a:rPr lang="en-US"/>
              <a:pPr>
                <a:defRPr/>
              </a:pPr>
              <a:t>‹#›</a:t>
            </a:fld>
            <a:endParaRPr lang="en-US"/>
          </a:p>
        </p:txBody>
      </p:sp>
    </p:spTree>
    <p:extLst>
      <p:ext uri="{BB962C8B-B14F-4D97-AF65-F5344CB8AC3E}">
        <p14:creationId xmlns:p14="http://schemas.microsoft.com/office/powerpoint/2010/main" val="3436562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82704" y="7826771"/>
            <a:ext cx="3185954" cy="596856"/>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4665147" y="7826771"/>
            <a:ext cx="4323795" cy="596856"/>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9785430" y="7826771"/>
            <a:ext cx="3185954" cy="596856"/>
          </a:xfrm>
          <a:prstGeom prst="rect">
            <a:avLst/>
          </a:prstGeom>
          <a:ln/>
        </p:spPr>
        <p:txBody>
          <a:bodyPr/>
          <a:lstStyle>
            <a:lvl1pPr>
              <a:defRPr/>
            </a:lvl1pPr>
          </a:lstStyle>
          <a:p>
            <a:pPr>
              <a:defRPr/>
            </a:pPr>
            <a:fld id="{4A1C36E8-F93C-4B8D-AB50-18E805B17CB2}" type="slidenum">
              <a:rPr lang="en-US"/>
              <a:pPr>
                <a:defRPr/>
              </a:pPr>
              <a:t>‹#›</a:t>
            </a:fld>
            <a:endParaRPr lang="en-US"/>
          </a:p>
        </p:txBody>
      </p:sp>
    </p:spTree>
    <p:extLst>
      <p:ext uri="{BB962C8B-B14F-4D97-AF65-F5344CB8AC3E}">
        <p14:creationId xmlns:p14="http://schemas.microsoft.com/office/powerpoint/2010/main" val="99029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2704" y="7826771"/>
            <a:ext cx="3185954" cy="596856"/>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4665147" y="7826771"/>
            <a:ext cx="4323795" cy="596856"/>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9785430" y="7826771"/>
            <a:ext cx="3185954" cy="596856"/>
          </a:xfrm>
          <a:prstGeom prst="rect">
            <a:avLst/>
          </a:prstGeom>
          <a:ln/>
        </p:spPr>
        <p:txBody>
          <a:bodyPr/>
          <a:lstStyle>
            <a:lvl1pPr>
              <a:defRPr/>
            </a:lvl1pPr>
          </a:lstStyle>
          <a:p>
            <a:pPr>
              <a:defRPr/>
            </a:pPr>
            <a:fld id="{C614639A-F3D9-402B-B602-41E96137453F}" type="slidenum">
              <a:rPr lang="en-US"/>
              <a:pPr>
                <a:defRPr/>
              </a:pPr>
              <a:t>‹#›</a:t>
            </a:fld>
            <a:endParaRPr lang="en-US"/>
          </a:p>
        </p:txBody>
      </p:sp>
    </p:spTree>
    <p:extLst>
      <p:ext uri="{BB962C8B-B14F-4D97-AF65-F5344CB8AC3E}">
        <p14:creationId xmlns:p14="http://schemas.microsoft.com/office/powerpoint/2010/main" val="364741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709" y="342198"/>
            <a:ext cx="4492101" cy="145632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338369" y="342202"/>
            <a:ext cx="7633014" cy="73353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709" y="1798529"/>
            <a:ext cx="4492101" cy="58790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2704" y="7826771"/>
            <a:ext cx="3185954" cy="596856"/>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665147" y="7826771"/>
            <a:ext cx="4323795" cy="596856"/>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9785430" y="7826771"/>
            <a:ext cx="3185954" cy="596856"/>
          </a:xfrm>
          <a:prstGeom prst="rect">
            <a:avLst/>
          </a:prstGeom>
          <a:ln/>
        </p:spPr>
        <p:txBody>
          <a:bodyPr/>
          <a:lstStyle>
            <a:lvl1pPr>
              <a:defRPr/>
            </a:lvl1pPr>
          </a:lstStyle>
          <a:p>
            <a:pPr>
              <a:defRPr/>
            </a:pPr>
            <a:fld id="{D329107C-81E4-4042-B93A-D2997927C358}" type="slidenum">
              <a:rPr lang="en-US"/>
              <a:pPr>
                <a:defRPr/>
              </a:pPr>
              <a:t>‹#›</a:t>
            </a:fld>
            <a:endParaRPr lang="en-US"/>
          </a:p>
        </p:txBody>
      </p:sp>
    </p:spTree>
    <p:extLst>
      <p:ext uri="{BB962C8B-B14F-4D97-AF65-F5344CB8AC3E}">
        <p14:creationId xmlns:p14="http://schemas.microsoft.com/office/powerpoint/2010/main" val="3003002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76298" y="6016308"/>
            <a:ext cx="8192453" cy="71025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76298" y="767956"/>
            <a:ext cx="8192453" cy="515683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676298" y="6726569"/>
            <a:ext cx="8192453" cy="10086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2704" y="7826771"/>
            <a:ext cx="3185954" cy="596856"/>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665147" y="7826771"/>
            <a:ext cx="4323795" cy="596856"/>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9785430" y="7826771"/>
            <a:ext cx="3185954" cy="596856"/>
          </a:xfrm>
          <a:prstGeom prst="rect">
            <a:avLst/>
          </a:prstGeom>
          <a:ln/>
        </p:spPr>
        <p:txBody>
          <a:bodyPr/>
          <a:lstStyle>
            <a:lvl1pPr>
              <a:defRPr/>
            </a:lvl1pPr>
          </a:lstStyle>
          <a:p>
            <a:pPr>
              <a:defRPr/>
            </a:pPr>
            <a:fld id="{2F5D7485-7319-4E1F-A19B-D56280F86097}" type="slidenum">
              <a:rPr lang="en-US"/>
              <a:pPr>
                <a:defRPr/>
              </a:pPr>
              <a:t>‹#›</a:t>
            </a:fld>
            <a:endParaRPr lang="en-US"/>
          </a:p>
        </p:txBody>
      </p:sp>
    </p:spTree>
    <p:extLst>
      <p:ext uri="{BB962C8B-B14F-4D97-AF65-F5344CB8AC3E}">
        <p14:creationId xmlns:p14="http://schemas.microsoft.com/office/powerpoint/2010/main" val="1138177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2705" y="344187"/>
            <a:ext cx="12288679" cy="1432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2705" y="2005441"/>
            <a:ext cx="12288679" cy="5672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7" name="Group 16">
            <a:extLst>
              <a:ext uri="{FF2B5EF4-FFF2-40B4-BE49-F238E27FC236}">
                <a16:creationId xmlns:a16="http://schemas.microsoft.com/office/drawing/2014/main" id="{359C834F-9D10-6448-BC57-3CE2A1974339}"/>
              </a:ext>
            </a:extLst>
          </p:cNvPr>
          <p:cNvGrpSpPr/>
          <p:nvPr userDrawn="1"/>
        </p:nvGrpSpPr>
        <p:grpSpPr>
          <a:xfrm>
            <a:off x="197644" y="8208464"/>
            <a:ext cx="13314749" cy="279898"/>
            <a:chOff x="197644" y="8208464"/>
            <a:chExt cx="13314749" cy="279898"/>
          </a:xfrm>
        </p:grpSpPr>
        <p:sp>
          <p:nvSpPr>
            <p:cNvPr id="18" name="TextBox 17">
              <a:extLst>
                <a:ext uri="{FF2B5EF4-FFF2-40B4-BE49-F238E27FC236}">
                  <a16:creationId xmlns:a16="http://schemas.microsoft.com/office/drawing/2014/main" id="{4E421247-DC46-2A4D-B1C8-180FDFCE39FA}"/>
                </a:ext>
              </a:extLst>
            </p:cNvPr>
            <p:cNvSpPr txBox="1"/>
            <p:nvPr/>
          </p:nvSpPr>
          <p:spPr>
            <a:xfrm>
              <a:off x="197644" y="8226752"/>
              <a:ext cx="7956517" cy="261610"/>
            </a:xfrm>
            <a:prstGeom prst="rect">
              <a:avLst/>
            </a:prstGeom>
            <a:noFill/>
          </p:spPr>
          <p:txBody>
            <a:bodyPr wrap="square" rtlCol="0">
              <a:spAutoFit/>
            </a:bodyPr>
            <a:lstStyle/>
            <a:p>
              <a:r>
                <a:rPr lang="en-US" sz="1100" b="1" dirty="0" err="1">
                  <a:solidFill>
                    <a:schemeClr val="bg2">
                      <a:lumMod val="50000"/>
                    </a:schemeClr>
                  </a:solidFill>
                  <a:latin typeface="Myriad Pro" panose="020B0503030403020204" pitchFamily="34" charset="0"/>
                </a:rPr>
                <a:t>Kem</a:t>
              </a:r>
              <a:r>
                <a:rPr lang="en-US" sz="1100" b="1" dirty="0">
                  <a:solidFill>
                    <a:schemeClr val="bg2">
                      <a:lumMod val="50000"/>
                    </a:schemeClr>
                  </a:solidFill>
                  <a:latin typeface="Myriad Pro" panose="020B0503030403020204" pitchFamily="34" charset="0"/>
                </a:rPr>
                <a:t> C. Gardner Policy Institute </a:t>
              </a:r>
            </a:p>
          </p:txBody>
        </p:sp>
        <p:sp>
          <p:nvSpPr>
            <p:cNvPr id="19" name="TextBox 18">
              <a:extLst>
                <a:ext uri="{FF2B5EF4-FFF2-40B4-BE49-F238E27FC236}">
                  <a16:creationId xmlns:a16="http://schemas.microsoft.com/office/drawing/2014/main" id="{1EC65287-3581-9243-BB35-CD0DF73012F2}"/>
                </a:ext>
              </a:extLst>
            </p:cNvPr>
            <p:cNvSpPr txBox="1"/>
            <p:nvPr/>
          </p:nvSpPr>
          <p:spPr>
            <a:xfrm>
              <a:off x="4725517" y="8251919"/>
              <a:ext cx="8786876" cy="230832"/>
            </a:xfrm>
            <a:prstGeom prst="rect">
              <a:avLst/>
            </a:prstGeom>
            <a:noFill/>
          </p:spPr>
          <p:txBody>
            <a:bodyPr wrap="square" rtlCol="0">
              <a:spAutoFit/>
            </a:bodyPr>
            <a:lstStyle/>
            <a:p>
              <a:pPr algn="r"/>
              <a:r>
                <a:rPr lang="en-US" sz="900" spc="350" dirty="0">
                  <a:solidFill>
                    <a:schemeClr val="bg2">
                      <a:lumMod val="50000"/>
                    </a:schemeClr>
                  </a:solidFill>
                  <a:latin typeface="Myriad Pro" panose="020B0503030403020204" pitchFamily="34" charset="0"/>
                </a:rPr>
                <a:t>DAVID ECCLES SCHOOL OF BUSINESS    </a:t>
              </a:r>
              <a:r>
                <a:rPr lang="en-US" sz="900" spc="350" dirty="0">
                  <a:solidFill>
                    <a:srgbClr val="C00000"/>
                  </a:solidFill>
                  <a:latin typeface="Myriad Pro" panose="020B0503030403020204" pitchFamily="34" charset="0"/>
                </a:rPr>
                <a:t> UNIVERSITY OF UTAH </a:t>
              </a:r>
              <a:endParaRPr lang="en-US" sz="900" spc="350" dirty="0">
                <a:solidFill>
                  <a:schemeClr val="bg2">
                    <a:lumMod val="50000"/>
                  </a:schemeClr>
                </a:solidFill>
                <a:latin typeface="Myriad Pro" panose="020B0503030403020204" pitchFamily="34" charset="0"/>
              </a:endParaRPr>
            </a:p>
          </p:txBody>
        </p:sp>
        <p:cxnSp>
          <p:nvCxnSpPr>
            <p:cNvPr id="20" name="Straight Connector 19">
              <a:extLst>
                <a:ext uri="{FF2B5EF4-FFF2-40B4-BE49-F238E27FC236}">
                  <a16:creationId xmlns:a16="http://schemas.microsoft.com/office/drawing/2014/main" id="{5BD920CC-5D11-1248-ADF1-2BA702330C56}"/>
                </a:ext>
              </a:extLst>
            </p:cNvPr>
            <p:cNvCxnSpPr>
              <a:cxnSpLocks/>
            </p:cNvCxnSpPr>
            <p:nvPr/>
          </p:nvCxnSpPr>
          <p:spPr>
            <a:xfrm>
              <a:off x="294674" y="8208464"/>
              <a:ext cx="13098551" cy="0"/>
            </a:xfrm>
            <a:prstGeom prst="line">
              <a:avLst/>
            </a:prstGeom>
            <a:ln>
              <a:solidFill>
                <a:schemeClr val="bg2">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21" name="Straight Connector 20">
              <a:extLst>
                <a:ext uri="{FF2B5EF4-FFF2-40B4-BE49-F238E27FC236}">
                  <a16:creationId xmlns:a16="http://schemas.microsoft.com/office/drawing/2014/main" id="{65C76172-1D44-CE4A-839B-1D7185D2C700}"/>
                </a:ext>
              </a:extLst>
            </p:cNvPr>
            <p:cNvCxnSpPr>
              <a:cxnSpLocks/>
            </p:cNvCxnSpPr>
            <p:nvPr/>
          </p:nvCxnSpPr>
          <p:spPr>
            <a:xfrm>
              <a:off x="11399044" y="8208464"/>
              <a:ext cx="0" cy="24912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61F3CD-63ED-7144-A74B-73D840BBF8EC}"/>
              </a:ext>
            </a:extLst>
          </p:cNvPr>
          <p:cNvSpPr>
            <a:spLocks noGrp="1"/>
          </p:cNvSpPr>
          <p:nvPr>
            <p:ph type="ctrTitle"/>
          </p:nvPr>
        </p:nvSpPr>
        <p:spPr/>
        <p:txBody>
          <a:bodyPr/>
          <a:lstStyle/>
          <a:p>
            <a:r>
              <a:rPr lang="en-US" sz="4000" dirty="0"/>
              <a:t>2019 Economic Report to the Governor</a:t>
            </a:r>
          </a:p>
        </p:txBody>
      </p:sp>
    </p:spTree>
    <p:extLst>
      <p:ext uri="{BB962C8B-B14F-4D97-AF65-F5344CB8AC3E}">
        <p14:creationId xmlns:p14="http://schemas.microsoft.com/office/powerpoint/2010/main" val="3643854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p:cNvGraphicFramePr>
          <p:nvPr>
            <p:extLst>
              <p:ext uri="{D42A27DB-BD31-4B8C-83A1-F6EECF244321}">
                <p14:modId xmlns:p14="http://schemas.microsoft.com/office/powerpoint/2010/main" val="3907249343"/>
              </p:ext>
            </p:extLst>
          </p:nvPr>
        </p:nvGraphicFramePr>
        <p:xfrm>
          <a:off x="2262666" y="2041007"/>
          <a:ext cx="8963891"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97644" y="7421562"/>
            <a:ext cx="8458199" cy="707886"/>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Note: Dependency Ratios are computed as the number of nonworking age persons per 100 working age (18-64 year old) persons in the population. Youth are less than 18 years old and retirement age is 65 years and older.</a:t>
            </a:r>
          </a:p>
          <a:p>
            <a:endParaRPr lang="en-US" sz="1000" dirty="0">
              <a:latin typeface="Calibri" panose="020F0502020204030204" pitchFamily="34" charset="0"/>
              <a:cs typeface="Calibri" panose="020F0502020204030204" pitchFamily="34" charset="0"/>
            </a:endParaRPr>
          </a:p>
          <a:p>
            <a:r>
              <a:rPr lang="en-US" sz="1000" dirty="0">
                <a:latin typeface="Calibri" panose="020F0502020204030204" pitchFamily="34" charset="0"/>
                <a:cs typeface="Calibri" panose="020F0502020204030204" pitchFamily="34" charset="0"/>
              </a:rPr>
              <a:t>Source: Kem C. Gardner Policy Institute analysis of U.S. Census Bureau Decennial Census data and </a:t>
            </a:r>
            <a:r>
              <a:rPr lang="en-US" sz="1000" dirty="0" err="1">
                <a:latin typeface="Calibri" panose="020F0502020204030204" pitchFamily="34" charset="0"/>
                <a:cs typeface="Calibri" panose="020F0502020204030204" pitchFamily="34" charset="0"/>
              </a:rPr>
              <a:t>Kem</a:t>
            </a:r>
            <a:r>
              <a:rPr lang="en-US" sz="1000" dirty="0">
                <a:latin typeface="Calibri" panose="020F0502020204030204" pitchFamily="34" charset="0"/>
                <a:cs typeface="Calibri" panose="020F0502020204030204" pitchFamily="34" charset="0"/>
              </a:rPr>
              <a:t> C. Gardner Policy Institute State Projections</a:t>
            </a:r>
          </a:p>
        </p:txBody>
      </p:sp>
      <p:sp>
        <p:nvSpPr>
          <p:cNvPr id="7" name="TextBox 6"/>
          <p:cNvSpPr txBox="1"/>
          <p:nvPr/>
        </p:nvSpPr>
        <p:spPr>
          <a:xfrm>
            <a:off x="3568836" y="1325564"/>
            <a:ext cx="6440214" cy="708143"/>
          </a:xfrm>
          <a:prstGeom prst="rect">
            <a:avLst/>
          </a:prstGeom>
          <a:noFill/>
        </p:spPr>
        <p:txBody>
          <a:bodyPr wrap="square" rtlCol="0">
            <a:spAutoFit/>
          </a:bodyPr>
          <a:lstStyle/>
          <a:p>
            <a:pPr algn="ctr"/>
            <a:r>
              <a:rPr lang="en-US" sz="2001" b="1" dirty="0">
                <a:latin typeface="Calibri" panose="020F0502020204030204" pitchFamily="34" charset="0"/>
                <a:cs typeface="Calibri" panose="020F0502020204030204" pitchFamily="34" charset="0"/>
              </a:rPr>
              <a:t>Figure 2.5</a:t>
            </a:r>
          </a:p>
          <a:p>
            <a:pPr algn="ctr"/>
            <a:r>
              <a:rPr lang="en-US" sz="2001" b="1" dirty="0">
                <a:latin typeface="Calibri" panose="020F0502020204030204" pitchFamily="34" charset="0"/>
                <a:cs typeface="Calibri" panose="020F0502020204030204" pitchFamily="34" charset="0"/>
              </a:rPr>
              <a:t>Utah Dependency Ratios: 1970-2060</a:t>
            </a:r>
          </a:p>
        </p:txBody>
      </p:sp>
    </p:spTree>
    <p:extLst>
      <p:ext uri="{BB962C8B-B14F-4D97-AF65-F5344CB8AC3E}">
        <p14:creationId xmlns:p14="http://schemas.microsoft.com/office/powerpoint/2010/main" val="2605765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507" y="7547557"/>
            <a:ext cx="4529138" cy="553998"/>
          </a:xfrm>
          <a:prstGeom prst="rect">
            <a:avLst/>
          </a:prstGeom>
        </p:spPr>
        <p:txBody>
          <a:bodyPr wrap="square">
            <a:spAutoFit/>
          </a:bodyPr>
          <a:lstStyle/>
          <a:p>
            <a:r>
              <a:rPr lang="fr-FR" sz="1000" dirty="0">
                <a:latin typeface="Calibri" panose="020F0502020204030204" pitchFamily="34" charset="0"/>
                <a:cs typeface="Calibri" panose="020F0502020204030204" pitchFamily="34" charset="0"/>
              </a:rPr>
              <a:t>Note: Natural </a:t>
            </a:r>
            <a:r>
              <a:rPr lang="fr-FR" sz="1000" dirty="0" err="1">
                <a:latin typeface="Calibri" panose="020F0502020204030204" pitchFamily="34" charset="0"/>
                <a:cs typeface="Calibri" panose="020F0502020204030204" pitchFamily="34" charset="0"/>
              </a:rPr>
              <a:t>increase</a:t>
            </a:r>
            <a:r>
              <a:rPr lang="fr-FR" sz="1000" dirty="0">
                <a:latin typeface="Calibri" panose="020F0502020204030204" pitchFamily="34" charset="0"/>
                <a:cs typeface="Calibri" panose="020F0502020204030204" pitchFamily="34" charset="0"/>
              </a:rPr>
              <a:t> </a:t>
            </a:r>
            <a:r>
              <a:rPr lang="fr-FR" sz="1000" dirty="0" err="1">
                <a:latin typeface="Calibri" panose="020F0502020204030204" pitchFamily="34" charset="0"/>
                <a:cs typeface="Calibri" panose="020F0502020204030204" pitchFamily="34" charset="0"/>
              </a:rPr>
              <a:t>equals</a:t>
            </a:r>
            <a:r>
              <a:rPr lang="fr-FR" sz="1000" dirty="0">
                <a:latin typeface="Calibri" panose="020F0502020204030204" pitchFamily="34" charset="0"/>
                <a:cs typeface="Calibri" panose="020F0502020204030204" pitchFamily="34" charset="0"/>
              </a:rPr>
              <a:t> </a:t>
            </a:r>
            <a:r>
              <a:rPr lang="fr-FR" sz="1000" dirty="0" err="1">
                <a:latin typeface="Calibri" panose="020F0502020204030204" pitchFamily="34" charset="0"/>
                <a:cs typeface="Calibri" panose="020F0502020204030204" pitchFamily="34" charset="0"/>
              </a:rPr>
              <a:t>births</a:t>
            </a:r>
            <a:r>
              <a:rPr lang="fr-FR" sz="1000" dirty="0">
                <a:latin typeface="Calibri" panose="020F0502020204030204" pitchFamily="34" charset="0"/>
                <a:cs typeface="Calibri" panose="020F0502020204030204" pitchFamily="34" charset="0"/>
              </a:rPr>
              <a:t> minus </a:t>
            </a:r>
            <a:r>
              <a:rPr lang="fr-FR" sz="1000" dirty="0" err="1">
                <a:latin typeface="Calibri" panose="020F0502020204030204" pitchFamily="34" charset="0"/>
                <a:cs typeface="Calibri" panose="020F0502020204030204" pitchFamily="34" charset="0"/>
              </a:rPr>
              <a:t>deaths</a:t>
            </a:r>
            <a:endParaRPr lang="fr-FR" sz="1000" dirty="0">
              <a:latin typeface="Calibri" panose="020F0502020204030204" pitchFamily="34" charset="0"/>
              <a:cs typeface="Calibri" panose="020F0502020204030204" pitchFamily="34" charset="0"/>
            </a:endParaRPr>
          </a:p>
          <a:p>
            <a:endParaRPr lang="fr-FR" sz="1000" dirty="0">
              <a:latin typeface="Calibri" panose="020F0502020204030204" pitchFamily="34" charset="0"/>
              <a:cs typeface="Calibri" panose="020F0502020204030204" pitchFamily="34" charset="0"/>
            </a:endParaRPr>
          </a:p>
          <a:p>
            <a:r>
              <a:rPr lang="fr-FR" sz="1000" dirty="0">
                <a:latin typeface="Calibri" panose="020F0502020204030204" pitchFamily="34" charset="0"/>
                <a:cs typeface="Calibri" panose="020F0502020204030204" pitchFamily="34" charset="0"/>
              </a:rPr>
              <a:t>Source: U.S. </a:t>
            </a:r>
            <a:r>
              <a:rPr lang="fr-FR" sz="1000" dirty="0" err="1">
                <a:latin typeface="Calibri" panose="020F0502020204030204" pitchFamily="34" charset="0"/>
                <a:cs typeface="Calibri" panose="020F0502020204030204" pitchFamily="34" charset="0"/>
              </a:rPr>
              <a:t>Census</a:t>
            </a:r>
            <a:r>
              <a:rPr lang="fr-FR" sz="1000" dirty="0">
                <a:latin typeface="Calibri" panose="020F0502020204030204" pitchFamily="34" charset="0"/>
                <a:cs typeface="Calibri" panose="020F0502020204030204" pitchFamily="34" charset="0"/>
              </a:rPr>
              <a:t> Bureau, Population Division </a:t>
            </a:r>
            <a:endParaRPr lang="en-US" sz="1000"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2734782" y="467185"/>
            <a:ext cx="8229600" cy="857250"/>
          </a:xfrm>
        </p:spPr>
        <p:txBody>
          <a:bodyPr anchor="t">
            <a:noAutofit/>
          </a:bodyPr>
          <a:lstStyle/>
          <a:p>
            <a:pPr algn="ctr"/>
            <a:r>
              <a:rPr lang="en-US" sz="2001" b="1" dirty="0"/>
              <a:t>Figure 2.6</a:t>
            </a:r>
            <a:br>
              <a:rPr lang="en-US" sz="2001" b="1" dirty="0"/>
            </a:br>
            <a:r>
              <a:rPr lang="en-US" sz="2001" b="1" dirty="0"/>
              <a:t>Natural Increase Annual Rate of Change: July 1, 2017 to July 1, 2018</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588" b="2381"/>
          <a:stretch/>
        </p:blipFill>
        <p:spPr>
          <a:xfrm>
            <a:off x="2495076" y="1301257"/>
            <a:ext cx="8535903" cy="6019800"/>
          </a:xfrm>
          <a:prstGeom prst="rect">
            <a:avLst/>
          </a:prstGeom>
        </p:spPr>
      </p:pic>
    </p:spTree>
    <p:extLst>
      <p:ext uri="{BB962C8B-B14F-4D97-AF65-F5344CB8AC3E}">
        <p14:creationId xmlns:p14="http://schemas.microsoft.com/office/powerpoint/2010/main" val="1645495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855244" y="868362"/>
            <a:ext cx="61722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1" b="1" dirty="0">
                <a:latin typeface="Calibri" panose="020F0502020204030204" pitchFamily="34" charset="0"/>
                <a:ea typeface="Verdana" panose="020B0604030504040204" pitchFamily="34" charset="0"/>
                <a:cs typeface="Calibri" panose="020F0502020204030204" pitchFamily="34" charset="0"/>
              </a:rPr>
              <a:t>Figure 2.7</a:t>
            </a:r>
          </a:p>
          <a:p>
            <a:pPr algn="ctr"/>
            <a:r>
              <a:rPr lang="en-US" sz="2001" b="1" dirty="0">
                <a:latin typeface="Calibri" panose="020F0502020204030204" pitchFamily="34" charset="0"/>
                <a:ea typeface="Verdana" panose="020B0604030504040204" pitchFamily="34" charset="0"/>
                <a:cs typeface="Calibri" panose="020F0502020204030204" pitchFamily="34" charset="0"/>
              </a:rPr>
              <a:t>Total Fertility for Utah and the United States</a:t>
            </a:r>
          </a:p>
        </p:txBody>
      </p:sp>
      <p:graphicFrame>
        <p:nvGraphicFramePr>
          <p:cNvPr id="6" name="Chart 5"/>
          <p:cNvGraphicFramePr/>
          <p:nvPr>
            <p:extLst>
              <p:ext uri="{D42A27DB-BD31-4B8C-83A1-F6EECF244321}">
                <p14:modId xmlns:p14="http://schemas.microsoft.com/office/powerpoint/2010/main" val="3976250356"/>
              </p:ext>
            </p:extLst>
          </p:nvPr>
        </p:nvGraphicFramePr>
        <p:xfrm>
          <a:off x="2519110" y="1630365"/>
          <a:ext cx="8727535" cy="556259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3"/>
          <p:cNvSpPr txBox="1">
            <a:spLocks noChangeArrowheads="1"/>
          </p:cNvSpPr>
          <p:nvPr/>
        </p:nvSpPr>
        <p:spPr bwMode="auto">
          <a:xfrm>
            <a:off x="197644" y="7573962"/>
            <a:ext cx="63912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000" dirty="0">
                <a:latin typeface="Calibri" panose="020F0502020204030204" pitchFamily="34" charset="0"/>
                <a:ea typeface="Verdana" panose="020B0604030504040204" pitchFamily="34" charset="0"/>
                <a:cs typeface="Calibri" panose="020F0502020204030204" pitchFamily="34" charset="0"/>
              </a:rPr>
              <a:t>Note: The Replacement Level is the fertility level at which the current population is replaced</a:t>
            </a:r>
          </a:p>
          <a:p>
            <a:endParaRPr lang="en-US" sz="1000" dirty="0">
              <a:latin typeface="Calibri" panose="020F0502020204030204" pitchFamily="34" charset="0"/>
              <a:ea typeface="Verdana" panose="020B0604030504040204" pitchFamily="34" charset="0"/>
              <a:cs typeface="Calibri" panose="020F0502020204030204" pitchFamily="34" charset="0"/>
            </a:endParaRPr>
          </a:p>
          <a:p>
            <a:r>
              <a:rPr lang="en-US" sz="1000" dirty="0">
                <a:latin typeface="Calibri" panose="020F0502020204030204" pitchFamily="34" charset="0"/>
                <a:ea typeface="Verdana" panose="020B0604030504040204" pitchFamily="34" charset="0"/>
                <a:cs typeface="Calibri" panose="020F0502020204030204" pitchFamily="34" charset="0"/>
              </a:rPr>
              <a:t>Source: National Center for Health Statistics</a:t>
            </a:r>
          </a:p>
        </p:txBody>
      </p:sp>
    </p:spTree>
    <p:extLst>
      <p:ext uri="{BB962C8B-B14F-4D97-AF65-F5344CB8AC3E}">
        <p14:creationId xmlns:p14="http://schemas.microsoft.com/office/powerpoint/2010/main" val="2044985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8AD23-9C28-3844-94FC-64FACF3197A2}"/>
              </a:ext>
            </a:extLst>
          </p:cNvPr>
          <p:cNvSpPr>
            <a:spLocks noGrp="1"/>
          </p:cNvSpPr>
          <p:nvPr>
            <p:ph type="ctrTitle"/>
          </p:nvPr>
        </p:nvSpPr>
        <p:spPr/>
        <p:txBody>
          <a:bodyPr/>
          <a:lstStyle/>
          <a:p>
            <a:r>
              <a:rPr lang="en-US" sz="4400" dirty="0"/>
              <a:t>Chapter 3: Employment, Wages, and Labor Force</a:t>
            </a:r>
          </a:p>
        </p:txBody>
      </p:sp>
    </p:spTree>
    <p:extLst>
      <p:ext uri="{BB962C8B-B14F-4D97-AF65-F5344CB8AC3E}">
        <p14:creationId xmlns:p14="http://schemas.microsoft.com/office/powerpoint/2010/main" val="3281506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044" y="457201"/>
            <a:ext cx="9144000" cy="1020762"/>
          </a:xfrm>
        </p:spPr>
        <p:txBody>
          <a:bodyPr anchor="t">
            <a:noAutofit/>
          </a:bodyPr>
          <a:lstStyle/>
          <a:p>
            <a:pPr algn="ctr"/>
            <a:r>
              <a:rPr lang="en-US" sz="2000" b="1" dirty="0">
                <a:ea typeface="Verdana" panose="020B0604030504040204" pitchFamily="34" charset="0"/>
              </a:rPr>
              <a:t>Figure 3.1</a:t>
            </a:r>
            <a:br>
              <a:rPr lang="en-US" sz="2000" b="1" dirty="0">
                <a:ea typeface="Verdana" panose="020B0604030504040204" pitchFamily="34" charset="0"/>
              </a:rPr>
            </a:br>
            <a:r>
              <a:rPr lang="en-US" sz="2000" b="1" dirty="0">
                <a:ea typeface="Verdana" panose="020B0604030504040204" pitchFamily="34" charset="0"/>
              </a:rPr>
              <a:t>Annual Average Job Growth Rate for Utah and the United States</a:t>
            </a:r>
          </a:p>
        </p:txBody>
      </p:sp>
      <p:sp>
        <p:nvSpPr>
          <p:cNvPr id="5" name="Text Box 4"/>
          <p:cNvSpPr txBox="1">
            <a:spLocks noChangeArrowheads="1"/>
          </p:cNvSpPr>
          <p:nvPr/>
        </p:nvSpPr>
        <p:spPr bwMode="auto">
          <a:xfrm>
            <a:off x="317984" y="7597618"/>
            <a:ext cx="4451660" cy="43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7614" tIns="23807" rIns="47614" bIns="23807">
            <a:spAutoFit/>
          </a:bodyPr>
          <a:lstStyle>
            <a:lvl1pPr defTabSz="857250">
              <a:defRPr>
                <a:solidFill>
                  <a:schemeClr val="tx1"/>
                </a:solidFill>
                <a:latin typeface="Arial" charset="0"/>
              </a:defRPr>
            </a:lvl1pPr>
            <a:lvl2pPr marL="428625" defTabSz="857250">
              <a:defRPr>
                <a:solidFill>
                  <a:schemeClr val="tx1"/>
                </a:solidFill>
                <a:latin typeface="Arial" charset="0"/>
              </a:defRPr>
            </a:lvl2pPr>
            <a:lvl3pPr marL="857250" defTabSz="857250">
              <a:defRPr>
                <a:solidFill>
                  <a:schemeClr val="tx1"/>
                </a:solidFill>
                <a:latin typeface="Arial" charset="0"/>
              </a:defRPr>
            </a:lvl3pPr>
            <a:lvl4pPr marL="1284288" defTabSz="857250">
              <a:defRPr>
                <a:solidFill>
                  <a:schemeClr val="tx1"/>
                </a:solidFill>
                <a:latin typeface="Arial" charset="0"/>
              </a:defRPr>
            </a:lvl4pPr>
            <a:lvl5pPr marL="1712913" defTabSz="857250">
              <a:defRPr>
                <a:solidFill>
                  <a:schemeClr val="tx1"/>
                </a:solidFill>
                <a:latin typeface="Arial" charset="0"/>
              </a:defRPr>
            </a:lvl5pPr>
            <a:lvl6pPr marL="2170113" defTabSz="857250" fontAlgn="base">
              <a:spcBef>
                <a:spcPct val="0"/>
              </a:spcBef>
              <a:spcAft>
                <a:spcPct val="0"/>
              </a:spcAft>
              <a:defRPr>
                <a:solidFill>
                  <a:schemeClr val="tx1"/>
                </a:solidFill>
                <a:latin typeface="Arial" charset="0"/>
              </a:defRPr>
            </a:lvl6pPr>
            <a:lvl7pPr marL="2627313" defTabSz="857250" fontAlgn="base">
              <a:spcBef>
                <a:spcPct val="0"/>
              </a:spcBef>
              <a:spcAft>
                <a:spcPct val="0"/>
              </a:spcAft>
              <a:defRPr>
                <a:solidFill>
                  <a:schemeClr val="tx1"/>
                </a:solidFill>
                <a:latin typeface="Arial" charset="0"/>
              </a:defRPr>
            </a:lvl7pPr>
            <a:lvl8pPr marL="3084513" defTabSz="857250" fontAlgn="base">
              <a:spcBef>
                <a:spcPct val="0"/>
              </a:spcBef>
              <a:spcAft>
                <a:spcPct val="0"/>
              </a:spcAft>
              <a:defRPr>
                <a:solidFill>
                  <a:schemeClr val="tx1"/>
                </a:solidFill>
                <a:latin typeface="Arial" charset="0"/>
              </a:defRPr>
            </a:lvl8pPr>
            <a:lvl9pPr marL="3541713" defTabSz="857250" fontAlgn="base">
              <a:spcBef>
                <a:spcPct val="0"/>
              </a:spcBef>
              <a:spcAft>
                <a:spcPct val="0"/>
              </a:spcAft>
              <a:defRPr>
                <a:solidFill>
                  <a:schemeClr val="tx1"/>
                </a:solidFill>
                <a:latin typeface="Arial" charset="0"/>
              </a:defRPr>
            </a:lvl9pPr>
          </a:lstStyle>
          <a:p>
            <a:pPr eaLnBrk="0" hangingPunct="0">
              <a:spcBef>
                <a:spcPct val="50000"/>
              </a:spcBef>
            </a:pPr>
            <a:r>
              <a:rPr lang="en-US" sz="1000" dirty="0">
                <a:solidFill>
                  <a:srgbClr val="000000"/>
                </a:solidFill>
                <a:latin typeface="Calibri" panose="020F0502020204030204" pitchFamily="34" charset="0"/>
                <a:ea typeface="Verdana" panose="020B0604030504040204" pitchFamily="34" charset="0"/>
                <a:cs typeface="Calibri" panose="020F0502020204030204" pitchFamily="34" charset="0"/>
              </a:rPr>
              <a:t>Note: e=estimate</a:t>
            </a:r>
          </a:p>
          <a:p>
            <a:pPr eaLnBrk="0" hangingPunct="0">
              <a:spcBef>
                <a:spcPct val="50000"/>
              </a:spcBef>
            </a:pPr>
            <a:r>
              <a:rPr lang="en-US" sz="1000" dirty="0">
                <a:solidFill>
                  <a:srgbClr val="000000"/>
                </a:solidFill>
                <a:latin typeface="Calibri" panose="020F0502020204030204" pitchFamily="34" charset="0"/>
                <a:ea typeface="Verdana" panose="020B0604030504040204" pitchFamily="34" charset="0"/>
                <a:cs typeface="Calibri" panose="020F0502020204030204" pitchFamily="34" charset="0"/>
              </a:rPr>
              <a:t>Source: Utah Department of Workforce Services</a:t>
            </a:r>
          </a:p>
        </p:txBody>
      </p:sp>
      <p:graphicFrame>
        <p:nvGraphicFramePr>
          <p:cNvPr id="8" name="Content Placeholder 3">
            <a:extLst>
              <a:ext uri="{FF2B5EF4-FFF2-40B4-BE49-F238E27FC236}">
                <a16:creationId xmlns:a16="http://schemas.microsoft.com/office/drawing/2014/main" id="{21AAB77E-BDAD-4ACE-BB86-D3C327D9D974}"/>
              </a:ext>
            </a:extLst>
          </p:cNvPr>
          <p:cNvGraphicFramePr>
            <a:graphicFrameLocks noGrp="1"/>
          </p:cNvGraphicFramePr>
          <p:nvPr>
            <p:extLst>
              <p:ext uri="{D42A27DB-BD31-4B8C-83A1-F6EECF244321}">
                <p14:modId xmlns:p14="http://schemas.microsoft.com/office/powerpoint/2010/main" val="2838084995"/>
              </p:ext>
            </p:extLst>
          </p:nvPr>
        </p:nvGraphicFramePr>
        <p:xfrm>
          <a:off x="2255044" y="1212691"/>
          <a:ext cx="9067800" cy="65898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3993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8668" y="463760"/>
            <a:ext cx="6776757" cy="631259"/>
          </a:xfrm>
        </p:spPr>
        <p:txBody>
          <a:bodyPr anchor="t">
            <a:noAutofit/>
          </a:bodyPr>
          <a:lstStyle/>
          <a:p>
            <a:pPr algn="ctr"/>
            <a:r>
              <a:rPr lang="en-US" sz="2000" b="1" dirty="0">
                <a:ea typeface="Verdana" panose="020B0604030504040204" pitchFamily="34" charset="0"/>
              </a:rPr>
              <a:t>Figure 3.2</a:t>
            </a:r>
            <a:br>
              <a:rPr lang="en-US" sz="2000" b="1" dirty="0">
                <a:ea typeface="Verdana" panose="020B0604030504040204" pitchFamily="34" charset="0"/>
              </a:rPr>
            </a:br>
            <a:r>
              <a:rPr lang="en-US" sz="2000" b="1" dirty="0">
                <a:ea typeface="Verdana" panose="020B0604030504040204" pitchFamily="34" charset="0"/>
              </a:rPr>
              <a:t>Annual Unemployment Rate for Utah and the United States</a:t>
            </a:r>
          </a:p>
        </p:txBody>
      </p:sp>
      <p:sp>
        <p:nvSpPr>
          <p:cNvPr id="5" name="Text Box 4"/>
          <p:cNvSpPr txBox="1">
            <a:spLocks noChangeArrowheads="1"/>
          </p:cNvSpPr>
          <p:nvPr/>
        </p:nvSpPr>
        <p:spPr bwMode="auto">
          <a:xfrm>
            <a:off x="273844" y="7573961"/>
            <a:ext cx="4451660" cy="43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7614" tIns="23807" rIns="47614" bIns="23807">
            <a:spAutoFit/>
          </a:bodyPr>
          <a:lstStyle>
            <a:lvl1pPr defTabSz="857250">
              <a:defRPr>
                <a:solidFill>
                  <a:schemeClr val="tx1"/>
                </a:solidFill>
                <a:latin typeface="Arial" charset="0"/>
              </a:defRPr>
            </a:lvl1pPr>
            <a:lvl2pPr marL="428625" defTabSz="857250">
              <a:defRPr>
                <a:solidFill>
                  <a:schemeClr val="tx1"/>
                </a:solidFill>
                <a:latin typeface="Arial" charset="0"/>
              </a:defRPr>
            </a:lvl2pPr>
            <a:lvl3pPr marL="857250" defTabSz="857250">
              <a:defRPr>
                <a:solidFill>
                  <a:schemeClr val="tx1"/>
                </a:solidFill>
                <a:latin typeface="Arial" charset="0"/>
              </a:defRPr>
            </a:lvl3pPr>
            <a:lvl4pPr marL="1284288" defTabSz="857250">
              <a:defRPr>
                <a:solidFill>
                  <a:schemeClr val="tx1"/>
                </a:solidFill>
                <a:latin typeface="Arial" charset="0"/>
              </a:defRPr>
            </a:lvl4pPr>
            <a:lvl5pPr marL="1712913" defTabSz="857250">
              <a:defRPr>
                <a:solidFill>
                  <a:schemeClr val="tx1"/>
                </a:solidFill>
                <a:latin typeface="Arial" charset="0"/>
              </a:defRPr>
            </a:lvl5pPr>
            <a:lvl6pPr marL="2170113" defTabSz="857250" fontAlgn="base">
              <a:spcBef>
                <a:spcPct val="0"/>
              </a:spcBef>
              <a:spcAft>
                <a:spcPct val="0"/>
              </a:spcAft>
              <a:defRPr>
                <a:solidFill>
                  <a:schemeClr val="tx1"/>
                </a:solidFill>
                <a:latin typeface="Arial" charset="0"/>
              </a:defRPr>
            </a:lvl6pPr>
            <a:lvl7pPr marL="2627313" defTabSz="857250" fontAlgn="base">
              <a:spcBef>
                <a:spcPct val="0"/>
              </a:spcBef>
              <a:spcAft>
                <a:spcPct val="0"/>
              </a:spcAft>
              <a:defRPr>
                <a:solidFill>
                  <a:schemeClr val="tx1"/>
                </a:solidFill>
                <a:latin typeface="Arial" charset="0"/>
              </a:defRPr>
            </a:lvl7pPr>
            <a:lvl8pPr marL="3084513" defTabSz="857250" fontAlgn="base">
              <a:spcBef>
                <a:spcPct val="0"/>
              </a:spcBef>
              <a:spcAft>
                <a:spcPct val="0"/>
              </a:spcAft>
              <a:defRPr>
                <a:solidFill>
                  <a:schemeClr val="tx1"/>
                </a:solidFill>
                <a:latin typeface="Arial" charset="0"/>
              </a:defRPr>
            </a:lvl8pPr>
            <a:lvl9pPr marL="3541713" defTabSz="857250" fontAlgn="base">
              <a:spcBef>
                <a:spcPct val="0"/>
              </a:spcBef>
              <a:spcAft>
                <a:spcPct val="0"/>
              </a:spcAft>
              <a:defRPr>
                <a:solidFill>
                  <a:schemeClr val="tx1"/>
                </a:solidFill>
                <a:latin typeface="Arial" charset="0"/>
              </a:defRPr>
            </a:lvl9pPr>
          </a:lstStyle>
          <a:p>
            <a:pPr eaLnBrk="0" hangingPunct="0">
              <a:spcBef>
                <a:spcPct val="50000"/>
              </a:spcBef>
            </a:pPr>
            <a:r>
              <a:rPr lang="en-US" sz="1000" dirty="0">
                <a:solidFill>
                  <a:srgbClr val="000000"/>
                </a:solidFill>
                <a:latin typeface="Calibri" panose="020F0502020204030204" pitchFamily="34" charset="0"/>
                <a:ea typeface="Verdana" panose="020B0604030504040204" pitchFamily="34" charset="0"/>
                <a:cs typeface="Calibri" panose="020F0502020204030204" pitchFamily="34" charset="0"/>
              </a:rPr>
              <a:t>Note: e=estimate</a:t>
            </a:r>
          </a:p>
          <a:p>
            <a:pPr eaLnBrk="0" hangingPunct="0">
              <a:spcBef>
                <a:spcPct val="50000"/>
              </a:spcBef>
            </a:pPr>
            <a:r>
              <a:rPr lang="en-US" sz="1000" dirty="0">
                <a:solidFill>
                  <a:srgbClr val="000000"/>
                </a:solidFill>
                <a:latin typeface="Calibri" panose="020F0502020204030204" pitchFamily="34" charset="0"/>
                <a:ea typeface="Verdana" panose="020B0604030504040204" pitchFamily="34" charset="0"/>
                <a:cs typeface="Calibri" panose="020F0502020204030204" pitchFamily="34" charset="0"/>
              </a:rPr>
              <a:t>Source: Utah Department of Workforce Services</a:t>
            </a:r>
          </a:p>
        </p:txBody>
      </p:sp>
      <p:graphicFrame>
        <p:nvGraphicFramePr>
          <p:cNvPr id="8" name="Content Placeholder 3">
            <a:extLst>
              <a:ext uri="{FF2B5EF4-FFF2-40B4-BE49-F238E27FC236}">
                <a16:creationId xmlns:a16="http://schemas.microsoft.com/office/drawing/2014/main" id="{76466F5A-0742-4729-93ED-34E05377F68D}"/>
              </a:ext>
            </a:extLst>
          </p:cNvPr>
          <p:cNvGraphicFramePr>
            <a:graphicFrameLocks noGrp="1"/>
          </p:cNvGraphicFramePr>
          <p:nvPr>
            <p:extLst>
              <p:ext uri="{D42A27DB-BD31-4B8C-83A1-F6EECF244321}">
                <p14:modId xmlns:p14="http://schemas.microsoft.com/office/powerpoint/2010/main" val="79641246"/>
              </p:ext>
            </p:extLst>
          </p:nvPr>
        </p:nvGraphicFramePr>
        <p:xfrm>
          <a:off x="2255044" y="1020764"/>
          <a:ext cx="9144000" cy="68991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5442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044" y="457202"/>
            <a:ext cx="9144000" cy="649827"/>
          </a:xfrm>
        </p:spPr>
        <p:txBody>
          <a:bodyPr anchor="t">
            <a:noAutofit/>
          </a:bodyPr>
          <a:lstStyle/>
          <a:p>
            <a:pPr algn="ctr"/>
            <a:r>
              <a:rPr lang="en-US" sz="2000" b="1" dirty="0">
                <a:ea typeface="Verdana" panose="020B0604030504040204" pitchFamily="34" charset="0"/>
              </a:rPr>
              <a:t>Figure 3.3</a:t>
            </a:r>
            <a:br>
              <a:rPr lang="en-US" sz="2000" b="1" dirty="0">
                <a:ea typeface="Verdana" panose="020B0604030504040204" pitchFamily="34" charset="0"/>
              </a:rPr>
            </a:br>
            <a:r>
              <a:rPr lang="en-US" sz="2000" b="1" dirty="0">
                <a:ea typeface="Verdana" panose="020B0604030504040204" pitchFamily="34" charset="0"/>
              </a:rPr>
              <a:t>Annual Average Unemployment Rate and Wage Growth for Utah</a:t>
            </a:r>
          </a:p>
        </p:txBody>
      </p:sp>
      <p:graphicFrame>
        <p:nvGraphicFramePr>
          <p:cNvPr id="6" name="Content Placeholder 3">
            <a:extLst>
              <a:ext uri="{FF2B5EF4-FFF2-40B4-BE49-F238E27FC236}">
                <a16:creationId xmlns:a16="http://schemas.microsoft.com/office/drawing/2014/main" id="{2C068F6E-7BFD-43E3-90C3-EB822A809131}"/>
              </a:ext>
            </a:extLst>
          </p:cNvPr>
          <p:cNvGraphicFramePr>
            <a:graphicFrameLocks noGrp="1"/>
          </p:cNvGraphicFramePr>
          <p:nvPr>
            <p:ph idx="1"/>
            <p:extLst>
              <p:ext uri="{D42A27DB-BD31-4B8C-83A1-F6EECF244321}">
                <p14:modId xmlns:p14="http://schemas.microsoft.com/office/powerpoint/2010/main" val="1248546464"/>
              </p:ext>
            </p:extLst>
          </p:nvPr>
        </p:nvGraphicFramePr>
        <p:xfrm>
          <a:off x="2255044" y="1107027"/>
          <a:ext cx="9144000" cy="659769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4"/>
          <p:cNvSpPr txBox="1">
            <a:spLocks noChangeArrowheads="1"/>
          </p:cNvSpPr>
          <p:nvPr/>
        </p:nvSpPr>
        <p:spPr bwMode="auto">
          <a:xfrm>
            <a:off x="273844" y="7704725"/>
            <a:ext cx="4451660" cy="43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7614" tIns="23807" rIns="47614" bIns="23807">
            <a:spAutoFit/>
          </a:bodyPr>
          <a:lstStyle>
            <a:lvl1pPr defTabSz="857250">
              <a:defRPr>
                <a:solidFill>
                  <a:schemeClr val="tx1"/>
                </a:solidFill>
                <a:latin typeface="Arial" charset="0"/>
              </a:defRPr>
            </a:lvl1pPr>
            <a:lvl2pPr marL="428625" defTabSz="857250">
              <a:defRPr>
                <a:solidFill>
                  <a:schemeClr val="tx1"/>
                </a:solidFill>
                <a:latin typeface="Arial" charset="0"/>
              </a:defRPr>
            </a:lvl2pPr>
            <a:lvl3pPr marL="857250" defTabSz="857250">
              <a:defRPr>
                <a:solidFill>
                  <a:schemeClr val="tx1"/>
                </a:solidFill>
                <a:latin typeface="Arial" charset="0"/>
              </a:defRPr>
            </a:lvl3pPr>
            <a:lvl4pPr marL="1284288" defTabSz="857250">
              <a:defRPr>
                <a:solidFill>
                  <a:schemeClr val="tx1"/>
                </a:solidFill>
                <a:latin typeface="Arial" charset="0"/>
              </a:defRPr>
            </a:lvl4pPr>
            <a:lvl5pPr marL="1712913" defTabSz="857250">
              <a:defRPr>
                <a:solidFill>
                  <a:schemeClr val="tx1"/>
                </a:solidFill>
                <a:latin typeface="Arial" charset="0"/>
              </a:defRPr>
            </a:lvl5pPr>
            <a:lvl6pPr marL="2170113" defTabSz="857250" fontAlgn="base">
              <a:spcBef>
                <a:spcPct val="0"/>
              </a:spcBef>
              <a:spcAft>
                <a:spcPct val="0"/>
              </a:spcAft>
              <a:defRPr>
                <a:solidFill>
                  <a:schemeClr val="tx1"/>
                </a:solidFill>
                <a:latin typeface="Arial" charset="0"/>
              </a:defRPr>
            </a:lvl6pPr>
            <a:lvl7pPr marL="2627313" defTabSz="857250" fontAlgn="base">
              <a:spcBef>
                <a:spcPct val="0"/>
              </a:spcBef>
              <a:spcAft>
                <a:spcPct val="0"/>
              </a:spcAft>
              <a:defRPr>
                <a:solidFill>
                  <a:schemeClr val="tx1"/>
                </a:solidFill>
                <a:latin typeface="Arial" charset="0"/>
              </a:defRPr>
            </a:lvl7pPr>
            <a:lvl8pPr marL="3084513" defTabSz="857250" fontAlgn="base">
              <a:spcBef>
                <a:spcPct val="0"/>
              </a:spcBef>
              <a:spcAft>
                <a:spcPct val="0"/>
              </a:spcAft>
              <a:defRPr>
                <a:solidFill>
                  <a:schemeClr val="tx1"/>
                </a:solidFill>
                <a:latin typeface="Arial" charset="0"/>
              </a:defRPr>
            </a:lvl8pPr>
            <a:lvl9pPr marL="3541713" defTabSz="857250" fontAlgn="base">
              <a:spcBef>
                <a:spcPct val="0"/>
              </a:spcBef>
              <a:spcAft>
                <a:spcPct val="0"/>
              </a:spcAft>
              <a:defRPr>
                <a:solidFill>
                  <a:schemeClr val="tx1"/>
                </a:solidFill>
                <a:latin typeface="Arial" charset="0"/>
              </a:defRPr>
            </a:lvl9pPr>
          </a:lstStyle>
          <a:p>
            <a:pPr eaLnBrk="0" hangingPunct="0">
              <a:spcBef>
                <a:spcPct val="50000"/>
              </a:spcBef>
            </a:pPr>
            <a:r>
              <a:rPr lang="en-US" sz="1000" dirty="0">
                <a:solidFill>
                  <a:srgbClr val="000000"/>
                </a:solidFill>
                <a:latin typeface="Calibri" panose="020F0502020204030204" pitchFamily="34" charset="0"/>
                <a:ea typeface="Verdana" panose="020B0604030504040204" pitchFamily="34" charset="0"/>
                <a:cs typeface="Calibri" panose="020F0502020204030204" pitchFamily="34" charset="0"/>
              </a:rPr>
              <a:t>Note: e=estimate</a:t>
            </a:r>
          </a:p>
          <a:p>
            <a:pPr eaLnBrk="0" hangingPunct="0">
              <a:spcBef>
                <a:spcPct val="50000"/>
              </a:spcBef>
            </a:pPr>
            <a:r>
              <a:rPr lang="en-US" sz="1000" dirty="0">
                <a:solidFill>
                  <a:srgbClr val="000000"/>
                </a:solidFill>
                <a:latin typeface="Calibri" panose="020F0502020204030204" pitchFamily="34" charset="0"/>
                <a:ea typeface="Verdana" panose="020B0604030504040204" pitchFamily="34" charset="0"/>
                <a:cs typeface="Calibri" panose="020F0502020204030204" pitchFamily="34" charset="0"/>
              </a:rPr>
              <a:t>Source: Utah Department of Workforce Services</a:t>
            </a:r>
          </a:p>
        </p:txBody>
      </p:sp>
    </p:spTree>
    <p:extLst>
      <p:ext uri="{BB962C8B-B14F-4D97-AF65-F5344CB8AC3E}">
        <p14:creationId xmlns:p14="http://schemas.microsoft.com/office/powerpoint/2010/main" val="3522660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3230" y="463760"/>
            <a:ext cx="6776757" cy="751941"/>
          </a:xfrm>
        </p:spPr>
        <p:txBody>
          <a:bodyPr anchor="t" anchorCtr="0">
            <a:noAutofit/>
          </a:bodyPr>
          <a:lstStyle/>
          <a:p>
            <a:pPr algn="ctr"/>
            <a:r>
              <a:rPr lang="en-US" sz="2000" b="1" dirty="0"/>
              <a:t>Figure 3.4</a:t>
            </a:r>
            <a:br>
              <a:rPr lang="en-US" sz="2000" b="1" dirty="0"/>
            </a:br>
            <a:r>
              <a:rPr lang="en-US" sz="2000" b="1" dirty="0"/>
              <a:t>Unemployment Rates by Educational Attainment for Utah </a:t>
            </a:r>
            <a:endParaRPr lang="en-US" sz="2000" b="1" dirty="0">
              <a:ea typeface="Verdana" panose="020B0604030504040204" pitchFamily="34" charset="0"/>
            </a:endParaRPr>
          </a:p>
        </p:txBody>
      </p:sp>
      <p:graphicFrame>
        <p:nvGraphicFramePr>
          <p:cNvPr id="7" name="Content Placeholder 3">
            <a:extLst>
              <a:ext uri="{FF2B5EF4-FFF2-40B4-BE49-F238E27FC236}">
                <a16:creationId xmlns:a16="http://schemas.microsoft.com/office/drawing/2014/main" id="{5FEC0DF9-FEAE-4A95-8869-8324706900B4}"/>
              </a:ext>
            </a:extLst>
          </p:cNvPr>
          <p:cNvGraphicFramePr>
            <a:graphicFrameLocks noGrp="1"/>
          </p:cNvGraphicFramePr>
          <p:nvPr>
            <p:ph idx="1"/>
            <p:extLst>
              <p:ext uri="{D42A27DB-BD31-4B8C-83A1-F6EECF244321}">
                <p14:modId xmlns:p14="http://schemas.microsoft.com/office/powerpoint/2010/main" val="2370150938"/>
              </p:ext>
            </p:extLst>
          </p:nvPr>
        </p:nvGraphicFramePr>
        <p:xfrm>
          <a:off x="2255044" y="1095019"/>
          <a:ext cx="9144000" cy="659673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4"/>
          <p:cNvSpPr txBox="1">
            <a:spLocks noChangeArrowheads="1"/>
          </p:cNvSpPr>
          <p:nvPr/>
        </p:nvSpPr>
        <p:spPr bwMode="auto">
          <a:xfrm>
            <a:off x="273844" y="7661756"/>
            <a:ext cx="4426562" cy="43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7614" tIns="23807" rIns="47614" bIns="23807">
            <a:spAutoFit/>
          </a:bodyPr>
          <a:lstStyle>
            <a:lvl1pPr defTabSz="857250">
              <a:defRPr>
                <a:solidFill>
                  <a:schemeClr val="tx1"/>
                </a:solidFill>
                <a:latin typeface="Arial" charset="0"/>
              </a:defRPr>
            </a:lvl1pPr>
            <a:lvl2pPr marL="428625" defTabSz="857250">
              <a:defRPr>
                <a:solidFill>
                  <a:schemeClr val="tx1"/>
                </a:solidFill>
                <a:latin typeface="Arial" charset="0"/>
              </a:defRPr>
            </a:lvl2pPr>
            <a:lvl3pPr marL="857250" defTabSz="857250">
              <a:defRPr>
                <a:solidFill>
                  <a:schemeClr val="tx1"/>
                </a:solidFill>
                <a:latin typeface="Arial" charset="0"/>
              </a:defRPr>
            </a:lvl3pPr>
            <a:lvl4pPr marL="1284288" defTabSz="857250">
              <a:defRPr>
                <a:solidFill>
                  <a:schemeClr val="tx1"/>
                </a:solidFill>
                <a:latin typeface="Arial" charset="0"/>
              </a:defRPr>
            </a:lvl4pPr>
            <a:lvl5pPr marL="1712913" defTabSz="857250">
              <a:defRPr>
                <a:solidFill>
                  <a:schemeClr val="tx1"/>
                </a:solidFill>
                <a:latin typeface="Arial" charset="0"/>
              </a:defRPr>
            </a:lvl5pPr>
            <a:lvl6pPr marL="2170113" defTabSz="857250" fontAlgn="base">
              <a:spcBef>
                <a:spcPct val="0"/>
              </a:spcBef>
              <a:spcAft>
                <a:spcPct val="0"/>
              </a:spcAft>
              <a:defRPr>
                <a:solidFill>
                  <a:schemeClr val="tx1"/>
                </a:solidFill>
                <a:latin typeface="Arial" charset="0"/>
              </a:defRPr>
            </a:lvl6pPr>
            <a:lvl7pPr marL="2627313" defTabSz="857250" fontAlgn="base">
              <a:spcBef>
                <a:spcPct val="0"/>
              </a:spcBef>
              <a:spcAft>
                <a:spcPct val="0"/>
              </a:spcAft>
              <a:defRPr>
                <a:solidFill>
                  <a:schemeClr val="tx1"/>
                </a:solidFill>
                <a:latin typeface="Arial" charset="0"/>
              </a:defRPr>
            </a:lvl7pPr>
            <a:lvl8pPr marL="3084513" defTabSz="857250" fontAlgn="base">
              <a:spcBef>
                <a:spcPct val="0"/>
              </a:spcBef>
              <a:spcAft>
                <a:spcPct val="0"/>
              </a:spcAft>
              <a:defRPr>
                <a:solidFill>
                  <a:schemeClr val="tx1"/>
                </a:solidFill>
                <a:latin typeface="Arial" charset="0"/>
              </a:defRPr>
            </a:lvl8pPr>
            <a:lvl9pPr marL="3541713" defTabSz="857250" fontAlgn="base">
              <a:spcBef>
                <a:spcPct val="0"/>
              </a:spcBef>
              <a:spcAft>
                <a:spcPct val="0"/>
              </a:spcAft>
              <a:defRPr>
                <a:solidFill>
                  <a:schemeClr val="tx1"/>
                </a:solidFill>
                <a:latin typeface="Arial" charset="0"/>
              </a:defRPr>
            </a:lvl9pPr>
          </a:lstStyle>
          <a:p>
            <a:pPr eaLnBrk="0" hangingPunct="0">
              <a:spcBef>
                <a:spcPct val="50000"/>
              </a:spcBef>
            </a:pPr>
            <a:r>
              <a:rPr lang="en-US" sz="1000" dirty="0">
                <a:solidFill>
                  <a:srgbClr val="000000"/>
                </a:solidFill>
                <a:latin typeface="Calibri" panose="020F0502020204030204" pitchFamily="34" charset="0"/>
                <a:ea typeface="Verdana" panose="020B0604030504040204" pitchFamily="34" charset="0"/>
                <a:cs typeface="Calibri" panose="020F0502020204030204" pitchFamily="34" charset="0"/>
              </a:rPr>
              <a:t>Note: e=estimate</a:t>
            </a:r>
          </a:p>
          <a:p>
            <a:pPr eaLnBrk="0" hangingPunct="0">
              <a:spcBef>
                <a:spcPct val="50000"/>
              </a:spcBef>
            </a:pPr>
            <a:r>
              <a:rPr lang="en-US" sz="1000" dirty="0">
                <a:solidFill>
                  <a:srgbClr val="000000"/>
                </a:solidFill>
                <a:latin typeface="Calibri" panose="020F0502020204030204" pitchFamily="34" charset="0"/>
                <a:ea typeface="Verdana" panose="020B0604030504040204" pitchFamily="34" charset="0"/>
                <a:cs typeface="Calibri" panose="020F0502020204030204" pitchFamily="34" charset="0"/>
              </a:rPr>
              <a:t>Source: Utah Department of Workforce Services</a:t>
            </a:r>
          </a:p>
        </p:txBody>
      </p:sp>
    </p:spTree>
    <p:extLst>
      <p:ext uri="{BB962C8B-B14F-4D97-AF65-F5344CB8AC3E}">
        <p14:creationId xmlns:p14="http://schemas.microsoft.com/office/powerpoint/2010/main" val="3651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B1FBC-FFC3-7F47-8613-FF3CA73D8328}"/>
              </a:ext>
            </a:extLst>
          </p:cNvPr>
          <p:cNvSpPr>
            <a:spLocks noGrp="1"/>
          </p:cNvSpPr>
          <p:nvPr>
            <p:ph type="ctrTitle"/>
          </p:nvPr>
        </p:nvSpPr>
        <p:spPr/>
        <p:txBody>
          <a:bodyPr/>
          <a:lstStyle/>
          <a:p>
            <a:r>
              <a:rPr lang="en-US" sz="4400" dirty="0"/>
              <a:t>Chapter 4: Personal Income</a:t>
            </a:r>
          </a:p>
        </p:txBody>
      </p:sp>
    </p:spTree>
    <p:extLst>
      <p:ext uri="{BB962C8B-B14F-4D97-AF65-F5344CB8AC3E}">
        <p14:creationId xmlns:p14="http://schemas.microsoft.com/office/powerpoint/2010/main" val="3304074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5044" y="464664"/>
            <a:ext cx="9144000" cy="707886"/>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US" sz="2000" b="1" dirty="0">
                <a:solidFill>
                  <a:prstClr val="black"/>
                </a:solidFill>
                <a:latin typeface="Calibri" panose="020F0502020204030204" pitchFamily="34" charset="0"/>
                <a:ea typeface="Verdana" panose="020B0604030504040204" pitchFamily="34" charset="0"/>
                <a:cs typeface="Calibri" panose="020F0502020204030204" pitchFamily="34" charset="0"/>
              </a:rPr>
              <a:t>Figure 4.1</a:t>
            </a:r>
          </a:p>
          <a:p>
            <a:pPr algn="ctr">
              <a:defRPr sz="1800" b="1" i="0" u="none" strike="noStrike" kern="1200" baseline="0">
                <a:solidFill>
                  <a:prstClr val="black"/>
                </a:solidFill>
                <a:latin typeface="+mn-lt"/>
                <a:ea typeface="+mn-ea"/>
                <a:cs typeface="+mn-cs"/>
              </a:defRPr>
            </a:pPr>
            <a:r>
              <a:rPr lang="en-US" sz="2000" b="1" dirty="0">
                <a:solidFill>
                  <a:prstClr val="black"/>
                </a:solidFill>
                <a:latin typeface="Calibri" panose="020F0502020204030204" pitchFamily="34" charset="0"/>
                <a:ea typeface="Verdana" panose="020B0604030504040204" pitchFamily="34" charset="0"/>
                <a:cs typeface="Calibri" panose="020F0502020204030204" pitchFamily="34" charset="0"/>
              </a:rPr>
              <a:t>Utah Per Capita Income as Percent of U.S. Per Capita Income</a:t>
            </a:r>
          </a:p>
        </p:txBody>
      </p:sp>
      <p:sp>
        <p:nvSpPr>
          <p:cNvPr id="4" name="Text Box 4"/>
          <p:cNvSpPr txBox="1">
            <a:spLocks noChangeArrowheads="1"/>
          </p:cNvSpPr>
          <p:nvPr/>
        </p:nvSpPr>
        <p:spPr bwMode="auto">
          <a:xfrm>
            <a:off x="273844" y="7690753"/>
            <a:ext cx="6316494" cy="433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48185" tIns="24092" rIns="48185" bIns="24092">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50000"/>
              </a:spcBef>
            </a:pPr>
            <a:r>
              <a:rPr lang="en-US" sz="1000" dirty="0">
                <a:solidFill>
                  <a:srgbClr val="000000"/>
                </a:solidFill>
                <a:latin typeface="Calibri" panose="020F0502020204030204" pitchFamily="34" charset="0"/>
                <a:ea typeface="Verdana" panose="020B0604030504040204" pitchFamily="34" charset="0"/>
                <a:cs typeface="Calibri" panose="020F0502020204030204" pitchFamily="34" charset="0"/>
              </a:rPr>
              <a:t>Note: e = estimate, f = forecast</a:t>
            </a:r>
          </a:p>
          <a:p>
            <a:pPr eaLnBrk="0" hangingPunct="0">
              <a:spcBef>
                <a:spcPct val="50000"/>
              </a:spcBef>
            </a:pPr>
            <a:r>
              <a:rPr lang="en-US" sz="1000" dirty="0">
                <a:solidFill>
                  <a:srgbClr val="000000"/>
                </a:solidFill>
                <a:latin typeface="Calibri" panose="020F0502020204030204" pitchFamily="34" charset="0"/>
                <a:ea typeface="Verdana" panose="020B0604030504040204" pitchFamily="34" charset="0"/>
                <a:cs typeface="Calibri" panose="020F0502020204030204" pitchFamily="34" charset="0"/>
              </a:rPr>
              <a:t>Source: U.S. Bureau of Economic Analysis and Utah Revenue Assumptions Working Group</a:t>
            </a:r>
          </a:p>
        </p:txBody>
      </p:sp>
      <p:graphicFrame>
        <p:nvGraphicFramePr>
          <p:cNvPr id="7" name="Chart 6"/>
          <p:cNvGraphicFramePr/>
          <p:nvPr>
            <p:extLst/>
          </p:nvPr>
        </p:nvGraphicFramePr>
        <p:xfrm>
          <a:off x="2255044" y="1172552"/>
          <a:ext cx="9144000" cy="65489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300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94C5F-EDF1-7945-A1D1-11399D1BE037}"/>
              </a:ext>
            </a:extLst>
          </p:cNvPr>
          <p:cNvSpPr>
            <a:spLocks noGrp="1"/>
          </p:cNvSpPr>
          <p:nvPr>
            <p:ph type="ctrTitle"/>
          </p:nvPr>
        </p:nvSpPr>
        <p:spPr/>
        <p:txBody>
          <a:bodyPr/>
          <a:lstStyle/>
          <a:p>
            <a:r>
              <a:rPr lang="en-US" sz="4400" dirty="0"/>
              <a:t>Chapter 1: National and Utah Overview</a:t>
            </a:r>
          </a:p>
        </p:txBody>
      </p:sp>
    </p:spTree>
    <p:extLst>
      <p:ext uri="{BB962C8B-B14F-4D97-AF65-F5344CB8AC3E}">
        <p14:creationId xmlns:p14="http://schemas.microsoft.com/office/powerpoint/2010/main" val="1306114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5044" y="487362"/>
            <a:ext cx="9144000" cy="707886"/>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US" sz="2000" b="1" dirty="0">
                <a:solidFill>
                  <a:prstClr val="black"/>
                </a:solidFill>
                <a:latin typeface="Calibri" panose="020F0502020204030204" pitchFamily="34" charset="0"/>
                <a:ea typeface="Verdana" panose="020B0604030504040204" pitchFamily="34" charset="0"/>
                <a:cs typeface="Calibri" panose="020F0502020204030204" pitchFamily="34" charset="0"/>
              </a:rPr>
              <a:t>Figure 4.2</a:t>
            </a:r>
          </a:p>
          <a:p>
            <a:pPr algn="ctr">
              <a:defRPr sz="1800" b="1" i="0" u="none" strike="noStrike" kern="1200" baseline="0">
                <a:solidFill>
                  <a:prstClr val="black"/>
                </a:solidFill>
                <a:latin typeface="+mn-lt"/>
                <a:ea typeface="+mn-ea"/>
                <a:cs typeface="+mn-cs"/>
              </a:defRPr>
            </a:pPr>
            <a:r>
              <a:rPr lang="en-US" sz="2000" b="1" dirty="0">
                <a:solidFill>
                  <a:prstClr val="black"/>
                </a:solidFill>
                <a:latin typeface="Calibri" panose="020F0502020204030204" pitchFamily="34" charset="0"/>
                <a:ea typeface="Verdana" panose="020B0604030504040204" pitchFamily="34" charset="0"/>
                <a:cs typeface="Calibri" panose="020F0502020204030204" pitchFamily="34" charset="0"/>
              </a:rPr>
              <a:t>Utah vs. U.S. Total Personal Income Growth</a:t>
            </a:r>
          </a:p>
        </p:txBody>
      </p:sp>
      <p:graphicFrame>
        <p:nvGraphicFramePr>
          <p:cNvPr id="9" name="Chart 8"/>
          <p:cNvGraphicFramePr/>
          <p:nvPr>
            <p:extLst>
              <p:ext uri="{D42A27DB-BD31-4B8C-83A1-F6EECF244321}">
                <p14:modId xmlns:p14="http://schemas.microsoft.com/office/powerpoint/2010/main" val="601174434"/>
              </p:ext>
            </p:extLst>
          </p:nvPr>
        </p:nvGraphicFramePr>
        <p:xfrm>
          <a:off x="2255044" y="1022066"/>
          <a:ext cx="9144000" cy="670429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4"/>
          <p:cNvSpPr txBox="1">
            <a:spLocks noChangeArrowheads="1"/>
          </p:cNvSpPr>
          <p:nvPr/>
        </p:nvSpPr>
        <p:spPr bwMode="auto">
          <a:xfrm>
            <a:off x="273844" y="7673988"/>
            <a:ext cx="6477000" cy="433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48185" tIns="24092" rIns="48185" bIns="24092">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50000"/>
              </a:spcBef>
            </a:pPr>
            <a:r>
              <a:rPr lang="en-US" sz="1000" dirty="0">
                <a:solidFill>
                  <a:srgbClr val="000000"/>
                </a:solidFill>
                <a:latin typeface="Calibri" panose="020F0502020204030204" pitchFamily="34" charset="0"/>
                <a:ea typeface="Verdana" panose="020B0604030504040204" pitchFamily="34" charset="0"/>
                <a:cs typeface="Calibri" panose="020F0502020204030204" pitchFamily="34" charset="0"/>
              </a:rPr>
              <a:t>Note: e = estimate, f = forecast</a:t>
            </a:r>
          </a:p>
          <a:p>
            <a:pPr eaLnBrk="0" hangingPunct="0">
              <a:spcBef>
                <a:spcPct val="50000"/>
              </a:spcBef>
            </a:pPr>
            <a:r>
              <a:rPr lang="en-US" sz="1000" dirty="0">
                <a:solidFill>
                  <a:srgbClr val="000000"/>
                </a:solidFill>
                <a:latin typeface="Calibri" panose="020F0502020204030204" pitchFamily="34" charset="0"/>
                <a:ea typeface="Verdana" panose="020B0604030504040204" pitchFamily="34" charset="0"/>
                <a:cs typeface="Calibri" panose="020F0502020204030204" pitchFamily="34" charset="0"/>
              </a:rPr>
              <a:t>Source: U.S. Bureau of Economic Analysis and Utah Revenue Assumptions Working Group</a:t>
            </a:r>
          </a:p>
        </p:txBody>
      </p:sp>
    </p:spTree>
    <p:extLst>
      <p:ext uri="{BB962C8B-B14F-4D97-AF65-F5344CB8AC3E}">
        <p14:creationId xmlns:p14="http://schemas.microsoft.com/office/powerpoint/2010/main" val="2033895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57E2-37DF-9D46-826F-04C18CEEB64F}"/>
              </a:ext>
            </a:extLst>
          </p:cNvPr>
          <p:cNvSpPr>
            <a:spLocks noGrp="1"/>
          </p:cNvSpPr>
          <p:nvPr>
            <p:ph type="ctrTitle"/>
          </p:nvPr>
        </p:nvSpPr>
        <p:spPr/>
        <p:txBody>
          <a:bodyPr/>
          <a:lstStyle/>
          <a:p>
            <a:r>
              <a:rPr lang="en-US" sz="4400" dirty="0"/>
              <a:t>Chapter 5: Gross Domestic Product by State</a:t>
            </a:r>
          </a:p>
        </p:txBody>
      </p:sp>
    </p:spTree>
    <p:extLst>
      <p:ext uri="{BB962C8B-B14F-4D97-AF65-F5344CB8AC3E}">
        <p14:creationId xmlns:p14="http://schemas.microsoft.com/office/powerpoint/2010/main" val="288703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11972305"/>
              </p:ext>
            </p:extLst>
          </p:nvPr>
        </p:nvGraphicFramePr>
        <p:xfrm>
          <a:off x="2255044" y="1096961"/>
          <a:ext cx="9144000" cy="6934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4"/>
          <p:cNvSpPr txBox="1">
            <a:spLocks noChangeArrowheads="1"/>
          </p:cNvSpPr>
          <p:nvPr/>
        </p:nvSpPr>
        <p:spPr bwMode="auto">
          <a:xfrm>
            <a:off x="273844" y="7906905"/>
            <a:ext cx="4474225" cy="202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8185" tIns="24092" rIns="48185" bIns="24092">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spcBef>
                <a:spcPct val="50000"/>
              </a:spcBef>
            </a:pPr>
            <a:r>
              <a:rPr lang="en-US" sz="1000" dirty="0">
                <a:solidFill>
                  <a:srgbClr val="000000"/>
                </a:solidFill>
                <a:latin typeface="Calibri" panose="020F0502020204030204" pitchFamily="34" charset="0"/>
                <a:ea typeface="Verdana" panose="020B0604030504040204" pitchFamily="34" charset="0"/>
                <a:cs typeface="Calibri" panose="020F0502020204030204" pitchFamily="34" charset="0"/>
              </a:rPr>
              <a:t>Source: Bureau of Economic Analysis</a:t>
            </a:r>
          </a:p>
        </p:txBody>
      </p:sp>
      <p:sp>
        <p:nvSpPr>
          <p:cNvPr id="3" name="TextBox 2"/>
          <p:cNvSpPr txBox="1"/>
          <p:nvPr/>
        </p:nvSpPr>
        <p:spPr>
          <a:xfrm>
            <a:off x="2255045" y="457200"/>
            <a:ext cx="9144000" cy="707886"/>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Figure 5.1</a:t>
            </a:r>
          </a:p>
          <a:p>
            <a:pPr algn="ctr"/>
            <a:r>
              <a:rPr lang="en-US" sz="2000" b="1" dirty="0">
                <a:latin typeface="Calibri" panose="020F0502020204030204" pitchFamily="34" charset="0"/>
                <a:cs typeface="Calibri" panose="020F0502020204030204" pitchFamily="34" charset="0"/>
              </a:rPr>
              <a:t>Percent of Gross Domestic Product by Industry: 2017</a:t>
            </a:r>
          </a:p>
        </p:txBody>
      </p:sp>
    </p:spTree>
    <p:extLst>
      <p:ext uri="{BB962C8B-B14F-4D97-AF65-F5344CB8AC3E}">
        <p14:creationId xmlns:p14="http://schemas.microsoft.com/office/powerpoint/2010/main" val="1755268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78171372"/>
              </p:ext>
            </p:extLst>
          </p:nvPr>
        </p:nvGraphicFramePr>
        <p:xfrm>
          <a:off x="2255044" y="1165086"/>
          <a:ext cx="9144000" cy="676989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4"/>
          <p:cNvSpPr txBox="1">
            <a:spLocks noChangeArrowheads="1"/>
          </p:cNvSpPr>
          <p:nvPr/>
        </p:nvSpPr>
        <p:spPr bwMode="auto">
          <a:xfrm>
            <a:off x="264616" y="7904819"/>
            <a:ext cx="4505028" cy="202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8185" tIns="24092" rIns="48185" bIns="24092">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spcBef>
                <a:spcPct val="50000"/>
              </a:spcBef>
            </a:pPr>
            <a:r>
              <a:rPr lang="en-US" sz="1000" dirty="0">
                <a:solidFill>
                  <a:srgbClr val="000000"/>
                </a:solidFill>
                <a:latin typeface="Calibri" panose="020F0502020204030204" pitchFamily="34" charset="0"/>
                <a:ea typeface="Verdana" panose="020B0604030504040204" pitchFamily="34" charset="0"/>
                <a:cs typeface="Calibri" panose="020F0502020204030204" pitchFamily="34" charset="0"/>
              </a:rPr>
              <a:t>Source: Bureau of Economic Analysis</a:t>
            </a:r>
          </a:p>
        </p:txBody>
      </p:sp>
      <p:sp>
        <p:nvSpPr>
          <p:cNvPr id="3" name="TextBox 2"/>
          <p:cNvSpPr txBox="1"/>
          <p:nvPr/>
        </p:nvSpPr>
        <p:spPr>
          <a:xfrm>
            <a:off x="2255044" y="457200"/>
            <a:ext cx="9144000" cy="707886"/>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Figure 5.2</a:t>
            </a:r>
          </a:p>
          <a:p>
            <a:pPr algn="ctr"/>
            <a:r>
              <a:rPr lang="en-US" sz="2000" b="1" dirty="0">
                <a:latin typeface="Calibri" panose="020F0502020204030204" pitchFamily="34" charset="0"/>
                <a:cs typeface="Calibri" panose="020F0502020204030204" pitchFamily="34" charset="0"/>
              </a:rPr>
              <a:t>Utah vs. United States Real Gross Domestic Product Growth</a:t>
            </a:r>
          </a:p>
        </p:txBody>
      </p:sp>
    </p:spTree>
    <p:extLst>
      <p:ext uri="{BB962C8B-B14F-4D97-AF65-F5344CB8AC3E}">
        <p14:creationId xmlns:p14="http://schemas.microsoft.com/office/powerpoint/2010/main" val="1755685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4EB9F-A5B0-3441-9167-EA9F671EFAF5}"/>
              </a:ext>
            </a:extLst>
          </p:cNvPr>
          <p:cNvSpPr>
            <a:spLocks noGrp="1"/>
          </p:cNvSpPr>
          <p:nvPr>
            <p:ph type="ctrTitle"/>
          </p:nvPr>
        </p:nvSpPr>
        <p:spPr/>
        <p:txBody>
          <a:bodyPr/>
          <a:lstStyle/>
          <a:p>
            <a:r>
              <a:rPr lang="en-US" sz="4400" dirty="0"/>
              <a:t>Chapter 6: Utah Taxable Sales</a:t>
            </a:r>
          </a:p>
        </p:txBody>
      </p:sp>
    </p:spTree>
    <p:extLst>
      <p:ext uri="{BB962C8B-B14F-4D97-AF65-F5344CB8AC3E}">
        <p14:creationId xmlns:p14="http://schemas.microsoft.com/office/powerpoint/2010/main" val="4185100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6"/>
          <p:cNvGraphicFramePr>
            <a:graphicFrameLocks noGrp="1"/>
          </p:cNvGraphicFramePr>
          <p:nvPr>
            <p:extLst/>
          </p:nvPr>
        </p:nvGraphicFramePr>
        <p:xfrm>
          <a:off x="2255044" y="1050924"/>
          <a:ext cx="9144000" cy="65991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2255044" y="457200"/>
            <a:ext cx="9144000" cy="593724"/>
          </a:xfrm>
        </p:spPr>
        <p:txBody>
          <a:bodyPr>
            <a:noAutofit/>
          </a:bodyPr>
          <a:lstStyle/>
          <a:p>
            <a:pPr algn="ctr"/>
            <a:r>
              <a:rPr lang="en-US" sz="2000" b="1" dirty="0">
                <a:ea typeface="Verdana" panose="020B0604030504040204" pitchFamily="34" charset="0"/>
              </a:rPr>
              <a:t>Figure 6.1</a:t>
            </a:r>
            <a:br>
              <a:rPr lang="en-US" sz="2000" b="1" dirty="0">
                <a:ea typeface="Verdana" panose="020B0604030504040204" pitchFamily="34" charset="0"/>
              </a:rPr>
            </a:br>
            <a:r>
              <a:rPr lang="en-US" sz="2000" b="1" dirty="0">
                <a:ea typeface="Verdana" panose="020B0604030504040204" pitchFamily="34" charset="0"/>
              </a:rPr>
              <a:t>Percent Change in Utah Taxable Sales by Component</a:t>
            </a:r>
          </a:p>
        </p:txBody>
      </p:sp>
      <p:sp>
        <p:nvSpPr>
          <p:cNvPr id="4" name="Text Box 4"/>
          <p:cNvSpPr txBox="1">
            <a:spLocks noChangeArrowheads="1"/>
          </p:cNvSpPr>
          <p:nvPr/>
        </p:nvSpPr>
        <p:spPr bwMode="auto">
          <a:xfrm>
            <a:off x="273844" y="7543801"/>
            <a:ext cx="4505028" cy="510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8185" tIns="24092" rIns="48185" bIns="24092">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spcBef>
                <a:spcPts val="0"/>
              </a:spcBef>
            </a:pPr>
            <a:r>
              <a:rPr lang="en-US" sz="1000" dirty="0">
                <a:solidFill>
                  <a:srgbClr val="000000"/>
                </a:solidFill>
                <a:latin typeface="Calibri" panose="020F0502020204030204" pitchFamily="34" charset="0"/>
                <a:ea typeface="Verdana" panose="020B0604030504040204" pitchFamily="34" charset="0"/>
                <a:cs typeface="Calibri" panose="020F0502020204030204" pitchFamily="34" charset="0"/>
              </a:rPr>
              <a:t>Note: e = estimate, f = forecast</a:t>
            </a:r>
          </a:p>
          <a:p>
            <a:pPr eaLnBrk="0" hangingPunct="0">
              <a:spcBef>
                <a:spcPts val="0"/>
              </a:spcBef>
            </a:pPr>
            <a:endParaRPr lang="en-US" sz="1000" dirty="0">
              <a:solidFill>
                <a:srgbClr val="000000"/>
              </a:solidFill>
              <a:latin typeface="Calibri" panose="020F0502020204030204" pitchFamily="34" charset="0"/>
              <a:ea typeface="Verdana" panose="020B0604030504040204" pitchFamily="34" charset="0"/>
              <a:cs typeface="Calibri" panose="020F0502020204030204" pitchFamily="34" charset="0"/>
            </a:endParaRPr>
          </a:p>
          <a:p>
            <a:pPr eaLnBrk="0" hangingPunct="0">
              <a:spcBef>
                <a:spcPts val="0"/>
              </a:spcBef>
            </a:pPr>
            <a:r>
              <a:rPr lang="en-US" sz="1000" dirty="0">
                <a:solidFill>
                  <a:srgbClr val="000000"/>
                </a:solidFill>
                <a:latin typeface="Calibri" panose="020F0502020204030204" pitchFamily="34" charset="0"/>
                <a:ea typeface="Verdana" panose="020B0604030504040204" pitchFamily="34" charset="0"/>
                <a:cs typeface="Calibri" panose="020F0502020204030204" pitchFamily="34" charset="0"/>
              </a:rPr>
              <a:t>Source: Utah State Tax Commission</a:t>
            </a:r>
          </a:p>
        </p:txBody>
      </p:sp>
    </p:spTree>
    <p:extLst>
      <p:ext uri="{BB962C8B-B14F-4D97-AF65-F5344CB8AC3E}">
        <p14:creationId xmlns:p14="http://schemas.microsoft.com/office/powerpoint/2010/main" val="564653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E330-9FB8-1F4F-BB1A-466B5A8F8116}"/>
              </a:ext>
            </a:extLst>
          </p:cNvPr>
          <p:cNvSpPr>
            <a:spLocks noGrp="1"/>
          </p:cNvSpPr>
          <p:nvPr>
            <p:ph type="ctrTitle"/>
          </p:nvPr>
        </p:nvSpPr>
        <p:spPr/>
        <p:txBody>
          <a:bodyPr/>
          <a:lstStyle/>
          <a:p>
            <a:r>
              <a:rPr lang="en-US" sz="4400" dirty="0"/>
              <a:t>Chapter 7: State Tax Collections</a:t>
            </a:r>
          </a:p>
        </p:txBody>
      </p:sp>
    </p:spTree>
    <p:extLst>
      <p:ext uri="{BB962C8B-B14F-4D97-AF65-F5344CB8AC3E}">
        <p14:creationId xmlns:p14="http://schemas.microsoft.com/office/powerpoint/2010/main" val="2129598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extLst/>
          </p:nvPr>
        </p:nvGraphicFramePr>
        <p:xfrm>
          <a:off x="2255044" y="1782762"/>
          <a:ext cx="91440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2051" name="Rectangle 8"/>
          <p:cNvSpPr>
            <a:spLocks noChangeArrowheads="1"/>
          </p:cNvSpPr>
          <p:nvPr/>
        </p:nvSpPr>
        <p:spPr bwMode="auto">
          <a:xfrm>
            <a:off x="2255044" y="944562"/>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000" b="1" dirty="0">
                <a:latin typeface="Calibri" panose="020F0502020204030204" pitchFamily="34" charset="0"/>
                <a:cs typeface="Calibri" panose="020F0502020204030204" pitchFamily="34" charset="0"/>
              </a:rPr>
              <a:t>Figure 7.1</a:t>
            </a:r>
          </a:p>
          <a:p>
            <a:pPr algn="ctr"/>
            <a:r>
              <a:rPr lang="en-US" sz="2000" b="1" dirty="0">
                <a:latin typeface="Calibri" panose="020F0502020204030204" pitchFamily="34" charset="0"/>
                <a:cs typeface="Calibri" panose="020F0502020204030204" pitchFamily="34" charset="0"/>
              </a:rPr>
              <a:t>Unrestricted General and Education Fund Revenues </a:t>
            </a:r>
          </a:p>
          <a:p>
            <a:pPr algn="ctr"/>
            <a:r>
              <a:rPr lang="en-US" sz="2000" b="1" dirty="0">
                <a:latin typeface="Calibri" panose="020F0502020204030204" pitchFamily="34" charset="0"/>
                <a:cs typeface="Calibri" panose="020F0502020204030204" pitchFamily="34" charset="0"/>
              </a:rPr>
              <a:t>Inflation-Adjusted Percentage Change</a:t>
            </a:r>
          </a:p>
          <a:p>
            <a:pPr algn="ctr"/>
            <a:endParaRPr lang="en-US" sz="2000" b="1" dirty="0">
              <a:latin typeface="Calibri" panose="020F0502020204030204" pitchFamily="34" charset="0"/>
              <a:cs typeface="Calibri" panose="020F0502020204030204" pitchFamily="34" charset="0"/>
            </a:endParaRPr>
          </a:p>
        </p:txBody>
      </p:sp>
      <p:sp>
        <p:nvSpPr>
          <p:cNvPr id="2052" name="Rectangle 9"/>
          <p:cNvSpPr>
            <a:spLocks noChangeArrowheads="1"/>
          </p:cNvSpPr>
          <p:nvPr/>
        </p:nvSpPr>
        <p:spPr bwMode="auto">
          <a:xfrm>
            <a:off x="197644" y="7648241"/>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1000" dirty="0">
                <a:latin typeface="Calibri" panose="020F0502020204030204" pitchFamily="34" charset="0"/>
                <a:cs typeface="Calibri" panose="020F0502020204030204" pitchFamily="34" charset="0"/>
              </a:rPr>
              <a:t>Note: f = forecast</a:t>
            </a:r>
          </a:p>
          <a:p>
            <a:endParaRPr lang="en-US" sz="1000" dirty="0">
              <a:latin typeface="Calibri" panose="020F0502020204030204" pitchFamily="34" charset="0"/>
              <a:cs typeface="Calibri" panose="020F0502020204030204" pitchFamily="34" charset="0"/>
            </a:endParaRPr>
          </a:p>
          <a:p>
            <a:r>
              <a:rPr lang="en-US" sz="1000" dirty="0">
                <a:latin typeface="Calibri" panose="020F0502020204030204" pitchFamily="34" charset="0"/>
                <a:cs typeface="Calibri" panose="020F0502020204030204" pitchFamily="34" charset="0"/>
              </a:rPr>
              <a:t>Source: Utah State Tax Commission   </a:t>
            </a:r>
          </a:p>
        </p:txBody>
      </p:sp>
    </p:spTree>
    <p:extLst>
      <p:ext uri="{BB962C8B-B14F-4D97-AF65-F5344CB8AC3E}">
        <p14:creationId xmlns:p14="http://schemas.microsoft.com/office/powerpoint/2010/main" val="3283757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4224181938"/>
              </p:ext>
            </p:extLst>
          </p:nvPr>
        </p:nvGraphicFramePr>
        <p:xfrm>
          <a:off x="2255047" y="1812925"/>
          <a:ext cx="9143999" cy="5453306"/>
        </p:xfrm>
        <a:graphic>
          <a:graphicData uri="http://schemas.openxmlformats.org/drawingml/2006/chart">
            <c:chart xmlns:c="http://schemas.openxmlformats.org/drawingml/2006/chart" xmlns:r="http://schemas.openxmlformats.org/officeDocument/2006/relationships" r:id="rId2"/>
          </a:graphicData>
        </a:graphic>
      </p:graphicFrame>
      <p:sp>
        <p:nvSpPr>
          <p:cNvPr id="3075" name="Rectangle 5"/>
          <p:cNvSpPr>
            <a:spLocks noChangeArrowheads="1"/>
          </p:cNvSpPr>
          <p:nvPr/>
        </p:nvSpPr>
        <p:spPr bwMode="auto">
          <a:xfrm>
            <a:off x="2255044" y="1173162"/>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000" b="1" dirty="0">
                <a:latin typeface="Calibri" panose="020F0502020204030204" pitchFamily="34" charset="0"/>
                <a:cs typeface="Calibri" panose="020F0502020204030204" pitchFamily="34" charset="0"/>
              </a:rPr>
              <a:t>Figure 7.2</a:t>
            </a:r>
          </a:p>
          <a:p>
            <a:pPr algn="ctr"/>
            <a:r>
              <a:rPr lang="en-US" sz="2000" b="1" dirty="0">
                <a:latin typeface="Calibri" panose="020F0502020204030204" pitchFamily="34" charset="0"/>
                <a:cs typeface="Calibri" panose="020F0502020204030204" pitchFamily="34" charset="0"/>
              </a:rPr>
              <a:t>Surplus/Deficit for the General and Education Funds</a:t>
            </a:r>
          </a:p>
          <a:p>
            <a:pPr algn="ctr"/>
            <a:r>
              <a:rPr lang="en-US" sz="2000" b="1" dirty="0">
                <a:latin typeface="Calibri" panose="020F0502020204030204" pitchFamily="34" charset="0"/>
                <a:cs typeface="Calibri" panose="020F0502020204030204" pitchFamily="34" charset="0"/>
              </a:rPr>
              <a:t>Actual and Inflation-Adjusted Unrestricted Revenues</a:t>
            </a:r>
          </a:p>
          <a:p>
            <a:pPr algn="ctr"/>
            <a:endParaRPr lang="en-US" sz="2000" b="1" dirty="0">
              <a:latin typeface="Calibri" panose="020F0502020204030204" pitchFamily="34" charset="0"/>
              <a:cs typeface="Calibri" panose="020F0502020204030204" pitchFamily="34" charset="0"/>
            </a:endParaRPr>
          </a:p>
        </p:txBody>
      </p:sp>
      <p:sp>
        <p:nvSpPr>
          <p:cNvPr id="3076" name="Rectangle 6"/>
          <p:cNvSpPr>
            <a:spLocks noChangeArrowheads="1"/>
          </p:cNvSpPr>
          <p:nvPr/>
        </p:nvSpPr>
        <p:spPr bwMode="auto">
          <a:xfrm>
            <a:off x="197644" y="7650162"/>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1000" dirty="0">
                <a:latin typeface="Calibri" panose="020F0502020204030204" pitchFamily="34" charset="0"/>
                <a:cs typeface="Calibri" panose="020F0502020204030204" pitchFamily="34" charset="0"/>
              </a:rPr>
              <a:t>Note: Inflation-adjusted amounts are in 2014 dollars, adjusted from nominal amounts using the GDP implicit price deflator.</a:t>
            </a:r>
          </a:p>
          <a:p>
            <a:endParaRPr lang="en-US" sz="1000" dirty="0">
              <a:latin typeface="Calibri" panose="020F0502020204030204" pitchFamily="34" charset="0"/>
              <a:cs typeface="Calibri" panose="020F0502020204030204" pitchFamily="34" charset="0"/>
            </a:endParaRPr>
          </a:p>
          <a:p>
            <a:r>
              <a:rPr lang="en-US" sz="1000" dirty="0">
                <a:latin typeface="Calibri" panose="020F0502020204030204" pitchFamily="34" charset="0"/>
                <a:cs typeface="Calibri" panose="020F0502020204030204" pitchFamily="34" charset="0"/>
              </a:rPr>
              <a:t>Source: Governor’s Office of Management and Budget</a:t>
            </a:r>
          </a:p>
        </p:txBody>
      </p:sp>
    </p:spTree>
    <p:extLst>
      <p:ext uri="{BB962C8B-B14F-4D97-AF65-F5344CB8AC3E}">
        <p14:creationId xmlns:p14="http://schemas.microsoft.com/office/powerpoint/2010/main" val="3334837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1220981591"/>
              </p:ext>
            </p:extLst>
          </p:nvPr>
        </p:nvGraphicFramePr>
        <p:xfrm>
          <a:off x="2255044" y="1782762"/>
          <a:ext cx="9144000" cy="4961792"/>
        </p:xfrm>
        <a:graphic>
          <a:graphicData uri="http://schemas.openxmlformats.org/drawingml/2006/chart">
            <c:chart xmlns:c="http://schemas.openxmlformats.org/drawingml/2006/chart" xmlns:r="http://schemas.openxmlformats.org/officeDocument/2006/relationships" r:id="rId2"/>
          </a:graphicData>
        </a:graphic>
      </p:graphicFrame>
      <p:sp>
        <p:nvSpPr>
          <p:cNvPr id="4099" name="Text Box 5"/>
          <p:cNvSpPr txBox="1">
            <a:spLocks noChangeArrowheads="1"/>
          </p:cNvSpPr>
          <p:nvPr/>
        </p:nvSpPr>
        <p:spPr bwMode="auto">
          <a:xfrm>
            <a:off x="197644" y="7098985"/>
            <a:ext cx="9144000" cy="74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dirty="0">
                <a:latin typeface="Calibri" panose="020F0502020204030204" pitchFamily="34" charset="0"/>
                <a:cs typeface="Calibri" panose="020F0502020204030204" pitchFamily="34" charset="0"/>
              </a:rPr>
              <a:t>Note: Total State Unrestricted Revenues includes General Fund, Education Fund, and Transportation Fund revenues. Mineral lease revenues are not included. "Other" category includes all other revenue sources in those funds except for Sales and Use and Income tax.</a:t>
            </a:r>
          </a:p>
          <a:p>
            <a:pPr eaLnBrk="1" hangingPunct="1"/>
            <a:endParaRPr lang="en-US" sz="1000" dirty="0">
              <a:latin typeface="Calibri" panose="020F0502020204030204" pitchFamily="34" charset="0"/>
              <a:cs typeface="Calibri" panose="020F0502020204030204" pitchFamily="34" charset="0"/>
            </a:endParaRPr>
          </a:p>
          <a:p>
            <a:pPr eaLnBrk="1" hangingPunct="1"/>
            <a:r>
              <a:rPr lang="en-US" sz="1000" dirty="0">
                <a:latin typeface="Calibri" panose="020F0502020204030204" pitchFamily="34" charset="0"/>
                <a:cs typeface="Calibri" panose="020F0502020204030204" pitchFamily="34" charset="0"/>
              </a:rPr>
              <a:t>f = forecast</a:t>
            </a:r>
          </a:p>
          <a:p>
            <a:pPr eaLnBrk="1" hangingPunct="1"/>
            <a:endParaRPr lang="en-US" sz="1000" dirty="0">
              <a:latin typeface="Calibri" panose="020F0502020204030204" pitchFamily="34" charset="0"/>
              <a:cs typeface="Calibri" panose="020F0502020204030204" pitchFamily="34" charset="0"/>
            </a:endParaRPr>
          </a:p>
          <a:p>
            <a:pPr eaLnBrk="1" hangingPunct="1"/>
            <a:r>
              <a:rPr lang="en-US" sz="1000" dirty="0">
                <a:latin typeface="Calibri" panose="020F0502020204030204" pitchFamily="34" charset="0"/>
                <a:cs typeface="Calibri" panose="020F0502020204030204" pitchFamily="34" charset="0"/>
              </a:rPr>
              <a:t>Source: Utah State Tax Commission and Governor’s Office of Management and Budget</a:t>
            </a:r>
          </a:p>
        </p:txBody>
      </p:sp>
      <p:sp>
        <p:nvSpPr>
          <p:cNvPr id="4100" name="Rectangle 6"/>
          <p:cNvSpPr>
            <a:spLocks noChangeArrowheads="1"/>
          </p:cNvSpPr>
          <p:nvPr/>
        </p:nvSpPr>
        <p:spPr bwMode="auto">
          <a:xfrm>
            <a:off x="2806732" y="7098985"/>
            <a:ext cx="5300472" cy="2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1000" dirty="0"/>
          </a:p>
        </p:txBody>
      </p:sp>
      <p:sp>
        <p:nvSpPr>
          <p:cNvPr id="4101" name="Rectangle 7"/>
          <p:cNvSpPr>
            <a:spLocks noChangeArrowheads="1"/>
          </p:cNvSpPr>
          <p:nvPr/>
        </p:nvSpPr>
        <p:spPr bwMode="auto">
          <a:xfrm>
            <a:off x="2255044" y="868362"/>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000" b="1" dirty="0">
                <a:latin typeface="Calibri" panose="020F0502020204030204" pitchFamily="34" charset="0"/>
                <a:cs typeface="Calibri" panose="020F0502020204030204" pitchFamily="34" charset="0"/>
              </a:rPr>
              <a:t>Figure 7.3</a:t>
            </a:r>
          </a:p>
          <a:p>
            <a:pPr algn="ctr"/>
            <a:r>
              <a:rPr lang="en-US" sz="2000" b="1" dirty="0">
                <a:latin typeface="Calibri" panose="020F0502020204030204" pitchFamily="34" charset="0"/>
                <a:cs typeface="Calibri" panose="020F0502020204030204" pitchFamily="34" charset="0"/>
              </a:rPr>
              <a:t>Income Tax, Sales and Use Taxes, and All Other Unrestricted Revenues</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Percent of Total State Unrestricted Revenues</a:t>
            </a:r>
          </a:p>
        </p:txBody>
      </p:sp>
    </p:spTree>
    <p:extLst>
      <p:ext uri="{BB962C8B-B14F-4D97-AF65-F5344CB8AC3E}">
        <p14:creationId xmlns:p14="http://schemas.microsoft.com/office/powerpoint/2010/main" val="3274117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044" y="457201"/>
            <a:ext cx="9144000" cy="1020762"/>
          </a:xfrm>
        </p:spPr>
        <p:txBody>
          <a:bodyPr anchor="t">
            <a:noAutofit/>
          </a:bodyPr>
          <a:lstStyle/>
          <a:p>
            <a:pPr algn="ctr"/>
            <a:r>
              <a:rPr lang="en-US" sz="2000" b="1" dirty="0">
                <a:ea typeface="Verdana" panose="020B0604030504040204" pitchFamily="34" charset="0"/>
              </a:rPr>
              <a:t>Figure 1.1</a:t>
            </a:r>
            <a:br>
              <a:rPr lang="en-US" sz="2000" b="1" dirty="0">
                <a:ea typeface="Verdana" panose="020B0604030504040204" pitchFamily="34" charset="0"/>
              </a:rPr>
            </a:br>
            <a:r>
              <a:rPr lang="en-US" sz="2000" b="1" dirty="0" err="1">
                <a:ea typeface="Verdana" panose="020B0604030504040204" pitchFamily="34" charset="0"/>
              </a:rPr>
              <a:t>Hachman</a:t>
            </a:r>
            <a:r>
              <a:rPr lang="en-US" sz="2000" b="1" dirty="0">
                <a:ea typeface="Verdana" panose="020B0604030504040204" pitchFamily="34" charset="0"/>
              </a:rPr>
              <a:t> Index of Economic Diversity, 2017</a:t>
            </a:r>
          </a:p>
        </p:txBody>
      </p:sp>
      <p:sp>
        <p:nvSpPr>
          <p:cNvPr id="5" name="Text Box 4"/>
          <p:cNvSpPr txBox="1">
            <a:spLocks noChangeArrowheads="1"/>
          </p:cNvSpPr>
          <p:nvPr/>
        </p:nvSpPr>
        <p:spPr bwMode="auto">
          <a:xfrm>
            <a:off x="197644" y="7704724"/>
            <a:ext cx="11125200" cy="43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7614" tIns="23807" rIns="47614" bIns="23807">
            <a:spAutoFit/>
          </a:bodyPr>
          <a:lstStyle>
            <a:lvl1pPr defTabSz="857250">
              <a:defRPr>
                <a:solidFill>
                  <a:schemeClr val="tx1"/>
                </a:solidFill>
                <a:latin typeface="Arial" charset="0"/>
              </a:defRPr>
            </a:lvl1pPr>
            <a:lvl2pPr marL="428625" defTabSz="857250">
              <a:defRPr>
                <a:solidFill>
                  <a:schemeClr val="tx1"/>
                </a:solidFill>
                <a:latin typeface="Arial" charset="0"/>
              </a:defRPr>
            </a:lvl2pPr>
            <a:lvl3pPr marL="857250" defTabSz="857250">
              <a:defRPr>
                <a:solidFill>
                  <a:schemeClr val="tx1"/>
                </a:solidFill>
                <a:latin typeface="Arial" charset="0"/>
              </a:defRPr>
            </a:lvl3pPr>
            <a:lvl4pPr marL="1284288" defTabSz="857250">
              <a:defRPr>
                <a:solidFill>
                  <a:schemeClr val="tx1"/>
                </a:solidFill>
                <a:latin typeface="Arial" charset="0"/>
              </a:defRPr>
            </a:lvl4pPr>
            <a:lvl5pPr marL="1712913" defTabSz="857250">
              <a:defRPr>
                <a:solidFill>
                  <a:schemeClr val="tx1"/>
                </a:solidFill>
                <a:latin typeface="Arial" charset="0"/>
              </a:defRPr>
            </a:lvl5pPr>
            <a:lvl6pPr marL="2170113" defTabSz="857250" fontAlgn="base">
              <a:spcBef>
                <a:spcPct val="0"/>
              </a:spcBef>
              <a:spcAft>
                <a:spcPct val="0"/>
              </a:spcAft>
              <a:defRPr>
                <a:solidFill>
                  <a:schemeClr val="tx1"/>
                </a:solidFill>
                <a:latin typeface="Arial" charset="0"/>
              </a:defRPr>
            </a:lvl6pPr>
            <a:lvl7pPr marL="2627313" defTabSz="857250" fontAlgn="base">
              <a:spcBef>
                <a:spcPct val="0"/>
              </a:spcBef>
              <a:spcAft>
                <a:spcPct val="0"/>
              </a:spcAft>
              <a:defRPr>
                <a:solidFill>
                  <a:schemeClr val="tx1"/>
                </a:solidFill>
                <a:latin typeface="Arial" charset="0"/>
              </a:defRPr>
            </a:lvl7pPr>
            <a:lvl8pPr marL="3084513" defTabSz="857250" fontAlgn="base">
              <a:spcBef>
                <a:spcPct val="0"/>
              </a:spcBef>
              <a:spcAft>
                <a:spcPct val="0"/>
              </a:spcAft>
              <a:defRPr>
                <a:solidFill>
                  <a:schemeClr val="tx1"/>
                </a:solidFill>
                <a:latin typeface="Arial" charset="0"/>
              </a:defRPr>
            </a:lvl8pPr>
            <a:lvl9pPr marL="3541713" defTabSz="857250" fontAlgn="base">
              <a:spcBef>
                <a:spcPct val="0"/>
              </a:spcBef>
              <a:spcAft>
                <a:spcPct val="0"/>
              </a:spcAft>
              <a:defRPr>
                <a:solidFill>
                  <a:schemeClr val="tx1"/>
                </a:solidFill>
                <a:latin typeface="Arial" charset="0"/>
              </a:defRPr>
            </a:lvl9pPr>
          </a:lstStyle>
          <a:p>
            <a:pPr eaLnBrk="0" hangingPunct="0">
              <a:spcBef>
                <a:spcPct val="50000"/>
              </a:spcBef>
            </a:pPr>
            <a:r>
              <a:rPr lang="en-US" sz="1000" dirty="0">
                <a:solidFill>
                  <a:srgbClr val="000000"/>
                </a:solidFill>
                <a:latin typeface="Calibri" panose="020F0502020204030204" pitchFamily="34" charset="0"/>
                <a:ea typeface="Verdana" panose="020B0604030504040204" pitchFamily="34" charset="0"/>
                <a:cs typeface="Calibri" panose="020F0502020204030204" pitchFamily="34" charset="0"/>
              </a:rPr>
              <a:t>Note: Value of 100 would mean that state’s economic activity is distributed exactly like the nation’s; more diverse economies have a higher index score.</a:t>
            </a:r>
          </a:p>
          <a:p>
            <a:pPr eaLnBrk="0" hangingPunct="0">
              <a:spcBef>
                <a:spcPct val="50000"/>
              </a:spcBef>
            </a:pPr>
            <a:r>
              <a:rPr lang="en-US" sz="1000" dirty="0">
                <a:solidFill>
                  <a:srgbClr val="000000"/>
                </a:solidFill>
                <a:latin typeface="Calibri" panose="020F0502020204030204" pitchFamily="34" charset="0"/>
                <a:ea typeface="Verdana" panose="020B0604030504040204" pitchFamily="34" charset="0"/>
                <a:cs typeface="Calibri" panose="020F0502020204030204" pitchFamily="34" charset="0"/>
              </a:rPr>
              <a:t>Source: Kem C. Gardner Policy Institute Analysis of U.S. Bureau of Economic Analysis data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5046" y="1477962"/>
            <a:ext cx="9112359" cy="5486400"/>
          </a:xfrm>
          <a:prstGeom prst="rect">
            <a:avLst/>
          </a:prstGeom>
        </p:spPr>
      </p:pic>
    </p:spTree>
    <p:extLst>
      <p:ext uri="{BB962C8B-B14F-4D97-AF65-F5344CB8AC3E}">
        <p14:creationId xmlns:p14="http://schemas.microsoft.com/office/powerpoint/2010/main" val="2131982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0063D-E0FA-254D-8487-EDE731A0DADC}"/>
              </a:ext>
            </a:extLst>
          </p:cNvPr>
          <p:cNvSpPr>
            <a:spLocks noGrp="1"/>
          </p:cNvSpPr>
          <p:nvPr>
            <p:ph type="ctrTitle"/>
          </p:nvPr>
        </p:nvSpPr>
        <p:spPr/>
        <p:txBody>
          <a:bodyPr/>
          <a:lstStyle/>
          <a:p>
            <a:r>
              <a:rPr lang="en-US" sz="4400" dirty="0"/>
              <a:t>Chapter 8: Exports</a:t>
            </a:r>
          </a:p>
        </p:txBody>
      </p:sp>
    </p:spTree>
    <p:extLst>
      <p:ext uri="{BB962C8B-B14F-4D97-AF65-F5344CB8AC3E}">
        <p14:creationId xmlns:p14="http://schemas.microsoft.com/office/powerpoint/2010/main" val="3892477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55044" y="457200"/>
            <a:ext cx="9144000" cy="762000"/>
          </a:xfrm>
        </p:spPr>
        <p:txBody>
          <a:bodyPr anchor="t">
            <a:noAutofit/>
          </a:bodyPr>
          <a:lstStyle/>
          <a:p>
            <a:pPr algn="ctr"/>
            <a:r>
              <a:rPr lang="en-US" sz="2000" b="1" dirty="0">
                <a:ea typeface="Verdana" panose="020B0604030504040204" pitchFamily="34" charset="0"/>
              </a:rPr>
              <a:t>Figure 8.1</a:t>
            </a:r>
            <a:br>
              <a:rPr lang="en-US" sz="2000" b="1" dirty="0">
                <a:ea typeface="Verdana" panose="020B0604030504040204" pitchFamily="34" charset="0"/>
              </a:rPr>
            </a:br>
            <a:r>
              <a:rPr lang="en-US" sz="2000" b="1" dirty="0">
                <a:ea typeface="Verdana" panose="020B0604030504040204" pitchFamily="34" charset="0"/>
              </a:rPr>
              <a:t>Utah Merchandise Exports</a:t>
            </a:r>
          </a:p>
        </p:txBody>
      </p:sp>
      <p:sp>
        <p:nvSpPr>
          <p:cNvPr id="2052" name="Text Box 5"/>
          <p:cNvSpPr txBox="1">
            <a:spLocks noChangeArrowheads="1"/>
          </p:cNvSpPr>
          <p:nvPr/>
        </p:nvSpPr>
        <p:spPr bwMode="auto">
          <a:xfrm>
            <a:off x="197644" y="7881727"/>
            <a:ext cx="330578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dirty="0">
                <a:solidFill>
                  <a:prstClr val="black"/>
                </a:solidFill>
                <a:latin typeface="Calibri" panose="020F0502020204030204" pitchFamily="34" charset="0"/>
                <a:ea typeface="Verdana" panose="020B0604030504040204" pitchFamily="34" charset="0"/>
                <a:cs typeface="Calibri" panose="020F0502020204030204" pitchFamily="34" charset="0"/>
              </a:rPr>
              <a:t>Source: U.S. Census Bureau, USA Trade Online</a:t>
            </a:r>
          </a:p>
        </p:txBody>
      </p:sp>
      <p:graphicFrame>
        <p:nvGraphicFramePr>
          <p:cNvPr id="6" name="Chart 5">
            <a:extLst>
              <a:ext uri="{FF2B5EF4-FFF2-40B4-BE49-F238E27FC236}">
                <a16:creationId xmlns:a16="http://schemas.microsoft.com/office/drawing/2014/main" id="{00000000-0008-0000-0400-000002000000}"/>
              </a:ext>
            </a:extLst>
          </p:cNvPr>
          <p:cNvGraphicFramePr>
            <a:graphicFrameLocks/>
          </p:cNvGraphicFramePr>
          <p:nvPr>
            <p:extLst/>
          </p:nvPr>
        </p:nvGraphicFramePr>
        <p:xfrm>
          <a:off x="2255046" y="1219201"/>
          <a:ext cx="9143999" cy="66625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8890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2828895484"/>
              </p:ext>
            </p:extLst>
          </p:nvPr>
        </p:nvGraphicFramePr>
        <p:xfrm>
          <a:off x="2255044" y="1099611"/>
          <a:ext cx="9144000" cy="6931553"/>
        </p:xfrm>
        <a:graphic>
          <a:graphicData uri="http://schemas.openxmlformats.org/drawingml/2006/chart">
            <c:chart xmlns:c="http://schemas.openxmlformats.org/drawingml/2006/chart" xmlns:r="http://schemas.openxmlformats.org/officeDocument/2006/relationships" r:id="rId2"/>
          </a:graphicData>
        </a:graphic>
      </p:graphicFrame>
      <p:sp>
        <p:nvSpPr>
          <p:cNvPr id="3074" name="Rectangle 2"/>
          <p:cNvSpPr>
            <a:spLocks noGrp="1" noChangeArrowheads="1"/>
          </p:cNvSpPr>
          <p:nvPr>
            <p:ph type="title"/>
          </p:nvPr>
        </p:nvSpPr>
        <p:spPr>
          <a:xfrm>
            <a:off x="2255044" y="461422"/>
            <a:ext cx="9144000" cy="774204"/>
          </a:xfrm>
        </p:spPr>
        <p:txBody>
          <a:bodyPr anchor="t">
            <a:noAutofit/>
          </a:bodyPr>
          <a:lstStyle/>
          <a:p>
            <a:pPr algn="ctr" eaLnBrk="1" hangingPunct="1"/>
            <a:r>
              <a:rPr lang="en-US" sz="2000" b="1" dirty="0">
                <a:ea typeface="Verdana" panose="020B0604030504040204" pitchFamily="34" charset="0"/>
              </a:rPr>
              <a:t>Figure 8.2</a:t>
            </a:r>
            <a:br>
              <a:rPr lang="en-US" sz="2000" b="1" dirty="0">
                <a:ea typeface="Verdana" panose="020B0604030504040204" pitchFamily="34" charset="0"/>
              </a:rPr>
            </a:br>
            <a:r>
              <a:rPr lang="en-US" sz="2000" b="1" dirty="0">
                <a:ea typeface="Verdana" panose="020B0604030504040204" pitchFamily="34" charset="0"/>
              </a:rPr>
              <a:t>Utah Merchandise Exports of Top Ten Export Industries</a:t>
            </a:r>
          </a:p>
        </p:txBody>
      </p:sp>
      <p:sp>
        <p:nvSpPr>
          <p:cNvPr id="3076" name="Text Box 4"/>
          <p:cNvSpPr txBox="1">
            <a:spLocks noChangeArrowheads="1"/>
          </p:cNvSpPr>
          <p:nvPr/>
        </p:nvSpPr>
        <p:spPr bwMode="auto">
          <a:xfrm>
            <a:off x="197644" y="7887082"/>
            <a:ext cx="35062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dirty="0">
                <a:solidFill>
                  <a:prstClr val="black"/>
                </a:solidFill>
                <a:latin typeface="Calibri" panose="020F0502020204030204" pitchFamily="34" charset="0"/>
                <a:ea typeface="Verdana" panose="020B0604030504040204" pitchFamily="34" charset="0"/>
                <a:cs typeface="Calibri" panose="020F0502020204030204" pitchFamily="34" charset="0"/>
              </a:rPr>
              <a:t>Source: U.S. Census Bureau, USA Trade Online</a:t>
            </a:r>
          </a:p>
        </p:txBody>
      </p:sp>
    </p:spTree>
    <p:extLst>
      <p:ext uri="{BB962C8B-B14F-4D97-AF65-F5344CB8AC3E}">
        <p14:creationId xmlns:p14="http://schemas.microsoft.com/office/powerpoint/2010/main" val="515251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4123561096"/>
              </p:ext>
            </p:extLst>
          </p:nvPr>
        </p:nvGraphicFramePr>
        <p:xfrm>
          <a:off x="2255044" y="1173162"/>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4098" name="Rectangle 2"/>
          <p:cNvSpPr>
            <a:spLocks noGrp="1" noChangeArrowheads="1"/>
          </p:cNvSpPr>
          <p:nvPr>
            <p:ph type="title"/>
          </p:nvPr>
        </p:nvSpPr>
        <p:spPr>
          <a:xfrm>
            <a:off x="2255044" y="485743"/>
            <a:ext cx="9144000" cy="771525"/>
          </a:xfrm>
        </p:spPr>
        <p:txBody>
          <a:bodyPr anchor="t">
            <a:normAutofit/>
          </a:bodyPr>
          <a:lstStyle/>
          <a:p>
            <a:pPr algn="ctr" eaLnBrk="1" hangingPunct="1"/>
            <a:r>
              <a:rPr lang="en-US" sz="2000" b="1" dirty="0">
                <a:ea typeface="Verdana" panose="020B0604030504040204" pitchFamily="34" charset="0"/>
              </a:rPr>
              <a:t>Figure 8.3</a:t>
            </a:r>
            <a:br>
              <a:rPr lang="en-US" sz="2000" b="1" dirty="0">
                <a:ea typeface="Verdana" panose="020B0604030504040204" pitchFamily="34" charset="0"/>
              </a:rPr>
            </a:br>
            <a:r>
              <a:rPr lang="en-US" sz="2000" b="1" dirty="0">
                <a:ea typeface="Verdana" panose="020B0604030504040204" pitchFamily="34" charset="0"/>
              </a:rPr>
              <a:t>Utah Merchandise Exports to Top Ten Purchasing Countries</a:t>
            </a:r>
          </a:p>
        </p:txBody>
      </p:sp>
      <p:sp>
        <p:nvSpPr>
          <p:cNvPr id="4100" name="Text Box 4"/>
          <p:cNvSpPr txBox="1">
            <a:spLocks noChangeArrowheads="1"/>
          </p:cNvSpPr>
          <p:nvPr/>
        </p:nvSpPr>
        <p:spPr bwMode="auto">
          <a:xfrm>
            <a:off x="197644" y="7908051"/>
            <a:ext cx="3352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dirty="0">
                <a:solidFill>
                  <a:prstClr val="black"/>
                </a:solidFill>
                <a:latin typeface="Calibri" panose="020F0502020204030204" pitchFamily="34" charset="0"/>
                <a:ea typeface="Verdana" panose="020B0604030504040204" pitchFamily="34" charset="0"/>
                <a:cs typeface="Calibri" panose="020F0502020204030204" pitchFamily="34" charset="0"/>
              </a:rPr>
              <a:t>Source: U.S. Census Bureau, USA Trade Online</a:t>
            </a:r>
          </a:p>
        </p:txBody>
      </p:sp>
    </p:spTree>
    <p:extLst>
      <p:ext uri="{BB962C8B-B14F-4D97-AF65-F5344CB8AC3E}">
        <p14:creationId xmlns:p14="http://schemas.microsoft.com/office/powerpoint/2010/main" val="3814417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55044" y="457200"/>
            <a:ext cx="9144000" cy="639762"/>
          </a:xfrm>
        </p:spPr>
        <p:txBody>
          <a:bodyPr anchor="t">
            <a:noAutofit/>
          </a:bodyPr>
          <a:lstStyle/>
          <a:p>
            <a:pPr algn="ctr" eaLnBrk="1" hangingPunct="1"/>
            <a:r>
              <a:rPr lang="en-US" sz="2000" b="1" dirty="0">
                <a:ea typeface="Verdana" panose="020B0604030504040204" pitchFamily="34" charset="0"/>
              </a:rPr>
              <a:t>Figure 8.4</a:t>
            </a:r>
            <a:br>
              <a:rPr lang="en-US" sz="2000" b="1" dirty="0">
                <a:ea typeface="Verdana" panose="020B0604030504040204" pitchFamily="34" charset="0"/>
              </a:rPr>
            </a:br>
            <a:r>
              <a:rPr lang="en-US" sz="2000" b="1" dirty="0">
                <a:ea typeface="Verdana" panose="020B0604030504040204" pitchFamily="34" charset="0"/>
              </a:rPr>
              <a:t>Utah Monthly Exports: With and Without Gold</a:t>
            </a:r>
          </a:p>
        </p:txBody>
      </p:sp>
      <p:sp>
        <p:nvSpPr>
          <p:cNvPr id="5124" name="Text Box 4"/>
          <p:cNvSpPr txBox="1">
            <a:spLocks noChangeArrowheads="1"/>
          </p:cNvSpPr>
          <p:nvPr/>
        </p:nvSpPr>
        <p:spPr bwMode="auto">
          <a:xfrm>
            <a:off x="197644" y="7885371"/>
            <a:ext cx="3429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dirty="0">
                <a:solidFill>
                  <a:prstClr val="black"/>
                </a:solidFill>
                <a:latin typeface="Calibri" panose="020F0502020204030204" pitchFamily="34" charset="0"/>
                <a:ea typeface="Verdana" panose="020B0604030504040204" pitchFamily="34" charset="0"/>
                <a:cs typeface="Calibri" panose="020F0502020204030204" pitchFamily="34" charset="0"/>
              </a:rPr>
              <a:t>Source: U.S. Census Bureau, USA Trade Online</a:t>
            </a:r>
          </a:p>
        </p:txBody>
      </p:sp>
      <p:graphicFrame>
        <p:nvGraphicFramePr>
          <p:cNvPr id="5" name="Chart 4">
            <a:extLst>
              <a:ext uri="{FF2B5EF4-FFF2-40B4-BE49-F238E27FC236}">
                <a16:creationId xmlns:a16="http://schemas.microsoft.com/office/drawing/2014/main" id="{00000000-0008-0000-0700-000003000000}"/>
              </a:ext>
            </a:extLst>
          </p:cNvPr>
          <p:cNvGraphicFramePr>
            <a:graphicFrameLocks/>
          </p:cNvGraphicFramePr>
          <p:nvPr>
            <p:extLst>
              <p:ext uri="{D42A27DB-BD31-4B8C-83A1-F6EECF244321}">
                <p14:modId xmlns:p14="http://schemas.microsoft.com/office/powerpoint/2010/main" val="1784256265"/>
              </p:ext>
            </p:extLst>
          </p:nvPr>
        </p:nvGraphicFramePr>
        <p:xfrm>
          <a:off x="2255044" y="1096962"/>
          <a:ext cx="9144000" cy="6629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1921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9C7B5-17B2-B84F-9E88-710B246BC7EB}"/>
              </a:ext>
            </a:extLst>
          </p:cNvPr>
          <p:cNvSpPr>
            <a:spLocks noGrp="1"/>
          </p:cNvSpPr>
          <p:nvPr>
            <p:ph type="ctrTitle"/>
          </p:nvPr>
        </p:nvSpPr>
        <p:spPr/>
        <p:txBody>
          <a:bodyPr/>
          <a:lstStyle/>
          <a:p>
            <a:r>
              <a:rPr lang="en-US" sz="4400" dirty="0"/>
              <a:t>Chapter 9: Price Inflation and Cost of Living</a:t>
            </a:r>
          </a:p>
        </p:txBody>
      </p:sp>
    </p:spTree>
    <p:extLst>
      <p:ext uri="{BB962C8B-B14F-4D97-AF65-F5344CB8AC3E}">
        <p14:creationId xmlns:p14="http://schemas.microsoft.com/office/powerpoint/2010/main" val="2573704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62243E-C2BB-4234-941A-E7082FE79EAE}"/>
              </a:ext>
            </a:extLst>
          </p:cNvPr>
          <p:cNvSpPr>
            <a:spLocks noGrp="1" noChangeArrowheads="1"/>
          </p:cNvSpPr>
          <p:nvPr>
            <p:ph type="title"/>
          </p:nvPr>
        </p:nvSpPr>
        <p:spPr>
          <a:xfrm>
            <a:off x="2255044" y="457201"/>
            <a:ext cx="9144000" cy="715962"/>
          </a:xfrm>
        </p:spPr>
        <p:txBody>
          <a:bodyPr anchor="t">
            <a:noAutofit/>
          </a:bodyPr>
          <a:lstStyle/>
          <a:p>
            <a:pPr algn="ctr" eaLnBrk="1" hangingPunct="1"/>
            <a:r>
              <a:rPr lang="en-US" sz="2000" b="1" dirty="0">
                <a:ea typeface="Verdana" panose="020B0604030504040204" pitchFamily="34" charset="0"/>
              </a:rPr>
              <a:t>Figure 9.1</a:t>
            </a:r>
            <a:br>
              <a:rPr lang="en-US" sz="2000" b="1" dirty="0">
                <a:ea typeface="Verdana" panose="020B0604030504040204" pitchFamily="34" charset="0"/>
              </a:rPr>
            </a:br>
            <a:r>
              <a:rPr lang="en-US" sz="2000" b="1" dirty="0">
                <a:ea typeface="Verdana" panose="020B0604030504040204" pitchFamily="34" charset="0"/>
              </a:rPr>
              <a:t>Cumulative Percent Change in Consumer Price Index this Decade</a:t>
            </a:r>
          </a:p>
        </p:txBody>
      </p:sp>
      <p:sp>
        <p:nvSpPr>
          <p:cNvPr id="2" name="TextBox 1"/>
          <p:cNvSpPr txBox="1"/>
          <p:nvPr/>
        </p:nvSpPr>
        <p:spPr>
          <a:xfrm>
            <a:off x="197644" y="7887337"/>
            <a:ext cx="4724400" cy="400110"/>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Source: Office of the State Auditor calculations from CPI data</a:t>
            </a:r>
          </a:p>
          <a:p>
            <a:endParaRPr lang="en-US" sz="1000" dirty="0">
              <a:latin typeface="Calibri" panose="020F0502020204030204" pitchFamily="34" charset="0"/>
              <a:cs typeface="Calibri" panose="020F0502020204030204"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2409039249"/>
              </p:ext>
            </p:extLst>
          </p:nvPr>
        </p:nvGraphicFramePr>
        <p:xfrm>
          <a:off x="2414735" y="1227665"/>
          <a:ext cx="8824617" cy="6553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71134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title"/>
          </p:nvPr>
        </p:nvSpPr>
        <p:spPr>
          <a:xfrm>
            <a:off x="2255046" y="457202"/>
            <a:ext cx="9143999" cy="640147"/>
          </a:xfrm>
        </p:spPr>
        <p:txBody>
          <a:bodyPr anchor="t">
            <a:noAutofit/>
          </a:bodyPr>
          <a:lstStyle/>
          <a:p>
            <a:pPr eaLnBrk="1" hangingPunct="1"/>
            <a:r>
              <a:rPr lang="en-US" sz="2000" b="1" dirty="0">
                <a:ea typeface="Verdana" panose="020B0604030504040204" pitchFamily="34" charset="0"/>
              </a:rPr>
              <a:t>Figure 9.2</a:t>
            </a:r>
            <a:br>
              <a:rPr lang="en-US" sz="2000" b="1" dirty="0">
                <a:ea typeface="Verdana" panose="020B0604030504040204" pitchFamily="34" charset="0"/>
              </a:rPr>
            </a:br>
            <a:r>
              <a:rPr lang="en-US" sz="2000" b="1" dirty="0">
                <a:ea typeface="Verdana" panose="020B0604030504040204" pitchFamily="34" charset="0"/>
              </a:rPr>
              <a:t>Consumer Price Index Year-over-Year Price Change and Relative Value of a Dollar </a:t>
            </a:r>
          </a:p>
        </p:txBody>
      </p:sp>
      <p:sp>
        <p:nvSpPr>
          <p:cNvPr id="2" name="Rectangle 1"/>
          <p:cNvSpPr/>
          <p:nvPr/>
        </p:nvSpPr>
        <p:spPr>
          <a:xfrm>
            <a:off x="197644" y="7904019"/>
            <a:ext cx="3353803" cy="246221"/>
          </a:xfrm>
          <a:prstGeom prst="rect">
            <a:avLst/>
          </a:prstGeom>
        </p:spPr>
        <p:txBody>
          <a:bodyPr wrap="none">
            <a:spAutoFit/>
          </a:bodyPr>
          <a:lstStyle/>
          <a:p>
            <a:r>
              <a:rPr lang="en-US" sz="1000" dirty="0">
                <a:latin typeface="Calibri" panose="020F0502020204030204" pitchFamily="34" charset="0"/>
                <a:cs typeface="Calibri" panose="020F0502020204030204" pitchFamily="34" charset="0"/>
              </a:rPr>
              <a:t>Source: Office of the State Auditor calculations from CPI data</a:t>
            </a:r>
          </a:p>
        </p:txBody>
      </p:sp>
      <p:graphicFrame>
        <p:nvGraphicFramePr>
          <p:cNvPr id="12" name="Chart 11"/>
          <p:cNvGraphicFramePr>
            <a:graphicFrameLocks noGrp="1"/>
          </p:cNvGraphicFramePr>
          <p:nvPr>
            <p:extLst>
              <p:ext uri="{D42A27DB-BD31-4B8C-83A1-F6EECF244321}">
                <p14:modId xmlns:p14="http://schemas.microsoft.com/office/powerpoint/2010/main" val="3291287233"/>
              </p:ext>
            </p:extLst>
          </p:nvPr>
        </p:nvGraphicFramePr>
        <p:xfrm>
          <a:off x="2255045" y="1154111"/>
          <a:ext cx="9143998" cy="669314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6293644" y="1401763"/>
            <a:ext cx="3352800" cy="4572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prstClr val="black"/>
                </a:solidFill>
                <a:latin typeface="Calibri" panose="020F0502020204030204" pitchFamily="34" charset="0"/>
                <a:ea typeface="Verdana" panose="020B0604030504040204" pitchFamily="34" charset="0"/>
                <a:cs typeface="Calibri" panose="020F0502020204030204" pitchFamily="34" charset="0"/>
              </a:rPr>
              <a:t>The same groceries (i.e., a general good) that one paid $15 for in the 1960s, or the $45 spent in the 1980s</a:t>
            </a:r>
          </a:p>
          <a:p>
            <a:pPr algn="ctr"/>
            <a:r>
              <a:rPr lang="en-US" sz="1100" dirty="0">
                <a:solidFill>
                  <a:prstClr val="black"/>
                </a:solidFill>
                <a:latin typeface="Calibri" panose="020F0502020204030204" pitchFamily="34" charset="0"/>
                <a:ea typeface="Verdana" panose="020B0604030504040204" pitchFamily="34" charset="0"/>
                <a:cs typeface="Calibri" panose="020F0502020204030204" pitchFamily="34" charset="0"/>
              </a:rPr>
              <a:t>would cost about $100 to buy today.</a:t>
            </a:r>
          </a:p>
        </p:txBody>
      </p:sp>
    </p:spTree>
    <p:extLst>
      <p:ext uri="{BB962C8B-B14F-4D97-AF65-F5344CB8AC3E}">
        <p14:creationId xmlns:p14="http://schemas.microsoft.com/office/powerpoint/2010/main" val="4083801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A1507-D67C-3640-AB22-4F533A119A01}"/>
              </a:ext>
            </a:extLst>
          </p:cNvPr>
          <p:cNvSpPr>
            <a:spLocks noGrp="1"/>
          </p:cNvSpPr>
          <p:nvPr>
            <p:ph type="ctrTitle"/>
          </p:nvPr>
        </p:nvSpPr>
        <p:spPr/>
        <p:txBody>
          <a:bodyPr/>
          <a:lstStyle/>
          <a:p>
            <a:r>
              <a:rPr lang="en-US" sz="4400" dirty="0"/>
              <a:t>Chapter 10: Regional/National Comparison </a:t>
            </a:r>
            <a:br>
              <a:rPr lang="en-US" dirty="0"/>
            </a:br>
            <a:endParaRPr lang="en-US" dirty="0"/>
          </a:p>
        </p:txBody>
      </p:sp>
    </p:spTree>
    <p:extLst>
      <p:ext uri="{BB962C8B-B14F-4D97-AF65-F5344CB8AC3E}">
        <p14:creationId xmlns:p14="http://schemas.microsoft.com/office/powerpoint/2010/main" val="3804764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a:extLst>
              <a:ext uri="{FF2B5EF4-FFF2-40B4-BE49-F238E27FC236}">
                <a16:creationId xmlns:a16="http://schemas.microsoft.com/office/drawing/2014/main" id="{430EF76D-18E8-485E-A8C9-FD62A08EF7C3}"/>
              </a:ext>
            </a:extLst>
          </p:cNvPr>
          <p:cNvSpPr txBox="1">
            <a:spLocks noChangeArrowheads="1"/>
          </p:cNvSpPr>
          <p:nvPr/>
        </p:nvSpPr>
        <p:spPr bwMode="auto">
          <a:xfrm>
            <a:off x="197644" y="7875932"/>
            <a:ext cx="39004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solidFill>
                  <a:prstClr val="black"/>
                </a:solidFill>
                <a:latin typeface="Calibri" panose="020F0502020204030204" pitchFamily="34" charset="0"/>
                <a:ea typeface="Verdana" panose="020B0604030504040204" pitchFamily="34" charset="0"/>
                <a:cs typeface="Calibri" panose="020F0502020204030204" pitchFamily="34" charset="0"/>
              </a:rPr>
              <a:t>Source: U.S. Census Bureau</a:t>
            </a:r>
          </a:p>
        </p:txBody>
      </p:sp>
      <p:sp>
        <p:nvSpPr>
          <p:cNvPr id="2" name="TextBox 1"/>
          <p:cNvSpPr txBox="1"/>
          <p:nvPr/>
        </p:nvSpPr>
        <p:spPr>
          <a:xfrm>
            <a:off x="2255043" y="482681"/>
            <a:ext cx="9144000" cy="707886"/>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Figure 10.1</a:t>
            </a:r>
          </a:p>
          <a:p>
            <a:pPr algn="ctr"/>
            <a:r>
              <a:rPr lang="en-US" sz="2000" b="1" dirty="0">
                <a:latin typeface="Calibri" panose="020F0502020204030204" pitchFamily="34" charset="0"/>
                <a:cs typeface="Calibri" panose="020F0502020204030204" pitchFamily="34" charset="0"/>
              </a:rPr>
              <a:t>Annualized Population Growth: 2014-2017</a:t>
            </a:r>
          </a:p>
        </p:txBody>
      </p:sp>
      <p:graphicFrame>
        <p:nvGraphicFramePr>
          <p:cNvPr id="5" name="Chart 4">
            <a:extLst>
              <a:ext uri="{FF2B5EF4-FFF2-40B4-BE49-F238E27FC236}">
                <a16:creationId xmlns:a16="http://schemas.microsoft.com/office/drawing/2014/main" id="{9B0F8B1E-B48F-41DD-8105-8B932CDDBE9B}"/>
              </a:ext>
            </a:extLst>
          </p:cNvPr>
          <p:cNvGraphicFramePr>
            <a:graphicFrameLocks noGrp="1"/>
          </p:cNvGraphicFramePr>
          <p:nvPr>
            <p:extLst>
              <p:ext uri="{D42A27DB-BD31-4B8C-83A1-F6EECF244321}">
                <p14:modId xmlns:p14="http://schemas.microsoft.com/office/powerpoint/2010/main" val="3342859521"/>
              </p:ext>
            </p:extLst>
          </p:nvPr>
        </p:nvGraphicFramePr>
        <p:xfrm>
          <a:off x="2255046" y="1190569"/>
          <a:ext cx="9143999" cy="65357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7733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044" y="457201"/>
            <a:ext cx="9144000" cy="1020762"/>
          </a:xfrm>
        </p:spPr>
        <p:txBody>
          <a:bodyPr anchor="t">
            <a:noAutofit/>
          </a:bodyPr>
          <a:lstStyle/>
          <a:p>
            <a:pPr algn="ctr"/>
            <a:r>
              <a:rPr lang="en-US" sz="2000" b="1" dirty="0">
                <a:ea typeface="Verdana" panose="020B0604030504040204" pitchFamily="34" charset="0"/>
              </a:rPr>
              <a:t>Figure 1.2</a:t>
            </a:r>
            <a:br>
              <a:rPr lang="en-US" sz="2000" b="1" dirty="0">
                <a:ea typeface="Verdana" panose="020B0604030504040204" pitchFamily="34" charset="0"/>
              </a:rPr>
            </a:br>
            <a:r>
              <a:rPr lang="en-US" sz="2000" b="1" dirty="0">
                <a:ea typeface="Verdana" panose="020B0604030504040204" pitchFamily="34" charset="0"/>
              </a:rPr>
              <a:t>Annual Average Job Growth Rate for Utah and the United States</a:t>
            </a:r>
          </a:p>
        </p:txBody>
      </p:sp>
      <p:sp>
        <p:nvSpPr>
          <p:cNvPr id="5" name="Text Box 4"/>
          <p:cNvSpPr txBox="1">
            <a:spLocks noChangeArrowheads="1"/>
          </p:cNvSpPr>
          <p:nvPr/>
        </p:nvSpPr>
        <p:spPr bwMode="auto">
          <a:xfrm>
            <a:off x="273844" y="7650162"/>
            <a:ext cx="4451660" cy="43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7614" tIns="23807" rIns="47614" bIns="23807">
            <a:spAutoFit/>
          </a:bodyPr>
          <a:lstStyle>
            <a:lvl1pPr defTabSz="857250">
              <a:defRPr>
                <a:solidFill>
                  <a:schemeClr val="tx1"/>
                </a:solidFill>
                <a:latin typeface="Arial" charset="0"/>
              </a:defRPr>
            </a:lvl1pPr>
            <a:lvl2pPr marL="428625" defTabSz="857250">
              <a:defRPr>
                <a:solidFill>
                  <a:schemeClr val="tx1"/>
                </a:solidFill>
                <a:latin typeface="Arial" charset="0"/>
              </a:defRPr>
            </a:lvl2pPr>
            <a:lvl3pPr marL="857250" defTabSz="857250">
              <a:defRPr>
                <a:solidFill>
                  <a:schemeClr val="tx1"/>
                </a:solidFill>
                <a:latin typeface="Arial" charset="0"/>
              </a:defRPr>
            </a:lvl3pPr>
            <a:lvl4pPr marL="1284288" defTabSz="857250">
              <a:defRPr>
                <a:solidFill>
                  <a:schemeClr val="tx1"/>
                </a:solidFill>
                <a:latin typeface="Arial" charset="0"/>
              </a:defRPr>
            </a:lvl4pPr>
            <a:lvl5pPr marL="1712913" defTabSz="857250">
              <a:defRPr>
                <a:solidFill>
                  <a:schemeClr val="tx1"/>
                </a:solidFill>
                <a:latin typeface="Arial" charset="0"/>
              </a:defRPr>
            </a:lvl5pPr>
            <a:lvl6pPr marL="2170113" defTabSz="857250" fontAlgn="base">
              <a:spcBef>
                <a:spcPct val="0"/>
              </a:spcBef>
              <a:spcAft>
                <a:spcPct val="0"/>
              </a:spcAft>
              <a:defRPr>
                <a:solidFill>
                  <a:schemeClr val="tx1"/>
                </a:solidFill>
                <a:latin typeface="Arial" charset="0"/>
              </a:defRPr>
            </a:lvl6pPr>
            <a:lvl7pPr marL="2627313" defTabSz="857250" fontAlgn="base">
              <a:spcBef>
                <a:spcPct val="0"/>
              </a:spcBef>
              <a:spcAft>
                <a:spcPct val="0"/>
              </a:spcAft>
              <a:defRPr>
                <a:solidFill>
                  <a:schemeClr val="tx1"/>
                </a:solidFill>
                <a:latin typeface="Arial" charset="0"/>
              </a:defRPr>
            </a:lvl7pPr>
            <a:lvl8pPr marL="3084513" defTabSz="857250" fontAlgn="base">
              <a:spcBef>
                <a:spcPct val="0"/>
              </a:spcBef>
              <a:spcAft>
                <a:spcPct val="0"/>
              </a:spcAft>
              <a:defRPr>
                <a:solidFill>
                  <a:schemeClr val="tx1"/>
                </a:solidFill>
                <a:latin typeface="Arial" charset="0"/>
              </a:defRPr>
            </a:lvl8pPr>
            <a:lvl9pPr marL="3541713" defTabSz="857250" fontAlgn="base">
              <a:spcBef>
                <a:spcPct val="0"/>
              </a:spcBef>
              <a:spcAft>
                <a:spcPct val="0"/>
              </a:spcAft>
              <a:defRPr>
                <a:solidFill>
                  <a:schemeClr val="tx1"/>
                </a:solidFill>
                <a:latin typeface="Arial" charset="0"/>
              </a:defRPr>
            </a:lvl9pPr>
          </a:lstStyle>
          <a:p>
            <a:pPr eaLnBrk="0" hangingPunct="0">
              <a:spcBef>
                <a:spcPct val="50000"/>
              </a:spcBef>
            </a:pPr>
            <a:r>
              <a:rPr lang="en-US" sz="1000" dirty="0">
                <a:solidFill>
                  <a:srgbClr val="000000"/>
                </a:solidFill>
                <a:latin typeface="Calibri" panose="020F0502020204030204" pitchFamily="34" charset="0"/>
                <a:ea typeface="Verdana" panose="020B0604030504040204" pitchFamily="34" charset="0"/>
                <a:cs typeface="Calibri" panose="020F0502020204030204" pitchFamily="34" charset="0"/>
              </a:rPr>
              <a:t>Note: e=estimate</a:t>
            </a:r>
          </a:p>
          <a:p>
            <a:pPr eaLnBrk="0" hangingPunct="0">
              <a:spcBef>
                <a:spcPct val="50000"/>
              </a:spcBef>
            </a:pPr>
            <a:r>
              <a:rPr lang="en-US" sz="1000" dirty="0">
                <a:solidFill>
                  <a:srgbClr val="000000"/>
                </a:solidFill>
                <a:latin typeface="Calibri" panose="020F0502020204030204" pitchFamily="34" charset="0"/>
                <a:ea typeface="Verdana" panose="020B0604030504040204" pitchFamily="34" charset="0"/>
                <a:cs typeface="Calibri" panose="020F0502020204030204" pitchFamily="34" charset="0"/>
              </a:rPr>
              <a:t>Source: Utah Department of Workforce Services</a:t>
            </a:r>
          </a:p>
        </p:txBody>
      </p:sp>
      <p:graphicFrame>
        <p:nvGraphicFramePr>
          <p:cNvPr id="8" name="Content Placeholder 3">
            <a:extLst>
              <a:ext uri="{FF2B5EF4-FFF2-40B4-BE49-F238E27FC236}">
                <a16:creationId xmlns:a16="http://schemas.microsoft.com/office/drawing/2014/main" id="{21AAB77E-BDAD-4ACE-BB86-D3C327D9D974}"/>
              </a:ext>
            </a:extLst>
          </p:cNvPr>
          <p:cNvGraphicFramePr>
            <a:graphicFrameLocks noGrp="1"/>
          </p:cNvGraphicFramePr>
          <p:nvPr>
            <p:extLst>
              <p:ext uri="{D42A27DB-BD31-4B8C-83A1-F6EECF244321}">
                <p14:modId xmlns:p14="http://schemas.microsoft.com/office/powerpoint/2010/main" val="395613764"/>
              </p:ext>
            </p:extLst>
          </p:nvPr>
        </p:nvGraphicFramePr>
        <p:xfrm>
          <a:off x="2255044" y="1212691"/>
          <a:ext cx="9067800" cy="63311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34285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a:extLst>
              <a:ext uri="{FF2B5EF4-FFF2-40B4-BE49-F238E27FC236}">
                <a16:creationId xmlns:a16="http://schemas.microsoft.com/office/drawing/2014/main" id="{9B6C6B88-5E23-432F-98AE-E66A5F533855}"/>
              </a:ext>
            </a:extLst>
          </p:cNvPr>
          <p:cNvSpPr txBox="1">
            <a:spLocks noChangeArrowheads="1"/>
          </p:cNvSpPr>
          <p:nvPr/>
        </p:nvSpPr>
        <p:spPr bwMode="auto">
          <a:xfrm>
            <a:off x="197644" y="7850158"/>
            <a:ext cx="39004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solidFill>
                  <a:prstClr val="black"/>
                </a:solidFill>
                <a:latin typeface="Calibri" panose="020F0502020204030204" pitchFamily="34" charset="0"/>
                <a:ea typeface="Verdana" panose="020B0604030504040204" pitchFamily="34" charset="0"/>
                <a:cs typeface="Calibri" panose="020F0502020204030204" pitchFamily="34" charset="0"/>
              </a:rPr>
              <a:t>Source: U.S. Bureau of Economic Analysis</a:t>
            </a:r>
          </a:p>
        </p:txBody>
      </p:sp>
      <p:sp>
        <p:nvSpPr>
          <p:cNvPr id="5" name="TextBox 4"/>
          <p:cNvSpPr txBox="1"/>
          <p:nvPr/>
        </p:nvSpPr>
        <p:spPr>
          <a:xfrm>
            <a:off x="2255044" y="465277"/>
            <a:ext cx="9144000" cy="707886"/>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Figure 10.2</a:t>
            </a:r>
          </a:p>
          <a:p>
            <a:pPr algn="ctr"/>
            <a:r>
              <a:rPr lang="en-US" sz="2000" b="1" dirty="0">
                <a:latin typeface="Calibri" panose="020F0502020204030204" pitchFamily="34" charset="0"/>
                <a:cs typeface="Calibri" panose="020F0502020204030204" pitchFamily="34" charset="0"/>
              </a:rPr>
              <a:t>Annualized Gross Domestic Product Growth: 2014-2017</a:t>
            </a:r>
          </a:p>
        </p:txBody>
      </p:sp>
      <p:graphicFrame>
        <p:nvGraphicFramePr>
          <p:cNvPr id="8" name="Chart 7">
            <a:extLst>
              <a:ext uri="{FF2B5EF4-FFF2-40B4-BE49-F238E27FC236}">
                <a16:creationId xmlns:a16="http://schemas.microsoft.com/office/drawing/2014/main" id="{31C0B73F-B1A8-4F5E-9586-0C47CFFCF0DB}"/>
              </a:ext>
            </a:extLst>
          </p:cNvPr>
          <p:cNvGraphicFramePr>
            <a:graphicFrameLocks noGrp="1"/>
          </p:cNvGraphicFramePr>
          <p:nvPr>
            <p:extLst>
              <p:ext uri="{D42A27DB-BD31-4B8C-83A1-F6EECF244321}">
                <p14:modId xmlns:p14="http://schemas.microsoft.com/office/powerpoint/2010/main" val="341591027"/>
              </p:ext>
            </p:extLst>
          </p:nvPr>
        </p:nvGraphicFramePr>
        <p:xfrm>
          <a:off x="2255044" y="1173165"/>
          <a:ext cx="9144000" cy="66769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7608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97644" y="7901736"/>
            <a:ext cx="5867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solidFill>
                  <a:prstClr val="black"/>
                </a:solidFill>
                <a:latin typeface="Calibri" panose="020F0502020204030204" pitchFamily="34" charset="0"/>
                <a:ea typeface="Verdana" panose="020B0604030504040204" pitchFamily="34" charset="0"/>
                <a:cs typeface="Calibri" panose="020F0502020204030204" pitchFamily="34" charset="0"/>
              </a:rPr>
              <a:t>Source: U.S. Bureau of Labor Statistics </a:t>
            </a:r>
          </a:p>
        </p:txBody>
      </p:sp>
      <p:sp>
        <p:nvSpPr>
          <p:cNvPr id="6" name="TextBox 5"/>
          <p:cNvSpPr txBox="1"/>
          <p:nvPr/>
        </p:nvSpPr>
        <p:spPr>
          <a:xfrm>
            <a:off x="2255044" y="457200"/>
            <a:ext cx="9144000" cy="707886"/>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Figure 10.3</a:t>
            </a:r>
          </a:p>
          <a:p>
            <a:pPr algn="ctr"/>
            <a:r>
              <a:rPr lang="en-US" sz="2000" b="1" dirty="0">
                <a:latin typeface="Calibri" panose="020F0502020204030204" pitchFamily="34" charset="0"/>
                <a:cs typeface="Calibri" panose="020F0502020204030204" pitchFamily="34" charset="0"/>
              </a:rPr>
              <a:t>Unemployment Rate: October 2016, 2017 and 2018</a:t>
            </a:r>
          </a:p>
        </p:txBody>
      </p:sp>
      <p:graphicFrame>
        <p:nvGraphicFramePr>
          <p:cNvPr id="7" name="Chart 6">
            <a:extLst>
              <a:ext uri="{FF2B5EF4-FFF2-40B4-BE49-F238E27FC236}">
                <a16:creationId xmlns:a16="http://schemas.microsoft.com/office/drawing/2014/main" id="{2815676C-A2EF-4118-BB03-86EE32690004}"/>
              </a:ext>
            </a:extLst>
          </p:cNvPr>
          <p:cNvGraphicFramePr>
            <a:graphicFrameLocks noGrp="1"/>
          </p:cNvGraphicFramePr>
          <p:nvPr>
            <p:extLst>
              <p:ext uri="{D42A27DB-BD31-4B8C-83A1-F6EECF244321}">
                <p14:modId xmlns:p14="http://schemas.microsoft.com/office/powerpoint/2010/main" val="2404900719"/>
              </p:ext>
            </p:extLst>
          </p:nvPr>
        </p:nvGraphicFramePr>
        <p:xfrm>
          <a:off x="2255044" y="1165088"/>
          <a:ext cx="9144000" cy="6689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8496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a:extLst>
              <a:ext uri="{FF2B5EF4-FFF2-40B4-BE49-F238E27FC236}">
                <a16:creationId xmlns:a16="http://schemas.microsoft.com/office/drawing/2014/main" id="{C2FE159B-8CA3-449E-9A4A-F4D64DF23342}"/>
              </a:ext>
            </a:extLst>
          </p:cNvPr>
          <p:cNvSpPr txBox="1">
            <a:spLocks noChangeArrowheads="1"/>
          </p:cNvSpPr>
          <p:nvPr/>
        </p:nvSpPr>
        <p:spPr bwMode="auto">
          <a:xfrm>
            <a:off x="228600" y="7895189"/>
            <a:ext cx="39004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solidFill>
                  <a:prstClr val="black"/>
                </a:solidFill>
                <a:latin typeface="Calibri" panose="020F0502020204030204" pitchFamily="34" charset="0"/>
                <a:ea typeface="Verdana" panose="020B0604030504040204" pitchFamily="34" charset="0"/>
                <a:cs typeface="Calibri" panose="020F0502020204030204" pitchFamily="34" charset="0"/>
              </a:rPr>
              <a:t>Source: U.S. Bureau of Labor Statistics</a:t>
            </a:r>
          </a:p>
        </p:txBody>
      </p:sp>
      <p:sp>
        <p:nvSpPr>
          <p:cNvPr id="6" name="TextBox 5"/>
          <p:cNvSpPr txBox="1"/>
          <p:nvPr/>
        </p:nvSpPr>
        <p:spPr>
          <a:xfrm>
            <a:off x="2255044" y="453315"/>
            <a:ext cx="9144000" cy="707886"/>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Figure 10.4</a:t>
            </a:r>
          </a:p>
          <a:p>
            <a:pPr algn="ctr"/>
            <a:r>
              <a:rPr lang="en-US" sz="2000" b="1" dirty="0">
                <a:latin typeface="Calibri" panose="020F0502020204030204" pitchFamily="34" charset="0"/>
                <a:cs typeface="Calibri" panose="020F0502020204030204" pitchFamily="34" charset="0"/>
              </a:rPr>
              <a:t>Annualized Employment Growth: December 2014 – December 2017</a:t>
            </a:r>
          </a:p>
        </p:txBody>
      </p:sp>
      <p:graphicFrame>
        <p:nvGraphicFramePr>
          <p:cNvPr id="7" name="Chart 6">
            <a:extLst>
              <a:ext uri="{FF2B5EF4-FFF2-40B4-BE49-F238E27FC236}">
                <a16:creationId xmlns:a16="http://schemas.microsoft.com/office/drawing/2014/main" id="{34BE9EF2-4683-4FDC-A600-8B6CC585D7AC}"/>
              </a:ext>
            </a:extLst>
          </p:cNvPr>
          <p:cNvGraphicFramePr>
            <a:graphicFrameLocks noGrp="1"/>
          </p:cNvGraphicFramePr>
          <p:nvPr>
            <p:extLst>
              <p:ext uri="{D42A27DB-BD31-4B8C-83A1-F6EECF244321}">
                <p14:modId xmlns:p14="http://schemas.microsoft.com/office/powerpoint/2010/main" val="2200343263"/>
              </p:ext>
            </p:extLst>
          </p:nvPr>
        </p:nvGraphicFramePr>
        <p:xfrm>
          <a:off x="2178844" y="1161203"/>
          <a:ext cx="9220200" cy="65651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7797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2E87A-B3AC-1240-A1BC-6AD7DAB8B635}"/>
              </a:ext>
            </a:extLst>
          </p:cNvPr>
          <p:cNvSpPr>
            <a:spLocks noGrp="1"/>
          </p:cNvSpPr>
          <p:nvPr>
            <p:ph type="ctrTitle"/>
          </p:nvPr>
        </p:nvSpPr>
        <p:spPr/>
        <p:txBody>
          <a:bodyPr/>
          <a:lstStyle/>
          <a:p>
            <a:r>
              <a:rPr lang="en-US" sz="4400" dirty="0"/>
              <a:t>Chapter 12: Economic Development</a:t>
            </a:r>
          </a:p>
        </p:txBody>
      </p:sp>
    </p:spTree>
    <p:extLst>
      <p:ext uri="{BB962C8B-B14F-4D97-AF65-F5344CB8AC3E}">
        <p14:creationId xmlns:p14="http://schemas.microsoft.com/office/powerpoint/2010/main" val="1437228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7644" y="7891306"/>
            <a:ext cx="5486400" cy="246221"/>
          </a:xfrm>
          <a:prstGeom prst="rect">
            <a:avLst/>
          </a:prstGeom>
          <a:noFill/>
        </p:spPr>
        <p:txBody>
          <a:bodyPr wrap="square" rtlCol="0">
            <a:spAutoFit/>
          </a:bodyPr>
          <a:lstStyle/>
          <a:p>
            <a:r>
              <a:rPr lang="en-US" sz="1000" dirty="0">
                <a:latin typeface="Calibri" panose="020F0502020204030204" pitchFamily="34" charset="0"/>
                <a:ea typeface="Verdana" panose="020B0604030504040204" pitchFamily="34" charset="0"/>
                <a:cs typeface="Calibri" panose="020F0502020204030204" pitchFamily="34" charset="0"/>
              </a:rPr>
              <a:t>Source: Economic Development Corporation of Utah</a:t>
            </a:r>
          </a:p>
        </p:txBody>
      </p:sp>
      <p:sp>
        <p:nvSpPr>
          <p:cNvPr id="4" name="Rectangle 2"/>
          <p:cNvSpPr txBox="1">
            <a:spLocks noChangeArrowheads="1"/>
          </p:cNvSpPr>
          <p:nvPr/>
        </p:nvSpPr>
        <p:spPr>
          <a:xfrm>
            <a:off x="2255044" y="457356"/>
            <a:ext cx="9144000" cy="557213"/>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latin typeface="Calibri" panose="020F0502020204030204" pitchFamily="34" charset="0"/>
                <a:ea typeface="Verdana" panose="020B0604030504040204" pitchFamily="34" charset="0"/>
                <a:cs typeface="Calibri" panose="020F0502020204030204" pitchFamily="34" charset="0"/>
              </a:rPr>
              <a:t>Figure 12.1</a:t>
            </a:r>
            <a:br>
              <a:rPr lang="en-US" sz="2000" b="1" dirty="0">
                <a:latin typeface="Calibri" panose="020F0502020204030204" pitchFamily="34" charset="0"/>
                <a:ea typeface="Verdana" panose="020B0604030504040204" pitchFamily="34" charset="0"/>
                <a:cs typeface="Calibri" panose="020F0502020204030204" pitchFamily="34" charset="0"/>
              </a:rPr>
            </a:br>
            <a:r>
              <a:rPr lang="en-US" sz="2000" b="1" dirty="0">
                <a:latin typeface="Calibri" panose="020F0502020204030204" pitchFamily="34" charset="0"/>
                <a:ea typeface="Verdana" panose="020B0604030504040204" pitchFamily="34" charset="0"/>
                <a:cs typeface="Calibri" panose="020F0502020204030204" pitchFamily="34" charset="0"/>
              </a:rPr>
              <a:t>Economic Development Project Summary</a:t>
            </a:r>
          </a:p>
        </p:txBody>
      </p:sp>
      <p:graphicFrame>
        <p:nvGraphicFramePr>
          <p:cNvPr id="6" name="Chart 5"/>
          <p:cNvGraphicFramePr>
            <a:graphicFrameLocks/>
          </p:cNvGraphicFramePr>
          <p:nvPr>
            <p:extLst>
              <p:ext uri="{D42A27DB-BD31-4B8C-83A1-F6EECF244321}">
                <p14:modId xmlns:p14="http://schemas.microsoft.com/office/powerpoint/2010/main" val="3839502705"/>
              </p:ext>
            </p:extLst>
          </p:nvPr>
        </p:nvGraphicFramePr>
        <p:xfrm>
          <a:off x="2292335" y="1038244"/>
          <a:ext cx="9106711" cy="69929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1238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2BB20-70F0-4A48-B1C4-CBA2BE482BA4}"/>
              </a:ext>
            </a:extLst>
          </p:cNvPr>
          <p:cNvSpPr>
            <a:spLocks noGrp="1"/>
          </p:cNvSpPr>
          <p:nvPr>
            <p:ph type="ctrTitle"/>
          </p:nvPr>
        </p:nvSpPr>
        <p:spPr/>
        <p:txBody>
          <a:bodyPr/>
          <a:lstStyle/>
          <a:p>
            <a:r>
              <a:rPr lang="en-US" sz="4400" dirty="0"/>
              <a:t>Chapter 13: Public Education</a:t>
            </a:r>
          </a:p>
        </p:txBody>
      </p:sp>
    </p:spTree>
    <p:extLst>
      <p:ext uri="{BB962C8B-B14F-4D97-AF65-F5344CB8AC3E}">
        <p14:creationId xmlns:p14="http://schemas.microsoft.com/office/powerpoint/2010/main" val="1854997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descr="Divot"/>
          <p:cNvSpPr txBox="1">
            <a:spLocks noChangeArrowheads="1"/>
          </p:cNvSpPr>
          <p:nvPr/>
        </p:nvSpPr>
        <p:spPr bwMode="auto">
          <a:xfrm>
            <a:off x="197644" y="7573582"/>
            <a:ext cx="5486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000" dirty="0">
                <a:solidFill>
                  <a:prstClr val="black"/>
                </a:solidFill>
                <a:latin typeface="Calibri" panose="020F0502020204030204" pitchFamily="34" charset="0"/>
                <a:ea typeface="Verdana" panose="020B0604030504040204" pitchFamily="34" charset="0"/>
                <a:cs typeface="Calibri" panose="020F0502020204030204" pitchFamily="34" charset="0"/>
              </a:rPr>
              <a:t>Note: f = forecast</a:t>
            </a:r>
          </a:p>
          <a:p>
            <a:endParaRPr lang="en-US" sz="1000" dirty="0">
              <a:solidFill>
                <a:prstClr val="black"/>
              </a:solidFill>
              <a:latin typeface="Calibri" panose="020F0502020204030204" pitchFamily="34" charset="0"/>
              <a:ea typeface="Verdana" panose="020B0604030504040204" pitchFamily="34" charset="0"/>
              <a:cs typeface="Calibri" panose="020F0502020204030204" pitchFamily="34" charset="0"/>
            </a:endParaRPr>
          </a:p>
          <a:p>
            <a:r>
              <a:rPr lang="en-US" sz="1000" dirty="0">
                <a:solidFill>
                  <a:prstClr val="black"/>
                </a:solidFill>
                <a:latin typeface="Calibri" panose="020F0502020204030204" pitchFamily="34" charset="0"/>
                <a:ea typeface="Verdana" panose="020B0604030504040204" pitchFamily="34" charset="0"/>
                <a:cs typeface="Calibri" panose="020F0502020204030204" pitchFamily="34" charset="0"/>
              </a:rPr>
              <a:t>Source: Utah State Board of Education, School Finance &amp; Data and Statistics</a:t>
            </a:r>
          </a:p>
        </p:txBody>
      </p:sp>
      <p:sp>
        <p:nvSpPr>
          <p:cNvPr id="2051" name="Text Box 4" descr="Divot"/>
          <p:cNvSpPr txBox="1">
            <a:spLocks noChangeArrowheads="1"/>
          </p:cNvSpPr>
          <p:nvPr/>
        </p:nvSpPr>
        <p:spPr bwMode="auto">
          <a:xfrm>
            <a:off x="2255044" y="457202"/>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000" b="1" dirty="0">
                <a:latin typeface="Calibri" panose="020F0502020204030204" pitchFamily="34" charset="0"/>
                <a:ea typeface="Verdana" panose="020B0604030504040204" pitchFamily="34" charset="0"/>
                <a:cs typeface="Calibri" panose="020F0502020204030204" pitchFamily="34" charset="0"/>
              </a:rPr>
              <a:t>Figure 13.1</a:t>
            </a:r>
          </a:p>
          <a:p>
            <a:pPr algn="ctr"/>
            <a:r>
              <a:rPr lang="en-US" sz="2000" b="1" dirty="0">
                <a:latin typeface="Calibri" panose="020F0502020204030204" pitchFamily="34" charset="0"/>
                <a:ea typeface="Verdana" panose="020B0604030504040204" pitchFamily="34" charset="0"/>
                <a:cs typeface="Calibri" panose="020F0502020204030204" pitchFamily="34" charset="0"/>
              </a:rPr>
              <a:t>Utah Public Education Enrollment</a:t>
            </a:r>
          </a:p>
          <a:p>
            <a:pPr algn="ctr"/>
            <a:r>
              <a:rPr lang="en-US" sz="2000" b="1" dirty="0">
                <a:latin typeface="Calibri" panose="020F0502020204030204" pitchFamily="34" charset="0"/>
                <a:ea typeface="Verdana" panose="020B0604030504040204" pitchFamily="34" charset="0"/>
                <a:cs typeface="Calibri" panose="020F0502020204030204" pitchFamily="34" charset="0"/>
              </a:rPr>
              <a:t>FY 1985 ‒ FY 2020 </a:t>
            </a:r>
          </a:p>
        </p:txBody>
      </p:sp>
      <p:graphicFrame>
        <p:nvGraphicFramePr>
          <p:cNvPr id="5" name="Chart 4"/>
          <p:cNvGraphicFramePr/>
          <p:nvPr>
            <p:extLst>
              <p:ext uri="{D42A27DB-BD31-4B8C-83A1-F6EECF244321}">
                <p14:modId xmlns:p14="http://schemas.microsoft.com/office/powerpoint/2010/main" val="1760715070"/>
              </p:ext>
            </p:extLst>
          </p:nvPr>
        </p:nvGraphicFramePr>
        <p:xfrm>
          <a:off x="2255044" y="1472865"/>
          <a:ext cx="9144000" cy="61734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071038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55044" y="457202"/>
            <a:ext cx="9144000" cy="10156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t">
            <a:spAutoFit/>
          </a:bodyPr>
          <a:lstStyle/>
          <a:p>
            <a:pPr eaLnBrk="0" hangingPunct="0"/>
            <a:r>
              <a:rPr lang="en-US" b="1" dirty="0">
                <a:solidFill>
                  <a:schemeClr val="tx1"/>
                </a:solidFill>
                <a:ea typeface="Verdana" panose="020B0604030504040204" pitchFamily="34" charset="0"/>
              </a:rPr>
              <a:t>Figure 13.2</a:t>
            </a:r>
            <a:br>
              <a:rPr lang="en-US" b="1" dirty="0">
                <a:solidFill>
                  <a:schemeClr val="tx1"/>
                </a:solidFill>
                <a:ea typeface="Verdana" panose="020B0604030504040204" pitchFamily="34" charset="0"/>
              </a:rPr>
            </a:br>
            <a:r>
              <a:rPr lang="en-US" b="1" dirty="0">
                <a:solidFill>
                  <a:schemeClr val="tx1"/>
                </a:solidFill>
                <a:ea typeface="Verdana" panose="020B0604030504040204" pitchFamily="34" charset="0"/>
              </a:rPr>
              <a:t>Percent Change in Public Education Enrollment </a:t>
            </a:r>
            <a:br>
              <a:rPr lang="en-US" b="1" dirty="0">
                <a:solidFill>
                  <a:schemeClr val="tx1"/>
                </a:solidFill>
                <a:ea typeface="Verdana" panose="020B0604030504040204" pitchFamily="34" charset="0"/>
              </a:rPr>
            </a:br>
            <a:r>
              <a:rPr lang="en-US" b="1" dirty="0">
                <a:solidFill>
                  <a:schemeClr val="tx1"/>
                </a:solidFill>
                <a:ea typeface="Verdana" panose="020B0604030504040204" pitchFamily="34" charset="0"/>
              </a:rPr>
              <a:t>FY 1985 – FY 2020</a:t>
            </a:r>
          </a:p>
        </p:txBody>
      </p:sp>
      <p:sp>
        <p:nvSpPr>
          <p:cNvPr id="3075" name="Text Box 3" descr="Divot"/>
          <p:cNvSpPr txBox="1">
            <a:spLocks noChangeArrowheads="1"/>
          </p:cNvSpPr>
          <p:nvPr/>
        </p:nvSpPr>
        <p:spPr bwMode="auto">
          <a:xfrm>
            <a:off x="197644" y="7573962"/>
            <a:ext cx="507041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000" dirty="0">
                <a:solidFill>
                  <a:prstClr val="black"/>
                </a:solidFill>
                <a:latin typeface="Calibri" panose="020F0502020204030204" pitchFamily="34" charset="0"/>
                <a:ea typeface="Verdana" panose="020B0604030504040204" pitchFamily="34" charset="0"/>
                <a:cs typeface="Calibri" panose="020F0502020204030204" pitchFamily="34" charset="0"/>
              </a:rPr>
              <a:t>Note: f = forecast</a:t>
            </a:r>
          </a:p>
          <a:p>
            <a:endParaRPr lang="en-US" sz="1000" dirty="0">
              <a:solidFill>
                <a:prstClr val="black"/>
              </a:solidFill>
              <a:latin typeface="Calibri" panose="020F0502020204030204" pitchFamily="34" charset="0"/>
              <a:ea typeface="Verdana" panose="020B0604030504040204" pitchFamily="34" charset="0"/>
              <a:cs typeface="Calibri" panose="020F0502020204030204" pitchFamily="34" charset="0"/>
            </a:endParaRPr>
          </a:p>
          <a:p>
            <a:r>
              <a:rPr lang="en-US" sz="1000" dirty="0">
                <a:solidFill>
                  <a:prstClr val="black"/>
                </a:solidFill>
                <a:latin typeface="Calibri" panose="020F0502020204030204" pitchFamily="34" charset="0"/>
                <a:ea typeface="Verdana" panose="020B0604030504040204" pitchFamily="34" charset="0"/>
                <a:cs typeface="Calibri" panose="020F0502020204030204" pitchFamily="34" charset="0"/>
              </a:rPr>
              <a:t>Source: Utah State Board of Education, School Finance &amp; Data and Statistics</a:t>
            </a:r>
          </a:p>
        </p:txBody>
      </p:sp>
      <p:graphicFrame>
        <p:nvGraphicFramePr>
          <p:cNvPr id="2" name="Object 4"/>
          <p:cNvGraphicFramePr>
            <a:graphicFrameLocks noChangeAspect="1"/>
          </p:cNvGraphicFramePr>
          <p:nvPr>
            <p:extLst>
              <p:ext uri="{D42A27DB-BD31-4B8C-83A1-F6EECF244321}">
                <p14:modId xmlns:p14="http://schemas.microsoft.com/office/powerpoint/2010/main" val="943890046"/>
              </p:ext>
            </p:extLst>
          </p:nvPr>
        </p:nvGraphicFramePr>
        <p:xfrm>
          <a:off x="2255044" y="1325562"/>
          <a:ext cx="9144000" cy="616563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522244" y="7116764"/>
            <a:ext cx="934936"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Fiscal Year</a:t>
            </a:r>
          </a:p>
        </p:txBody>
      </p:sp>
    </p:spTree>
    <p:extLst>
      <p:ext uri="{BB962C8B-B14F-4D97-AF65-F5344CB8AC3E}">
        <p14:creationId xmlns:p14="http://schemas.microsoft.com/office/powerpoint/2010/main" val="187765070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44884" y="457202"/>
            <a:ext cx="9154160" cy="99257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spAutoFit/>
          </a:bodyPr>
          <a:lstStyle/>
          <a:p>
            <a:pPr algn="ctr" eaLnBrk="0" hangingPunct="0"/>
            <a:r>
              <a:rPr lang="en-US" sz="2000" b="1" dirty="0">
                <a:solidFill>
                  <a:schemeClr val="tx1"/>
                </a:solidFill>
                <a:ea typeface="Verdana" panose="020B0604030504040204" pitchFamily="34" charset="0"/>
              </a:rPr>
              <a:t>Figure 13.3</a:t>
            </a:r>
            <a:br>
              <a:rPr lang="en-US" sz="2000" b="1" dirty="0">
                <a:solidFill>
                  <a:schemeClr val="tx1"/>
                </a:solidFill>
                <a:ea typeface="Verdana" panose="020B0604030504040204" pitchFamily="34" charset="0"/>
              </a:rPr>
            </a:br>
            <a:r>
              <a:rPr lang="en-US" sz="2000" b="1" dirty="0">
                <a:solidFill>
                  <a:schemeClr val="tx1"/>
                </a:solidFill>
                <a:ea typeface="Verdana" panose="020B0604030504040204" pitchFamily="34" charset="0"/>
              </a:rPr>
              <a:t>Largest Enrollment</a:t>
            </a:r>
            <a:br>
              <a:rPr lang="en-US" sz="2000" b="1" dirty="0">
                <a:solidFill>
                  <a:schemeClr val="tx1"/>
                </a:solidFill>
                <a:ea typeface="Verdana" panose="020B0604030504040204" pitchFamily="34" charset="0"/>
              </a:rPr>
            </a:br>
            <a:r>
              <a:rPr lang="en-US" sz="2000" b="1" dirty="0">
                <a:solidFill>
                  <a:schemeClr val="tx1"/>
                </a:solidFill>
                <a:ea typeface="Verdana" panose="020B0604030504040204" pitchFamily="34" charset="0"/>
              </a:rPr>
              <a:t>FY 2019</a:t>
            </a:r>
          </a:p>
        </p:txBody>
      </p:sp>
      <p:graphicFrame>
        <p:nvGraphicFramePr>
          <p:cNvPr id="2" name="Object 3"/>
          <p:cNvGraphicFramePr>
            <a:graphicFrameLocks noGrp="1" noChangeAspect="1"/>
          </p:cNvGraphicFramePr>
          <p:nvPr>
            <p:ph type="chart" idx="1"/>
            <p:extLst>
              <p:ext uri="{D42A27DB-BD31-4B8C-83A1-F6EECF244321}">
                <p14:modId xmlns:p14="http://schemas.microsoft.com/office/powerpoint/2010/main" val="2796022064"/>
              </p:ext>
            </p:extLst>
          </p:nvPr>
        </p:nvGraphicFramePr>
        <p:xfrm>
          <a:off x="2255044" y="1449781"/>
          <a:ext cx="9144000" cy="6200383"/>
        </p:xfrm>
        <a:graphic>
          <a:graphicData uri="http://schemas.openxmlformats.org/drawingml/2006/chart">
            <c:chart xmlns:c="http://schemas.openxmlformats.org/drawingml/2006/chart" xmlns:r="http://schemas.openxmlformats.org/officeDocument/2006/relationships" r:id="rId3"/>
          </a:graphicData>
        </a:graphic>
      </p:graphicFrame>
      <p:sp>
        <p:nvSpPr>
          <p:cNvPr id="4100" name="Text Box 4"/>
          <p:cNvSpPr txBox="1">
            <a:spLocks noChangeArrowheads="1"/>
          </p:cNvSpPr>
          <p:nvPr/>
        </p:nvSpPr>
        <p:spPr bwMode="auto">
          <a:xfrm>
            <a:off x="197644" y="7802562"/>
            <a:ext cx="5257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1000" dirty="0">
                <a:solidFill>
                  <a:prstClr val="black"/>
                </a:solidFill>
                <a:latin typeface="Calibri" panose="020F0502020204030204" pitchFamily="34" charset="0"/>
                <a:ea typeface="Verdana" panose="020B0604030504040204" pitchFamily="34" charset="0"/>
                <a:cs typeface="Calibri" panose="020F0502020204030204" pitchFamily="34" charset="0"/>
              </a:rPr>
              <a:t>Source: Utah State Board of Education, School Finance &amp; Data and Statistics</a:t>
            </a:r>
          </a:p>
        </p:txBody>
      </p:sp>
    </p:spTree>
    <p:extLst>
      <p:ext uri="{BB962C8B-B14F-4D97-AF65-F5344CB8AC3E}">
        <p14:creationId xmlns:p14="http://schemas.microsoft.com/office/powerpoint/2010/main" val="2842972617"/>
      </p:ext>
    </p:extLst>
  </p:cSld>
  <p:clrMapOvr>
    <a:masterClrMapping/>
  </p:clrMapOvr>
  <p:transition>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55044" y="482500"/>
            <a:ext cx="9144000" cy="99257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spAutoFit/>
          </a:bodyPr>
          <a:lstStyle/>
          <a:p>
            <a:pPr algn="ctr" eaLnBrk="0" hangingPunct="0"/>
            <a:r>
              <a:rPr lang="en-US" sz="2000" b="1" dirty="0">
                <a:solidFill>
                  <a:schemeClr val="tx1"/>
                </a:solidFill>
                <a:ea typeface="Verdana" panose="020B0604030504040204" pitchFamily="34" charset="0"/>
              </a:rPr>
              <a:t>Figure 13.4</a:t>
            </a:r>
            <a:br>
              <a:rPr lang="en-US" sz="2000" b="1" dirty="0">
                <a:solidFill>
                  <a:schemeClr val="tx1"/>
                </a:solidFill>
                <a:ea typeface="Verdana" panose="020B0604030504040204" pitchFamily="34" charset="0"/>
              </a:rPr>
            </a:br>
            <a:r>
              <a:rPr lang="en-US" sz="2000" b="1" dirty="0">
                <a:solidFill>
                  <a:schemeClr val="tx1"/>
                </a:solidFill>
                <a:ea typeface="Verdana" panose="020B0604030504040204" pitchFamily="34" charset="0"/>
              </a:rPr>
              <a:t>Largest Enrollment Growth </a:t>
            </a:r>
            <a:br>
              <a:rPr lang="en-US" sz="2000" b="1" dirty="0">
                <a:solidFill>
                  <a:schemeClr val="tx1"/>
                </a:solidFill>
                <a:ea typeface="Verdana" panose="020B0604030504040204" pitchFamily="34" charset="0"/>
              </a:rPr>
            </a:br>
            <a:r>
              <a:rPr lang="en-US" sz="2000" b="1" dirty="0">
                <a:solidFill>
                  <a:schemeClr val="tx1"/>
                </a:solidFill>
                <a:ea typeface="Verdana" panose="020B0604030504040204" pitchFamily="34" charset="0"/>
              </a:rPr>
              <a:t>FY 2018 to FY 2019</a:t>
            </a:r>
          </a:p>
        </p:txBody>
      </p:sp>
      <p:graphicFrame>
        <p:nvGraphicFramePr>
          <p:cNvPr id="2" name="Object 3"/>
          <p:cNvGraphicFramePr>
            <a:graphicFrameLocks noGrp="1" noChangeAspect="1"/>
          </p:cNvGraphicFramePr>
          <p:nvPr>
            <p:ph type="chart" idx="1"/>
            <p:extLst>
              <p:ext uri="{D42A27DB-BD31-4B8C-83A1-F6EECF244321}">
                <p14:modId xmlns:p14="http://schemas.microsoft.com/office/powerpoint/2010/main" val="2245771443"/>
              </p:ext>
            </p:extLst>
          </p:nvPr>
        </p:nvGraphicFramePr>
        <p:xfrm>
          <a:off x="2255044" y="1475078"/>
          <a:ext cx="9144000" cy="6367228"/>
        </p:xfrm>
        <a:graphic>
          <a:graphicData uri="http://schemas.openxmlformats.org/drawingml/2006/chart">
            <c:chart xmlns:c="http://schemas.openxmlformats.org/drawingml/2006/chart" xmlns:r="http://schemas.openxmlformats.org/officeDocument/2006/relationships" r:id="rId3"/>
          </a:graphicData>
        </a:graphic>
      </p:graphicFrame>
      <p:sp>
        <p:nvSpPr>
          <p:cNvPr id="5124" name="Text Box 4"/>
          <p:cNvSpPr txBox="1">
            <a:spLocks noChangeArrowheads="1"/>
          </p:cNvSpPr>
          <p:nvPr/>
        </p:nvSpPr>
        <p:spPr bwMode="auto">
          <a:xfrm>
            <a:off x="197644" y="7866004"/>
            <a:ext cx="5410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1000" dirty="0">
                <a:solidFill>
                  <a:prstClr val="black"/>
                </a:solidFill>
                <a:latin typeface="Calibri" panose="020F0502020204030204" pitchFamily="34" charset="0"/>
                <a:ea typeface="Verdana" panose="020B0604030504040204" pitchFamily="34" charset="0"/>
                <a:cs typeface="Calibri" panose="020F0502020204030204" pitchFamily="34" charset="0"/>
              </a:rPr>
              <a:t>Source: Utah State Board of Education, School Finance &amp; Data and Statistics</a:t>
            </a:r>
          </a:p>
        </p:txBody>
      </p:sp>
    </p:spTree>
    <p:extLst>
      <p:ext uri="{BB962C8B-B14F-4D97-AF65-F5344CB8AC3E}">
        <p14:creationId xmlns:p14="http://schemas.microsoft.com/office/powerpoint/2010/main" val="2669397919"/>
      </p:ext>
    </p:extLst>
  </p:cSld>
  <p:clrMapOvr>
    <a:masterClrMapping/>
  </p:clrMapOvr>
  <p:transition>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19281-4FB7-F740-AE5E-0B5E4742A542}"/>
              </a:ext>
            </a:extLst>
          </p:cNvPr>
          <p:cNvSpPr>
            <a:spLocks noGrp="1"/>
          </p:cNvSpPr>
          <p:nvPr>
            <p:ph type="ctrTitle"/>
          </p:nvPr>
        </p:nvSpPr>
        <p:spPr/>
        <p:txBody>
          <a:bodyPr/>
          <a:lstStyle/>
          <a:p>
            <a:r>
              <a:rPr lang="en-US" sz="4400" dirty="0"/>
              <a:t>Chapter 2: Demographics</a:t>
            </a:r>
          </a:p>
        </p:txBody>
      </p:sp>
    </p:spTree>
    <p:extLst>
      <p:ext uri="{BB962C8B-B14F-4D97-AF65-F5344CB8AC3E}">
        <p14:creationId xmlns:p14="http://schemas.microsoft.com/office/powerpoint/2010/main" val="42743495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044" y="457202"/>
            <a:ext cx="9144000" cy="99257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spAutoFit/>
          </a:bodyPr>
          <a:lstStyle/>
          <a:p>
            <a:pPr algn="ctr" eaLnBrk="0" hangingPunct="0"/>
            <a:r>
              <a:rPr lang="en-US" sz="2000" b="1" dirty="0">
                <a:solidFill>
                  <a:schemeClr val="tx1"/>
                </a:solidFill>
                <a:ea typeface="Verdana" panose="020B0604030504040204" pitchFamily="34" charset="0"/>
              </a:rPr>
              <a:t>Figure 13.5</a:t>
            </a:r>
            <a:br>
              <a:rPr lang="en-US" sz="2000" b="1" dirty="0">
                <a:solidFill>
                  <a:schemeClr val="tx1"/>
                </a:solidFill>
                <a:ea typeface="Verdana" panose="020B0604030504040204" pitchFamily="34" charset="0"/>
              </a:rPr>
            </a:br>
            <a:r>
              <a:rPr lang="en-US" sz="2000" b="1" dirty="0">
                <a:solidFill>
                  <a:schemeClr val="tx1"/>
                </a:solidFill>
                <a:ea typeface="Verdana" panose="020B0604030504040204" pitchFamily="34" charset="0"/>
              </a:rPr>
              <a:t>Kindergarten Enrollment and Five Years Prior Births</a:t>
            </a:r>
            <a:br>
              <a:rPr lang="en-US" sz="2000" b="1" dirty="0">
                <a:solidFill>
                  <a:schemeClr val="tx1"/>
                </a:solidFill>
                <a:ea typeface="Verdana" panose="020B0604030504040204" pitchFamily="34" charset="0"/>
              </a:rPr>
            </a:br>
            <a:r>
              <a:rPr lang="en-US" sz="2000" b="1" dirty="0">
                <a:solidFill>
                  <a:schemeClr val="tx1"/>
                </a:solidFill>
                <a:ea typeface="Verdana" panose="020B0604030504040204" pitchFamily="34" charset="0"/>
              </a:rPr>
              <a:t>2000 ‒ 2019</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54016097"/>
              </p:ext>
            </p:extLst>
          </p:nvPr>
        </p:nvGraphicFramePr>
        <p:xfrm>
          <a:off x="2255044" y="1068272"/>
          <a:ext cx="9144000" cy="605095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303044" y="6820539"/>
            <a:ext cx="3429000" cy="307777"/>
          </a:xfrm>
          <a:prstGeom prst="rect">
            <a:avLst/>
          </a:prstGeom>
          <a:noFill/>
        </p:spPr>
        <p:txBody>
          <a:bodyPr wrap="square" rtlCol="0">
            <a:spAutoFit/>
          </a:bodyPr>
          <a:lstStyle/>
          <a:p>
            <a:pPr algn="ctr"/>
            <a:r>
              <a:rPr lang="en-US" sz="1400" dirty="0">
                <a:solidFill>
                  <a:prstClr val="black"/>
                </a:solidFill>
                <a:latin typeface="Calibri" panose="020F0502020204030204" pitchFamily="34" charset="0"/>
                <a:ea typeface="Verdana" panose="020B0604030504040204" pitchFamily="34" charset="0"/>
                <a:cs typeface="Calibri" panose="020F0502020204030204" pitchFamily="34" charset="0"/>
              </a:rPr>
              <a:t>Birth year, Kindergarten start year</a:t>
            </a:r>
          </a:p>
        </p:txBody>
      </p:sp>
      <p:sp>
        <p:nvSpPr>
          <p:cNvPr id="5" name="Text Box 4"/>
          <p:cNvSpPr txBox="1">
            <a:spLocks noChangeArrowheads="1"/>
          </p:cNvSpPr>
          <p:nvPr/>
        </p:nvSpPr>
        <p:spPr bwMode="auto">
          <a:xfrm>
            <a:off x="197644" y="7540573"/>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000" dirty="0">
                <a:solidFill>
                  <a:prstClr val="black"/>
                </a:solidFill>
                <a:latin typeface="Calibri" panose="020F0502020204030204" pitchFamily="34" charset="0"/>
                <a:ea typeface="Verdana" panose="020B0604030504040204" pitchFamily="34" charset="0"/>
                <a:cs typeface="Calibri" panose="020F0502020204030204" pitchFamily="34" charset="0"/>
              </a:rPr>
              <a:t>Note: f = forecast</a:t>
            </a:r>
          </a:p>
          <a:p>
            <a:endParaRPr lang="en-US" sz="1000" dirty="0">
              <a:solidFill>
                <a:prstClr val="black"/>
              </a:solidFill>
              <a:latin typeface="Calibri" panose="020F0502020204030204" pitchFamily="34" charset="0"/>
              <a:ea typeface="Verdana" panose="020B0604030504040204" pitchFamily="34" charset="0"/>
              <a:cs typeface="Calibri" panose="020F0502020204030204" pitchFamily="34" charset="0"/>
            </a:endParaRPr>
          </a:p>
          <a:p>
            <a:r>
              <a:rPr lang="en-US" sz="1000" dirty="0">
                <a:solidFill>
                  <a:prstClr val="black"/>
                </a:solidFill>
                <a:latin typeface="Calibri" panose="020F0502020204030204" pitchFamily="34" charset="0"/>
                <a:ea typeface="Verdana" panose="020B0604030504040204" pitchFamily="34" charset="0"/>
                <a:cs typeface="Calibri" panose="020F0502020204030204" pitchFamily="34" charset="0"/>
              </a:rPr>
              <a:t>Source: Utah State Board of Education - School Finance &amp; Data and Statistics, Interagency Common Data Committee, and Utah Department of Health</a:t>
            </a:r>
          </a:p>
          <a:p>
            <a:endParaRPr lang="en-US" sz="1000" dirty="0">
              <a:solidFill>
                <a:prstClr val="black"/>
              </a:solidFill>
              <a:latin typeface="Myriad Pro" panose="020B0503030403020204"/>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531326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044" y="457202"/>
            <a:ext cx="9144000" cy="99257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spAutoFit/>
          </a:bodyPr>
          <a:lstStyle/>
          <a:p>
            <a:pPr algn="ctr" eaLnBrk="0" hangingPunct="0"/>
            <a:r>
              <a:rPr lang="en-US" sz="2000" b="1" dirty="0">
                <a:solidFill>
                  <a:schemeClr val="tx1"/>
                </a:solidFill>
                <a:ea typeface="Verdana" panose="020B0604030504040204" pitchFamily="34" charset="0"/>
              </a:rPr>
              <a:t>Figure 13.6 </a:t>
            </a:r>
            <a:br>
              <a:rPr lang="en-US" sz="2000" dirty="0">
                <a:solidFill>
                  <a:schemeClr val="tx1"/>
                </a:solidFill>
                <a:ea typeface="Verdana" panose="020B0604030504040204" pitchFamily="34" charset="0"/>
              </a:rPr>
            </a:br>
            <a:r>
              <a:rPr lang="en-US" sz="2000" b="1" dirty="0">
                <a:solidFill>
                  <a:schemeClr val="tx1"/>
                </a:solidFill>
                <a:ea typeface="Verdana" panose="020B0604030504040204" pitchFamily="34" charset="0"/>
              </a:rPr>
              <a:t>U.S. FY 2018 Projection and Utah</a:t>
            </a:r>
            <a:r>
              <a:rPr lang="en-US" sz="2000" dirty="0">
                <a:solidFill>
                  <a:schemeClr val="tx1"/>
                </a:solidFill>
                <a:ea typeface="Verdana" panose="020B0604030504040204" pitchFamily="34" charset="0"/>
              </a:rPr>
              <a:t> </a:t>
            </a:r>
            <a:r>
              <a:rPr lang="en-US" sz="2000" b="1" dirty="0">
                <a:solidFill>
                  <a:schemeClr val="tx1"/>
                </a:solidFill>
                <a:ea typeface="Verdana" panose="020B0604030504040204" pitchFamily="34" charset="0"/>
              </a:rPr>
              <a:t>Current Expenditures per Pupil in Enrollment</a:t>
            </a:r>
            <a:br>
              <a:rPr lang="en-US" sz="2000" b="1" dirty="0">
                <a:solidFill>
                  <a:schemeClr val="tx1"/>
                </a:solidFill>
                <a:ea typeface="Verdana" panose="020B0604030504040204" pitchFamily="34" charset="0"/>
              </a:rPr>
            </a:br>
            <a:r>
              <a:rPr lang="en-US" sz="2000" b="1" dirty="0">
                <a:solidFill>
                  <a:schemeClr val="tx1"/>
                </a:solidFill>
                <a:ea typeface="Verdana" panose="020B0604030504040204" pitchFamily="34" charset="0"/>
              </a:rPr>
              <a:t>FY 2002 – FY 2018</a:t>
            </a:r>
          </a:p>
        </p:txBody>
      </p:sp>
      <p:sp>
        <p:nvSpPr>
          <p:cNvPr id="5" name="TextBox 4"/>
          <p:cNvSpPr txBox="1"/>
          <p:nvPr/>
        </p:nvSpPr>
        <p:spPr>
          <a:xfrm>
            <a:off x="197644" y="7345615"/>
            <a:ext cx="9144000" cy="707886"/>
          </a:xfrm>
          <a:prstGeom prst="rect">
            <a:avLst/>
          </a:prstGeom>
          <a:noFill/>
        </p:spPr>
        <p:txBody>
          <a:bodyPr wrap="square" rtlCol="0">
            <a:spAutoFit/>
          </a:bodyPr>
          <a:lstStyle/>
          <a:p>
            <a:r>
              <a:rPr lang="en-US" sz="1000" dirty="0">
                <a:solidFill>
                  <a:prstClr val="black"/>
                </a:solidFill>
                <a:latin typeface="Calibri" panose="020F0502020204030204" pitchFamily="34" charset="0"/>
                <a:ea typeface="Verdana" panose="020B0604030504040204" pitchFamily="34" charset="0"/>
                <a:cs typeface="Calibri" panose="020F0502020204030204" pitchFamily="34" charset="0"/>
              </a:rPr>
              <a:t>Note: </a:t>
            </a:r>
            <a:r>
              <a:rPr lang="en-US" sz="1000" dirty="0">
                <a:latin typeface="Calibri" panose="020F0502020204030204" pitchFamily="34" charset="0"/>
                <a:ea typeface="Verdana" panose="020B0604030504040204" pitchFamily="34" charset="0"/>
                <a:cs typeface="Calibri" panose="020F0502020204030204" pitchFamily="34" charset="0"/>
              </a:rPr>
              <a:t>U.S. expenditures are in constant 2017-18 dollars based on the Consumer Price Index adjusted to a school-year basis. </a:t>
            </a:r>
          </a:p>
          <a:p>
            <a:r>
              <a:rPr lang="en-US" sz="1000" dirty="0">
                <a:solidFill>
                  <a:prstClr val="black"/>
                </a:solidFill>
                <a:latin typeface="Calibri" panose="020F0502020204030204" pitchFamily="34" charset="0"/>
                <a:ea typeface="Verdana" panose="020B0604030504040204" pitchFamily="34" charset="0"/>
                <a:cs typeface="Calibri" panose="020F0502020204030204" pitchFamily="34" charset="0"/>
              </a:rPr>
              <a:t>* For Fiscal Years 2016-2018 U.S. data is projected.</a:t>
            </a:r>
            <a:endParaRPr lang="en-US" sz="1000" dirty="0">
              <a:latin typeface="Calibri" panose="020F0502020204030204" pitchFamily="34" charset="0"/>
              <a:ea typeface="Verdana" panose="020B0604030504040204" pitchFamily="34" charset="0"/>
              <a:cs typeface="Calibri" panose="020F0502020204030204" pitchFamily="34" charset="0"/>
            </a:endParaRPr>
          </a:p>
          <a:p>
            <a:endParaRPr lang="en-US" sz="1000" dirty="0">
              <a:latin typeface="Calibri" panose="020F0502020204030204" pitchFamily="34" charset="0"/>
              <a:ea typeface="Verdana" panose="020B0604030504040204" pitchFamily="34" charset="0"/>
              <a:cs typeface="Calibri" panose="020F0502020204030204" pitchFamily="34" charset="0"/>
            </a:endParaRPr>
          </a:p>
          <a:p>
            <a:r>
              <a:rPr lang="en-US" sz="1000" dirty="0">
                <a:solidFill>
                  <a:prstClr val="black"/>
                </a:solidFill>
                <a:latin typeface="Calibri" panose="020F0502020204030204" pitchFamily="34" charset="0"/>
                <a:ea typeface="Verdana" panose="020B0604030504040204" pitchFamily="34" charset="0"/>
                <a:cs typeface="Calibri" panose="020F0502020204030204" pitchFamily="34" charset="0"/>
              </a:rPr>
              <a:t>Source: USBE, School Finance, and U.S. Department of Education, National Center for Education Statistics </a:t>
            </a:r>
            <a:endParaRPr lang="en-US" sz="1000" i="1" dirty="0">
              <a:solidFill>
                <a:prstClr val="black"/>
              </a:solidFill>
              <a:latin typeface="Calibri" panose="020F0502020204030204" pitchFamily="34" charset="0"/>
              <a:ea typeface="Verdana" panose="020B0604030504040204" pitchFamily="34" charset="0"/>
              <a:cs typeface="Calibri" panose="020F0502020204030204" pitchFamily="34" charset="0"/>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800170779"/>
              </p:ext>
            </p:extLst>
          </p:nvPr>
        </p:nvGraphicFramePr>
        <p:xfrm>
          <a:off x="2255044" y="1449780"/>
          <a:ext cx="9144000" cy="58685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92986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044" y="457202"/>
            <a:ext cx="9144000" cy="99257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spAutoFit/>
          </a:bodyPr>
          <a:lstStyle/>
          <a:p>
            <a:pPr algn="ctr" eaLnBrk="0" hangingPunct="0"/>
            <a:r>
              <a:rPr lang="en-US" sz="2000" b="1" dirty="0">
                <a:solidFill>
                  <a:schemeClr val="tx1"/>
                </a:solidFill>
                <a:ea typeface="Verdana" panose="020B0604030504040204" pitchFamily="34" charset="0"/>
              </a:rPr>
              <a:t>Figure 13.7</a:t>
            </a:r>
            <a:br>
              <a:rPr lang="en-US" sz="2000" b="1" dirty="0">
                <a:solidFill>
                  <a:schemeClr val="tx1"/>
                </a:solidFill>
                <a:ea typeface="Verdana" panose="020B0604030504040204" pitchFamily="34" charset="0"/>
              </a:rPr>
            </a:br>
            <a:r>
              <a:rPr lang="en-US" sz="2000" b="1" dirty="0">
                <a:solidFill>
                  <a:schemeClr val="tx1"/>
                </a:solidFill>
                <a:ea typeface="Verdana" panose="020B0604030504040204" pitchFamily="34" charset="0"/>
              </a:rPr>
              <a:t>Current Expenditures per Pupil</a:t>
            </a:r>
            <a:br>
              <a:rPr lang="en-US" sz="2000" b="1" dirty="0">
                <a:solidFill>
                  <a:schemeClr val="tx1"/>
                </a:solidFill>
                <a:ea typeface="Verdana" panose="020B0604030504040204" pitchFamily="34" charset="0"/>
              </a:rPr>
            </a:br>
            <a:r>
              <a:rPr lang="en-US" sz="2000" b="1" dirty="0">
                <a:solidFill>
                  <a:schemeClr val="tx1"/>
                </a:solidFill>
                <a:ea typeface="Verdana" panose="020B0604030504040204" pitchFamily="34" charset="0"/>
              </a:rPr>
              <a:t>FY 2015</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88588705"/>
              </p:ext>
            </p:extLst>
          </p:nvPr>
        </p:nvGraphicFramePr>
        <p:xfrm>
          <a:off x="2280986" y="1401762"/>
          <a:ext cx="8965659" cy="650835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4"/>
          <p:cNvSpPr txBox="1">
            <a:spLocks noChangeArrowheads="1"/>
          </p:cNvSpPr>
          <p:nvPr/>
        </p:nvSpPr>
        <p:spPr bwMode="auto">
          <a:xfrm>
            <a:off x="197644" y="7878762"/>
            <a:ext cx="7391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000" dirty="0">
                <a:solidFill>
                  <a:prstClr val="black"/>
                </a:solidFill>
                <a:latin typeface="Calibri" panose="020F0502020204030204" pitchFamily="34" charset="0"/>
                <a:ea typeface="Verdana" panose="020B0604030504040204" pitchFamily="34" charset="0"/>
                <a:cs typeface="Calibri" panose="020F0502020204030204" pitchFamily="34" charset="0"/>
              </a:rPr>
              <a:t>Source: USBE, School Finance, and U.S. Department of Education, National Center for Education Statistics</a:t>
            </a:r>
            <a:endParaRPr lang="en-US" sz="1000" i="1" dirty="0">
              <a:solidFill>
                <a:prstClr val="black"/>
              </a:solidFill>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7615903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047" y="464666"/>
            <a:ext cx="9143999" cy="99257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spAutoFit/>
          </a:bodyPr>
          <a:lstStyle/>
          <a:p>
            <a:pPr algn="ctr" eaLnBrk="0" hangingPunct="0"/>
            <a:r>
              <a:rPr lang="en-US" sz="2000" b="1" dirty="0">
                <a:solidFill>
                  <a:schemeClr val="tx1"/>
                </a:solidFill>
                <a:ea typeface="Verdana" panose="020B0604030504040204" pitchFamily="34" charset="0"/>
              </a:rPr>
              <a:t>Figure 13.8</a:t>
            </a:r>
            <a:br>
              <a:rPr lang="en-US" sz="2000" b="1" dirty="0">
                <a:solidFill>
                  <a:schemeClr val="tx1"/>
                </a:solidFill>
                <a:ea typeface="Verdana" panose="020B0604030504040204" pitchFamily="34" charset="0"/>
              </a:rPr>
            </a:br>
            <a:r>
              <a:rPr lang="en-US" sz="2000" b="1" dirty="0">
                <a:solidFill>
                  <a:schemeClr val="tx1"/>
                </a:solidFill>
                <a:ea typeface="Verdana" panose="020B0604030504040204" pitchFamily="34" charset="0"/>
              </a:rPr>
              <a:t>Current Expenditures as a Percentage of Personal Income</a:t>
            </a:r>
            <a:br>
              <a:rPr lang="en-US" sz="2000" b="1" dirty="0">
                <a:solidFill>
                  <a:schemeClr val="tx1"/>
                </a:solidFill>
                <a:ea typeface="Verdana" panose="020B0604030504040204" pitchFamily="34" charset="0"/>
              </a:rPr>
            </a:br>
            <a:r>
              <a:rPr lang="en-US" sz="2000" b="1" dirty="0">
                <a:solidFill>
                  <a:schemeClr val="tx1"/>
                </a:solidFill>
                <a:ea typeface="Verdana" panose="020B0604030504040204" pitchFamily="34" charset="0"/>
              </a:rPr>
              <a:t>FY 2015</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335944165"/>
              </p:ext>
            </p:extLst>
          </p:nvPr>
        </p:nvGraphicFramePr>
        <p:xfrm>
          <a:off x="2255044" y="1325562"/>
          <a:ext cx="9144000" cy="6400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4"/>
          <p:cNvSpPr txBox="1">
            <a:spLocks noChangeArrowheads="1"/>
          </p:cNvSpPr>
          <p:nvPr/>
        </p:nvSpPr>
        <p:spPr bwMode="auto">
          <a:xfrm>
            <a:off x="197644" y="7801705"/>
            <a:ext cx="88391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000" dirty="0">
                <a:solidFill>
                  <a:prstClr val="black"/>
                </a:solidFill>
                <a:latin typeface="Calibri" panose="020F0502020204030204" pitchFamily="34" charset="0"/>
                <a:ea typeface="Verdana" panose="020B0604030504040204" pitchFamily="34" charset="0"/>
                <a:cs typeface="Calibri" panose="020F0502020204030204" pitchFamily="34" charset="0"/>
              </a:rPr>
              <a:t>Source: USBE, School Finance, U.S. Department of Education, National Center for Education Statistics, and the Bureau of Economic Analysis</a:t>
            </a:r>
            <a:endParaRPr lang="en-US" sz="1000" i="1" dirty="0">
              <a:solidFill>
                <a:prstClr val="black"/>
              </a:solidFill>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8617669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044" y="457202"/>
            <a:ext cx="9144000" cy="99257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spAutoFit/>
          </a:bodyPr>
          <a:lstStyle/>
          <a:p>
            <a:pPr algn="ctr" eaLnBrk="0" hangingPunct="0"/>
            <a:r>
              <a:rPr lang="en-US" sz="2000" b="1" dirty="0">
                <a:solidFill>
                  <a:schemeClr val="tx1"/>
                </a:solidFill>
                <a:ea typeface="Verdana" panose="020B0604030504040204" pitchFamily="34" charset="0"/>
              </a:rPr>
              <a:t>Figure 13.9</a:t>
            </a:r>
            <a:br>
              <a:rPr lang="en-US" sz="2000" b="1" dirty="0">
                <a:solidFill>
                  <a:schemeClr val="tx1"/>
                </a:solidFill>
                <a:ea typeface="Verdana" panose="020B0604030504040204" pitchFamily="34" charset="0"/>
              </a:rPr>
            </a:br>
            <a:r>
              <a:rPr lang="en-US" sz="2000" b="1" dirty="0">
                <a:solidFill>
                  <a:schemeClr val="tx1"/>
                </a:solidFill>
                <a:ea typeface="Verdana" panose="020B0604030504040204" pitchFamily="34" charset="0"/>
              </a:rPr>
              <a:t>Utah Total Enrollment and Current Expenditures per Pupil</a:t>
            </a:r>
            <a:br>
              <a:rPr lang="en-US" sz="2000" b="1" dirty="0">
                <a:solidFill>
                  <a:schemeClr val="tx1"/>
                </a:solidFill>
                <a:ea typeface="Verdana" panose="020B0604030504040204" pitchFamily="34" charset="0"/>
              </a:rPr>
            </a:br>
            <a:r>
              <a:rPr lang="en-US" sz="2000" b="1" dirty="0">
                <a:solidFill>
                  <a:schemeClr val="tx1"/>
                </a:solidFill>
                <a:ea typeface="Verdana" panose="020B0604030504040204" pitchFamily="34" charset="0"/>
              </a:rPr>
              <a:t>FY 2018</a:t>
            </a:r>
          </a:p>
        </p:txBody>
      </p:sp>
      <p:sp>
        <p:nvSpPr>
          <p:cNvPr id="4" name="Text Box 4"/>
          <p:cNvSpPr txBox="1">
            <a:spLocks noChangeArrowheads="1"/>
          </p:cNvSpPr>
          <p:nvPr/>
        </p:nvSpPr>
        <p:spPr bwMode="auto">
          <a:xfrm>
            <a:off x="197644" y="7849275"/>
            <a:ext cx="61518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000" dirty="0">
                <a:solidFill>
                  <a:prstClr val="black"/>
                </a:solidFill>
                <a:latin typeface="Calibri" panose="020F0502020204030204" pitchFamily="34" charset="0"/>
                <a:ea typeface="Verdana" panose="020B0604030504040204" pitchFamily="34" charset="0"/>
                <a:cs typeface="Calibri" panose="020F0502020204030204" pitchFamily="34" charset="0"/>
              </a:rPr>
              <a:t>Source: USBE, School Finance</a:t>
            </a:r>
            <a:endParaRPr lang="en-US" sz="1000" i="1" dirty="0">
              <a:solidFill>
                <a:prstClr val="black"/>
              </a:solidFill>
              <a:latin typeface="Calibri" panose="020F0502020204030204" pitchFamily="34" charset="0"/>
              <a:ea typeface="Verdana" panose="020B0604030504040204" pitchFamily="34" charset="0"/>
              <a:cs typeface="Calibri" panose="020F0502020204030204" pitchFamily="34" charset="0"/>
            </a:endParaRPr>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3905003519"/>
              </p:ext>
            </p:extLst>
          </p:nvPr>
        </p:nvGraphicFramePr>
        <p:xfrm>
          <a:off x="2255044" y="1449780"/>
          <a:ext cx="9144000" cy="63527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51551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B6693-0F27-5742-B7FD-07A53791C23C}"/>
              </a:ext>
            </a:extLst>
          </p:cNvPr>
          <p:cNvSpPr>
            <a:spLocks noGrp="1"/>
          </p:cNvSpPr>
          <p:nvPr>
            <p:ph type="ctrTitle"/>
          </p:nvPr>
        </p:nvSpPr>
        <p:spPr/>
        <p:txBody>
          <a:bodyPr/>
          <a:lstStyle/>
          <a:p>
            <a:r>
              <a:rPr lang="en-US" sz="4400" dirty="0"/>
              <a:t>Chapter 14: Higher Education</a:t>
            </a:r>
          </a:p>
        </p:txBody>
      </p:sp>
    </p:spTree>
    <p:extLst>
      <p:ext uri="{BB962C8B-B14F-4D97-AF65-F5344CB8AC3E}">
        <p14:creationId xmlns:p14="http://schemas.microsoft.com/office/powerpoint/2010/main" val="41988033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4"/>
          <p:cNvSpPr>
            <a:spLocks noGrp="1" noChangeArrowheads="1"/>
          </p:cNvSpPr>
          <p:nvPr>
            <p:ph type="title"/>
          </p:nvPr>
        </p:nvSpPr>
        <p:spPr>
          <a:xfrm>
            <a:off x="2255044" y="476015"/>
            <a:ext cx="9144000" cy="567231"/>
          </a:xfrm>
        </p:spPr>
        <p:txBody>
          <a:bodyPr>
            <a:noAutofit/>
          </a:bodyPr>
          <a:lstStyle/>
          <a:p>
            <a:pPr algn="ctr"/>
            <a:r>
              <a:rPr lang="en-US" sz="2000" b="1" dirty="0">
                <a:solidFill>
                  <a:prstClr val="black"/>
                </a:solidFill>
                <a:ea typeface="Verdana" panose="020B0604030504040204" pitchFamily="34" charset="0"/>
              </a:rPr>
              <a:t>Figure 14.1</a:t>
            </a:r>
            <a:br>
              <a:rPr lang="en-US" sz="2000" b="1" dirty="0">
                <a:solidFill>
                  <a:prstClr val="black"/>
                </a:solidFill>
                <a:ea typeface="Verdana" panose="020B0604030504040204" pitchFamily="34" charset="0"/>
              </a:rPr>
            </a:br>
            <a:r>
              <a:rPr lang="en-US" sz="2000" b="1" dirty="0">
                <a:solidFill>
                  <a:prstClr val="black"/>
                </a:solidFill>
                <a:ea typeface="Verdana" panose="020B0604030504040204" pitchFamily="34" charset="0"/>
              </a:rPr>
              <a:t>Utah System of Higher Education Enrollment Fall Third Week Headcount</a:t>
            </a:r>
            <a:endParaRPr lang="en-US" sz="2000" b="1" dirty="0"/>
          </a:p>
        </p:txBody>
      </p:sp>
      <p:sp>
        <p:nvSpPr>
          <p:cNvPr id="30727" name="Text Box 3" descr="Divot"/>
          <p:cNvSpPr txBox="1">
            <a:spLocks noChangeArrowheads="1"/>
          </p:cNvSpPr>
          <p:nvPr/>
        </p:nvSpPr>
        <p:spPr bwMode="auto">
          <a:xfrm>
            <a:off x="197644" y="7876395"/>
            <a:ext cx="4648200" cy="246221"/>
          </a:xfrm>
          <a:prstGeom prst="rect">
            <a:avLst/>
          </a:prstGeom>
          <a:noFill/>
          <a:ln w="12700">
            <a:noFill/>
            <a:miter lim="800000"/>
            <a:headEnd/>
            <a:tailEnd/>
          </a:ln>
        </p:spPr>
        <p:txBody>
          <a:bodyPr wrap="square">
            <a:spAutoFit/>
          </a:bodyPr>
          <a:lstStyle/>
          <a:p>
            <a:pPr eaLnBrk="0" hangingPunct="0"/>
            <a:r>
              <a:rPr lang="en-US" sz="1000" dirty="0">
                <a:latin typeface="Calibri" panose="020F0502020204030204" pitchFamily="34" charset="0"/>
                <a:cs typeface="Calibri" panose="020F0502020204030204" pitchFamily="34" charset="0"/>
              </a:rPr>
              <a:t>Source: USHE Annual Data Books for Fall Third Week Enrollment</a:t>
            </a:r>
          </a:p>
        </p:txBody>
      </p:sp>
      <p:graphicFrame>
        <p:nvGraphicFramePr>
          <p:cNvPr id="7" name="Content Placeholder 2"/>
          <p:cNvGraphicFramePr>
            <a:graphicFrameLocks/>
          </p:cNvGraphicFramePr>
          <p:nvPr>
            <p:extLst/>
          </p:nvPr>
        </p:nvGraphicFramePr>
        <p:xfrm>
          <a:off x="2277742" y="1173163"/>
          <a:ext cx="9067800" cy="66873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02597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4"/>
          <p:cNvSpPr>
            <a:spLocks noGrp="1" noChangeArrowheads="1"/>
          </p:cNvSpPr>
          <p:nvPr>
            <p:ph type="title"/>
          </p:nvPr>
        </p:nvSpPr>
        <p:spPr>
          <a:xfrm>
            <a:off x="2255044" y="487364"/>
            <a:ext cx="9144000" cy="496063"/>
          </a:xfrm>
        </p:spPr>
        <p:txBody>
          <a:bodyPr>
            <a:noAutofit/>
          </a:bodyPr>
          <a:lstStyle/>
          <a:p>
            <a:pPr algn="ctr"/>
            <a:r>
              <a:rPr lang="en-US" sz="2000" b="1" dirty="0">
                <a:solidFill>
                  <a:prstClr val="black"/>
                </a:solidFill>
                <a:ea typeface="Verdana" panose="020B0604030504040204" pitchFamily="34" charset="0"/>
              </a:rPr>
              <a:t>Figure 14.2</a:t>
            </a:r>
            <a:br>
              <a:rPr lang="en-US" sz="2000" b="1" dirty="0">
                <a:solidFill>
                  <a:prstClr val="black"/>
                </a:solidFill>
                <a:ea typeface="Verdana" panose="020B0604030504040204" pitchFamily="34" charset="0"/>
              </a:rPr>
            </a:br>
            <a:r>
              <a:rPr lang="en-US" sz="2000" b="1" dirty="0">
                <a:solidFill>
                  <a:prstClr val="black"/>
                </a:solidFill>
                <a:ea typeface="Verdana" panose="020B0604030504040204" pitchFamily="34" charset="0"/>
              </a:rPr>
              <a:t>USHE Education and General Revenue Trends</a:t>
            </a:r>
            <a:endParaRPr lang="en-US" sz="2000" dirty="0"/>
          </a:p>
        </p:txBody>
      </p:sp>
      <p:sp>
        <p:nvSpPr>
          <p:cNvPr id="32775" name="Text Box 3" descr="Divot"/>
          <p:cNvSpPr txBox="1">
            <a:spLocks noChangeArrowheads="1"/>
          </p:cNvSpPr>
          <p:nvPr/>
        </p:nvSpPr>
        <p:spPr bwMode="auto">
          <a:xfrm>
            <a:off x="197644" y="7850006"/>
            <a:ext cx="5029200" cy="246221"/>
          </a:xfrm>
          <a:prstGeom prst="rect">
            <a:avLst/>
          </a:prstGeom>
          <a:noFill/>
          <a:ln w="12700">
            <a:noFill/>
            <a:miter lim="800000"/>
            <a:headEnd/>
            <a:tailEnd/>
          </a:ln>
        </p:spPr>
        <p:txBody>
          <a:bodyPr wrap="square">
            <a:spAutoFit/>
          </a:bodyPr>
          <a:lstStyle/>
          <a:p>
            <a:pPr eaLnBrk="0" hangingPunct="0"/>
            <a:r>
              <a:rPr lang="en-US" sz="1000" dirty="0">
                <a:latin typeface="Calibri" panose="020F0502020204030204" pitchFamily="34" charset="0"/>
                <a:cs typeface="Calibri" panose="020F0502020204030204" pitchFamily="34" charset="0"/>
              </a:rPr>
              <a:t>Source: USHE Annual Data Book Tab G- Financial , Table 1 Revenue Trends</a:t>
            </a:r>
          </a:p>
        </p:txBody>
      </p:sp>
      <p:graphicFrame>
        <p:nvGraphicFramePr>
          <p:cNvPr id="6" name="Content Placeholder 4"/>
          <p:cNvGraphicFramePr>
            <a:graphicFrameLocks/>
          </p:cNvGraphicFramePr>
          <p:nvPr>
            <p:extLst>
              <p:ext uri="{D42A27DB-BD31-4B8C-83A1-F6EECF244321}">
                <p14:modId xmlns:p14="http://schemas.microsoft.com/office/powerpoint/2010/main" val="3014251179"/>
              </p:ext>
            </p:extLst>
          </p:nvPr>
        </p:nvGraphicFramePr>
        <p:xfrm>
          <a:off x="2255044" y="1096962"/>
          <a:ext cx="9144000" cy="670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54983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4"/>
          <p:cNvSpPr>
            <a:spLocks noGrp="1" noChangeArrowheads="1"/>
          </p:cNvSpPr>
          <p:nvPr>
            <p:ph type="title"/>
          </p:nvPr>
        </p:nvSpPr>
        <p:spPr>
          <a:xfrm>
            <a:off x="2255044" y="487364"/>
            <a:ext cx="9144000" cy="496063"/>
          </a:xfrm>
        </p:spPr>
        <p:txBody>
          <a:bodyPr>
            <a:noAutofit/>
          </a:bodyPr>
          <a:lstStyle/>
          <a:p>
            <a:pPr algn="ctr"/>
            <a:r>
              <a:rPr lang="en-US" sz="2000" b="1" dirty="0">
                <a:ea typeface="Verdana" panose="020B0604030504040204" pitchFamily="34" charset="0"/>
              </a:rPr>
              <a:t>Figure 14.3</a:t>
            </a:r>
            <a:br>
              <a:rPr lang="en-US" sz="2000" b="1" dirty="0">
                <a:ea typeface="Verdana" panose="020B0604030504040204" pitchFamily="34" charset="0"/>
              </a:rPr>
            </a:br>
            <a:r>
              <a:rPr lang="en-US" sz="2000" b="1" dirty="0">
                <a:ea typeface="Verdana" panose="020B0604030504040204" pitchFamily="34" charset="0"/>
              </a:rPr>
              <a:t>Median Wages, Poverty, and Unemployment by Education Level</a:t>
            </a:r>
            <a:endParaRPr lang="en-US" sz="2400" dirty="0"/>
          </a:p>
        </p:txBody>
      </p:sp>
      <p:sp>
        <p:nvSpPr>
          <p:cNvPr id="32775" name="Text Box 3" descr="Divot"/>
          <p:cNvSpPr txBox="1">
            <a:spLocks noChangeArrowheads="1"/>
          </p:cNvSpPr>
          <p:nvPr/>
        </p:nvSpPr>
        <p:spPr bwMode="auto">
          <a:xfrm>
            <a:off x="197644" y="7875239"/>
            <a:ext cx="4939791" cy="246221"/>
          </a:xfrm>
          <a:prstGeom prst="rect">
            <a:avLst/>
          </a:prstGeom>
          <a:noFill/>
          <a:ln w="12700">
            <a:noFill/>
            <a:miter lim="800000"/>
            <a:headEnd/>
            <a:tailEnd/>
          </a:ln>
        </p:spPr>
        <p:txBody>
          <a:bodyPr wrap="square">
            <a:spAutoFit/>
          </a:bodyPr>
          <a:lstStyle/>
          <a:p>
            <a:pPr>
              <a:spcBef>
                <a:spcPct val="50000"/>
              </a:spcBef>
            </a:pPr>
            <a:r>
              <a:rPr lang="en-US" sz="1000" dirty="0">
                <a:latin typeface="Calibri" panose="020F0502020204030204" pitchFamily="34" charset="0"/>
                <a:ea typeface="Verdana" panose="020B0604030504040204" pitchFamily="34" charset="0"/>
                <a:cs typeface="Calibri" panose="020F0502020204030204" pitchFamily="34" charset="0"/>
              </a:rPr>
              <a:t>Source:  U.S. Census Bureau, 2017 American Community Survey</a:t>
            </a:r>
          </a:p>
        </p:txBody>
      </p:sp>
      <p:graphicFrame>
        <p:nvGraphicFramePr>
          <p:cNvPr id="7" name="Content Placeholder 5"/>
          <p:cNvGraphicFramePr>
            <a:graphicFrameLocks/>
          </p:cNvGraphicFramePr>
          <p:nvPr>
            <p:extLst>
              <p:ext uri="{D42A27DB-BD31-4B8C-83A1-F6EECF244321}">
                <p14:modId xmlns:p14="http://schemas.microsoft.com/office/powerpoint/2010/main" val="3651103291"/>
              </p:ext>
            </p:extLst>
          </p:nvPr>
        </p:nvGraphicFramePr>
        <p:xfrm>
          <a:off x="2321516" y="1096962"/>
          <a:ext cx="9077528" cy="6725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14643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4"/>
          <p:cNvSpPr>
            <a:spLocks noGrp="1" noChangeArrowheads="1"/>
          </p:cNvSpPr>
          <p:nvPr>
            <p:ph type="title"/>
          </p:nvPr>
        </p:nvSpPr>
        <p:spPr>
          <a:xfrm>
            <a:off x="2255044" y="457200"/>
            <a:ext cx="9144000" cy="868362"/>
          </a:xfrm>
        </p:spPr>
        <p:txBody>
          <a:bodyPr>
            <a:noAutofit/>
          </a:bodyPr>
          <a:lstStyle/>
          <a:p>
            <a:pPr algn="ctr"/>
            <a:r>
              <a:rPr lang="en-US" sz="2000" b="1" dirty="0">
                <a:ea typeface="Verdana" panose="020B0604030504040204" pitchFamily="34" charset="0"/>
              </a:rPr>
              <a:t>Figure 14.4</a:t>
            </a:r>
            <a:br>
              <a:rPr lang="en-US" sz="2000" b="1" dirty="0">
                <a:ea typeface="Verdana" panose="020B0604030504040204" pitchFamily="34" charset="0"/>
              </a:rPr>
            </a:br>
            <a:r>
              <a:rPr lang="en-US" sz="2000" b="1" dirty="0">
                <a:ea typeface="Verdana" panose="020B0604030504040204" pitchFamily="34" charset="0"/>
              </a:rPr>
              <a:t>Percentage of Individuals Ages 25 and Older Living in Households </a:t>
            </a:r>
            <a:br>
              <a:rPr lang="en-US" sz="2000" b="1" dirty="0">
                <a:ea typeface="Verdana" panose="020B0604030504040204" pitchFamily="34" charset="0"/>
              </a:rPr>
            </a:br>
            <a:r>
              <a:rPr lang="en-US" sz="2000" b="1" dirty="0">
                <a:ea typeface="Verdana" panose="020B0604030504040204" pitchFamily="34" charset="0"/>
              </a:rPr>
              <a:t>Participating in Public Assistance by Education Level: 2015</a:t>
            </a:r>
            <a:endParaRPr lang="en-US" sz="2000" b="1" dirty="0"/>
          </a:p>
        </p:txBody>
      </p:sp>
      <p:sp>
        <p:nvSpPr>
          <p:cNvPr id="32775" name="Text Box 3" descr="Divot"/>
          <p:cNvSpPr txBox="1">
            <a:spLocks noChangeArrowheads="1"/>
          </p:cNvSpPr>
          <p:nvPr/>
        </p:nvSpPr>
        <p:spPr bwMode="auto">
          <a:xfrm>
            <a:off x="197644" y="7878985"/>
            <a:ext cx="9144000" cy="246221"/>
          </a:xfrm>
          <a:prstGeom prst="rect">
            <a:avLst/>
          </a:prstGeom>
          <a:noFill/>
          <a:ln w="12700">
            <a:noFill/>
            <a:miter lim="800000"/>
            <a:headEnd/>
            <a:tailEnd/>
          </a:ln>
        </p:spPr>
        <p:txBody>
          <a:bodyPr wrap="square">
            <a:spAutoFit/>
          </a:bodyPr>
          <a:lstStyle/>
          <a:p>
            <a:r>
              <a:rPr lang="en-US" sz="1000" dirty="0">
                <a:latin typeface="Calibri" panose="020F0502020204030204" pitchFamily="34" charset="0"/>
                <a:ea typeface="Verdana" panose="020B0604030504040204" pitchFamily="34" charset="0"/>
                <a:cs typeface="Calibri" panose="020F0502020204030204" pitchFamily="34" charset="0"/>
              </a:rPr>
              <a:t>Source: The College Board, </a:t>
            </a:r>
            <a:r>
              <a:rPr lang="en-US" sz="1000" i="1" dirty="0">
                <a:latin typeface="Calibri" panose="020F0502020204030204" pitchFamily="34" charset="0"/>
                <a:ea typeface="Verdana" panose="020B0604030504040204" pitchFamily="34" charset="0"/>
                <a:cs typeface="Calibri" panose="020F0502020204030204" pitchFamily="34" charset="0"/>
              </a:rPr>
              <a:t>Education Pays 2016</a:t>
            </a:r>
            <a:r>
              <a:rPr lang="en-US" sz="1000" dirty="0">
                <a:latin typeface="Calibri" panose="020F0502020204030204" pitchFamily="34" charset="0"/>
                <a:ea typeface="Verdana" panose="020B0604030504040204" pitchFamily="34" charset="0"/>
                <a:cs typeface="Calibri" panose="020F0502020204030204" pitchFamily="34" charset="0"/>
              </a:rPr>
              <a:t>, pg. 35. -  Figure 2.17; https://trends.collegeboard.org/sites/default/files/education-pays-2016-full-report.pdf </a:t>
            </a:r>
          </a:p>
        </p:txBody>
      </p:sp>
      <p:graphicFrame>
        <p:nvGraphicFramePr>
          <p:cNvPr id="7" name="Object 5"/>
          <p:cNvGraphicFramePr>
            <a:graphicFrameLocks noGrp="1"/>
          </p:cNvGraphicFramePr>
          <p:nvPr>
            <p:ph idx="1"/>
            <p:extLst>
              <p:ext uri="{D42A27DB-BD31-4B8C-83A1-F6EECF244321}">
                <p14:modId xmlns:p14="http://schemas.microsoft.com/office/powerpoint/2010/main" val="330446814"/>
              </p:ext>
            </p:extLst>
          </p:nvPr>
        </p:nvGraphicFramePr>
        <p:xfrm>
          <a:off x="2280984" y="1325562"/>
          <a:ext cx="9144000" cy="63502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2100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550444" y="715962"/>
            <a:ext cx="6629400" cy="700088"/>
          </a:xfrm>
        </p:spPr>
        <p:txBody>
          <a:bodyPr>
            <a:noAutofit/>
          </a:bodyPr>
          <a:lstStyle/>
          <a:p>
            <a:pPr algn="ctr"/>
            <a:r>
              <a:rPr lang="en-US" sz="2000" b="1" dirty="0">
                <a:ea typeface="Verdana" panose="020B0604030504040204" pitchFamily="34" charset="0"/>
              </a:rPr>
              <a:t>Figure 2.1</a:t>
            </a:r>
            <a:br>
              <a:rPr lang="en-US" sz="2000" b="1" dirty="0">
                <a:ea typeface="Verdana" panose="020B0604030504040204" pitchFamily="34" charset="0"/>
              </a:rPr>
            </a:br>
            <a:r>
              <a:rPr lang="en-US" sz="2000" b="1" dirty="0">
                <a:ea typeface="Verdana" panose="020B0604030504040204" pitchFamily="34" charset="0"/>
              </a:rPr>
              <a:t>State of Utah Components of Population Change</a:t>
            </a:r>
          </a:p>
        </p:txBody>
      </p:sp>
      <p:graphicFrame>
        <p:nvGraphicFramePr>
          <p:cNvPr id="6" name="Content Placeholder 9"/>
          <p:cNvGraphicFramePr>
            <a:graphicFrameLocks/>
          </p:cNvGraphicFramePr>
          <p:nvPr>
            <p:extLst>
              <p:ext uri="{D42A27DB-BD31-4B8C-83A1-F6EECF244321}">
                <p14:modId xmlns:p14="http://schemas.microsoft.com/office/powerpoint/2010/main" val="2392464985"/>
              </p:ext>
            </p:extLst>
          </p:nvPr>
        </p:nvGraphicFramePr>
        <p:xfrm>
          <a:off x="2407445" y="1554164"/>
          <a:ext cx="8915400" cy="601979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97644" y="7864810"/>
            <a:ext cx="4459875" cy="246221"/>
          </a:xfrm>
          <a:prstGeom prst="rect">
            <a:avLst/>
          </a:prstGeom>
        </p:spPr>
        <p:txBody>
          <a:bodyPr wrap="none">
            <a:spAutoFit/>
          </a:bodyPr>
          <a:lstStyle/>
          <a:p>
            <a:pPr>
              <a:defRPr sz="1200" b="0" i="0" u="none" strike="noStrike" kern="1200" baseline="0">
                <a:solidFill>
                  <a:prstClr val="black"/>
                </a:solidFill>
                <a:latin typeface="Myriad Pro" panose="020B0503030403020204"/>
                <a:ea typeface="+mn-ea"/>
                <a:cs typeface="+mn-cs"/>
              </a:defRPr>
            </a:pPr>
            <a:r>
              <a:rPr lang="en-US" sz="1000" dirty="0">
                <a:latin typeface="Calibri" panose="020F0502020204030204" pitchFamily="34" charset="0"/>
                <a:cs typeface="Calibri" panose="020F0502020204030204" pitchFamily="34" charset="0"/>
              </a:rPr>
              <a:t>Source: Utah Population Estimates Committee and Utah Population Committee</a:t>
            </a:r>
          </a:p>
        </p:txBody>
      </p:sp>
    </p:spTree>
    <p:extLst>
      <p:ext uri="{BB962C8B-B14F-4D97-AF65-F5344CB8AC3E}">
        <p14:creationId xmlns:p14="http://schemas.microsoft.com/office/powerpoint/2010/main" val="300017982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Text Placeholder 6"/>
          <p:cNvSpPr>
            <a:spLocks/>
          </p:cNvSpPr>
          <p:nvPr/>
        </p:nvSpPr>
        <p:spPr bwMode="auto">
          <a:xfrm>
            <a:off x="197644" y="7933928"/>
            <a:ext cx="6172200" cy="203597"/>
          </a:xfrm>
          <a:prstGeom prst="rect">
            <a:avLst/>
          </a:prstGeom>
          <a:noFill/>
          <a:ln w="9525">
            <a:noFill/>
            <a:miter lim="800000"/>
            <a:headEnd/>
            <a:tailEnd/>
          </a:ln>
        </p:spPr>
        <p:txBody>
          <a:bodyPr anchor="b"/>
          <a:lstStyle/>
          <a:p>
            <a:r>
              <a:rPr lang="en-US" sz="1000" dirty="0">
                <a:latin typeface="Calibri" panose="020F0502020204030204" pitchFamily="34" charset="0"/>
                <a:cs typeface="Calibri" panose="020F0502020204030204" pitchFamily="34" charset="0"/>
              </a:rPr>
              <a:t>Source: Bureau of Labor Statistics, 2015, Table 1.</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72120623"/>
              </p:ext>
            </p:extLst>
          </p:nvPr>
        </p:nvGraphicFramePr>
        <p:xfrm>
          <a:off x="2255044" y="1165086"/>
          <a:ext cx="9144000" cy="6637476"/>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2255044" y="457200"/>
            <a:ext cx="9144000" cy="707886"/>
          </a:xfrm>
          <a:prstGeom prst="rect">
            <a:avLst/>
          </a:prstGeom>
        </p:spPr>
        <p:txBody>
          <a:bodyPr wrap="square">
            <a:spAutoFit/>
          </a:bodyPr>
          <a:lstStyle/>
          <a:p>
            <a:pPr algn="ctr"/>
            <a:r>
              <a:rPr lang="en-US" sz="2000" b="1" dirty="0">
                <a:latin typeface="Calibri" panose="020F0502020204030204" pitchFamily="34" charset="0"/>
                <a:ea typeface="Verdana" panose="020B0604030504040204" pitchFamily="34" charset="0"/>
                <a:cs typeface="Calibri" panose="020F0502020204030204" pitchFamily="34" charset="0"/>
              </a:rPr>
              <a:t>Figure 14.5</a:t>
            </a:r>
            <a:br>
              <a:rPr lang="en-US" sz="2000" b="1" dirty="0">
                <a:latin typeface="Calibri" panose="020F0502020204030204" pitchFamily="34" charset="0"/>
                <a:ea typeface="Verdana" panose="020B0604030504040204" pitchFamily="34" charset="0"/>
                <a:cs typeface="Calibri" panose="020F0502020204030204" pitchFamily="34" charset="0"/>
              </a:rPr>
            </a:br>
            <a:r>
              <a:rPr lang="en-US" sz="2000" b="1" dirty="0">
                <a:latin typeface="Calibri" panose="020F0502020204030204" pitchFamily="34" charset="0"/>
                <a:ea typeface="Verdana" panose="020B0604030504040204" pitchFamily="34" charset="0"/>
                <a:cs typeface="Calibri" panose="020F0502020204030204" pitchFamily="34" charset="0"/>
              </a:rPr>
              <a:t>Percentage Volunteering by Educational Attainment (Age 25 and Older)</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02987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5" name="Rectangle 6"/>
          <p:cNvSpPr>
            <a:spLocks noChangeArrowheads="1"/>
          </p:cNvSpPr>
          <p:nvPr/>
        </p:nvSpPr>
        <p:spPr bwMode="auto">
          <a:xfrm>
            <a:off x="197644" y="7891304"/>
            <a:ext cx="3089307" cy="246221"/>
          </a:xfrm>
          <a:prstGeom prst="rect">
            <a:avLst/>
          </a:prstGeom>
          <a:noFill/>
          <a:ln w="9525">
            <a:noFill/>
            <a:miter lim="800000"/>
            <a:headEnd/>
            <a:tailEnd/>
          </a:ln>
        </p:spPr>
        <p:txBody>
          <a:bodyPr wrap="none">
            <a:spAutoFit/>
          </a:bodyPr>
          <a:lstStyle/>
          <a:p>
            <a:r>
              <a:rPr lang="en-US" sz="1000" dirty="0">
                <a:latin typeface="Calibri" panose="020F0502020204030204" pitchFamily="34" charset="0"/>
                <a:cs typeface="Calibri" panose="020F0502020204030204" pitchFamily="34" charset="0"/>
              </a:rPr>
              <a:t>Source:  SHEOO Finance Survey 2017  - Constant Dollars</a:t>
            </a:r>
          </a:p>
        </p:txBody>
      </p:sp>
      <p:graphicFrame>
        <p:nvGraphicFramePr>
          <p:cNvPr id="4" name="Chart 3"/>
          <p:cNvGraphicFramePr>
            <a:graphicFrameLocks/>
          </p:cNvGraphicFramePr>
          <p:nvPr>
            <p:extLst>
              <p:ext uri="{D42A27DB-BD31-4B8C-83A1-F6EECF244321}">
                <p14:modId xmlns:p14="http://schemas.microsoft.com/office/powerpoint/2010/main" val="2982570895"/>
              </p:ext>
            </p:extLst>
          </p:nvPr>
        </p:nvGraphicFramePr>
        <p:xfrm>
          <a:off x="2255044" y="1165086"/>
          <a:ext cx="9144000" cy="669544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255044" y="457200"/>
            <a:ext cx="9144000" cy="707886"/>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Figure 14.6</a:t>
            </a:r>
          </a:p>
          <a:p>
            <a:pPr algn="ctr"/>
            <a:r>
              <a:rPr lang="en-US" sz="2000" b="1" dirty="0">
                <a:latin typeface="Calibri" panose="020F0502020204030204" pitchFamily="34" charset="0"/>
                <a:cs typeface="Calibri" panose="020F0502020204030204" pitchFamily="34" charset="0"/>
              </a:rPr>
              <a:t>Education Appropriations Per FTE Student, FY 2017</a:t>
            </a:r>
          </a:p>
        </p:txBody>
      </p:sp>
    </p:spTree>
    <p:extLst>
      <p:ext uri="{BB962C8B-B14F-4D97-AF65-F5344CB8AC3E}">
        <p14:creationId xmlns:p14="http://schemas.microsoft.com/office/powerpoint/2010/main" val="18049200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97644" y="7802562"/>
            <a:ext cx="4623671" cy="260865"/>
          </a:xfrm>
        </p:spPr>
        <p:txBody>
          <a:bodyPr/>
          <a:lstStyle/>
          <a:p>
            <a:r>
              <a:rPr lang="en-US" sz="1000" dirty="0">
                <a:latin typeface="Calibri" panose="020F0502020204030204" pitchFamily="34" charset="0"/>
                <a:cs typeface="Calibri" panose="020F0502020204030204" pitchFamily="34" charset="0"/>
              </a:rPr>
              <a:t>Source:  U.S. Census Bureau, 2017 American Community Survey</a:t>
            </a:r>
          </a:p>
        </p:txBody>
      </p:sp>
      <p:graphicFrame>
        <p:nvGraphicFramePr>
          <p:cNvPr id="5" name="Content Placeholder 5"/>
          <p:cNvGraphicFramePr>
            <a:graphicFrameLocks/>
          </p:cNvGraphicFramePr>
          <p:nvPr>
            <p:extLst>
              <p:ext uri="{D42A27DB-BD31-4B8C-83A1-F6EECF244321}">
                <p14:modId xmlns:p14="http://schemas.microsoft.com/office/powerpoint/2010/main" val="1460778806"/>
              </p:ext>
            </p:extLst>
          </p:nvPr>
        </p:nvGraphicFramePr>
        <p:xfrm>
          <a:off x="2279364" y="1249362"/>
          <a:ext cx="9119681" cy="6619688"/>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2255044" y="456558"/>
            <a:ext cx="9144000" cy="707886"/>
          </a:xfrm>
          <a:prstGeom prst="rect">
            <a:avLst/>
          </a:prstGeom>
        </p:spPr>
        <p:txBody>
          <a:bodyPr wrap="square">
            <a:spAutoFit/>
          </a:bodyPr>
          <a:lstStyle/>
          <a:p>
            <a:pPr algn="ctr"/>
            <a:r>
              <a:rPr lang="en-US" sz="2000" b="1" dirty="0">
                <a:latin typeface="Calibri" panose="020F0502020204030204" pitchFamily="34" charset="0"/>
                <a:cs typeface="Calibri" panose="020F0502020204030204" pitchFamily="34" charset="0"/>
              </a:rPr>
              <a:t>Figure 14.7</a:t>
            </a:r>
          </a:p>
          <a:p>
            <a:pPr algn="ctr"/>
            <a:r>
              <a:rPr lang="en-US" sz="2000" b="1" dirty="0">
                <a:latin typeface="Calibri" panose="020F0502020204030204" pitchFamily="34" charset="0"/>
                <a:cs typeface="Calibri" panose="020F0502020204030204" pitchFamily="34" charset="0"/>
              </a:rPr>
              <a:t>Percent of Population Age 25 and Older with an Associates Degree or Higher</a:t>
            </a:r>
          </a:p>
        </p:txBody>
      </p:sp>
    </p:spTree>
    <p:extLst>
      <p:ext uri="{BB962C8B-B14F-4D97-AF65-F5344CB8AC3E}">
        <p14:creationId xmlns:p14="http://schemas.microsoft.com/office/powerpoint/2010/main" val="41713560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145BF-5D46-1C4B-B104-49745CCC3C98}"/>
              </a:ext>
            </a:extLst>
          </p:cNvPr>
          <p:cNvSpPr>
            <a:spLocks noGrp="1"/>
          </p:cNvSpPr>
          <p:nvPr>
            <p:ph type="ctrTitle"/>
          </p:nvPr>
        </p:nvSpPr>
        <p:spPr/>
        <p:txBody>
          <a:bodyPr/>
          <a:lstStyle/>
          <a:p>
            <a:r>
              <a:rPr lang="en-US" sz="4400" dirty="0"/>
              <a:t>Chapter 15: Agriculture</a:t>
            </a:r>
          </a:p>
        </p:txBody>
      </p:sp>
    </p:spTree>
    <p:extLst>
      <p:ext uri="{BB962C8B-B14F-4D97-AF65-F5344CB8AC3E}">
        <p14:creationId xmlns:p14="http://schemas.microsoft.com/office/powerpoint/2010/main" val="695682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4DA417-6665-48BD-AA96-63D4E4226DFC}"/>
              </a:ext>
            </a:extLst>
          </p:cNvPr>
          <p:cNvSpPr>
            <a:spLocks noGrp="1"/>
          </p:cNvSpPr>
          <p:nvPr>
            <p:ph type="title"/>
          </p:nvPr>
        </p:nvSpPr>
        <p:spPr>
          <a:xfrm>
            <a:off x="2255045" y="483690"/>
            <a:ext cx="9158689" cy="665202"/>
          </a:xfrm>
        </p:spPr>
        <p:txBody>
          <a:bodyPr>
            <a:noAutofit/>
          </a:bodyPr>
          <a:lstStyle/>
          <a:p>
            <a:pPr algn="ctr"/>
            <a:r>
              <a:rPr lang="en-US" sz="2000" b="1" dirty="0">
                <a:ea typeface="Verdana" panose="020B0604030504040204" pitchFamily="34" charset="0"/>
              </a:rPr>
              <a:t>Figure 15.1</a:t>
            </a:r>
            <a:br>
              <a:rPr lang="en-US" sz="2000" b="1" dirty="0">
                <a:ea typeface="Verdana" panose="020B0604030504040204" pitchFamily="34" charset="0"/>
              </a:rPr>
            </a:br>
            <a:r>
              <a:rPr lang="en-US" sz="2000" b="1" dirty="0">
                <a:ea typeface="Verdana" panose="020B0604030504040204" pitchFamily="34" charset="0"/>
              </a:rPr>
              <a:t>Average Annual Price Received in Major Utah Agricultural Sectors</a:t>
            </a:r>
          </a:p>
        </p:txBody>
      </p:sp>
      <p:sp>
        <p:nvSpPr>
          <p:cNvPr id="8" name="Rectangle 7">
            <a:extLst>
              <a:ext uri="{FF2B5EF4-FFF2-40B4-BE49-F238E27FC236}">
                <a16:creationId xmlns:a16="http://schemas.microsoft.com/office/drawing/2014/main" id="{AC409124-9806-4FE1-B6BA-166CE91AC6FA}"/>
              </a:ext>
            </a:extLst>
          </p:cNvPr>
          <p:cNvSpPr/>
          <p:nvPr/>
        </p:nvSpPr>
        <p:spPr>
          <a:xfrm>
            <a:off x="213222" y="7702977"/>
            <a:ext cx="6608618" cy="400110"/>
          </a:xfrm>
          <a:prstGeom prst="rect">
            <a:avLst/>
          </a:prstGeom>
        </p:spPr>
        <p:txBody>
          <a:bodyPr wrap="square">
            <a:spAutoFit/>
          </a:bodyPr>
          <a:lstStyle/>
          <a:p>
            <a:endParaRPr lang="en-US" sz="1000" dirty="0">
              <a:solidFill>
                <a:srgbClr val="000000"/>
              </a:solidFill>
              <a:latin typeface="Calibri" panose="020F0502020204030204" pitchFamily="34" charset="0"/>
              <a:ea typeface="Verdana" panose="020B0604030504040204" pitchFamily="34" charset="0"/>
              <a:cs typeface="Calibri" panose="020F0502020204030204" pitchFamily="34" charset="0"/>
            </a:endParaRPr>
          </a:p>
          <a:p>
            <a:r>
              <a:rPr lang="en-US" sz="1000" dirty="0">
                <a:solidFill>
                  <a:srgbClr val="000000"/>
                </a:solidFill>
                <a:latin typeface="Calibri" panose="020F0502020204030204" pitchFamily="34" charset="0"/>
                <a:ea typeface="Verdana" panose="020B0604030504040204" pitchFamily="34" charset="0"/>
                <a:cs typeface="Calibri" panose="020F0502020204030204" pitchFamily="34" charset="0"/>
              </a:rPr>
              <a:t>Source: U.S. Department of Agriculture</a:t>
            </a:r>
            <a:endParaRPr lang="en-US" sz="1000" dirty="0">
              <a:latin typeface="Calibri" panose="020F0502020204030204" pitchFamily="34" charset="0"/>
              <a:ea typeface="Verdana" panose="020B0604030504040204" pitchFamily="34" charset="0"/>
              <a:cs typeface="Calibri" panose="020F0502020204030204" pitchFamily="34" charset="0"/>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366690388"/>
              </p:ext>
            </p:extLst>
          </p:nvPr>
        </p:nvGraphicFramePr>
        <p:xfrm>
          <a:off x="2171543" y="1249362"/>
          <a:ext cx="9242191" cy="655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14505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2CF5DE0-A40D-491B-8CC3-0547DD9427C6}"/>
              </a:ext>
            </a:extLst>
          </p:cNvPr>
          <p:cNvSpPr>
            <a:spLocks noGrp="1"/>
          </p:cNvSpPr>
          <p:nvPr>
            <p:ph type="title"/>
          </p:nvPr>
        </p:nvSpPr>
        <p:spPr>
          <a:xfrm>
            <a:off x="2255044" y="457200"/>
            <a:ext cx="9144000" cy="795734"/>
          </a:xfrm>
        </p:spPr>
        <p:txBody>
          <a:bodyPr>
            <a:normAutofit/>
          </a:bodyPr>
          <a:lstStyle/>
          <a:p>
            <a:pPr algn="ctr"/>
            <a:r>
              <a:rPr lang="en-US" sz="2000" b="1" dirty="0">
                <a:ea typeface="Verdana" panose="020B0604030504040204" pitchFamily="34" charset="0"/>
              </a:rPr>
              <a:t>Figure 15.2</a:t>
            </a:r>
            <a:br>
              <a:rPr lang="en-US" sz="2000" b="1" dirty="0">
                <a:ea typeface="Verdana" panose="020B0604030504040204" pitchFamily="34" charset="0"/>
              </a:rPr>
            </a:br>
            <a:r>
              <a:rPr lang="en-US" sz="2000" b="1" dirty="0">
                <a:ea typeface="Verdana" panose="020B0604030504040204" pitchFamily="34" charset="0"/>
              </a:rPr>
              <a:t>Farmers’ Share of Retail Food Sales</a:t>
            </a:r>
          </a:p>
        </p:txBody>
      </p:sp>
      <p:sp>
        <p:nvSpPr>
          <p:cNvPr id="7" name="Rectangle 6">
            <a:extLst>
              <a:ext uri="{FF2B5EF4-FFF2-40B4-BE49-F238E27FC236}">
                <a16:creationId xmlns:a16="http://schemas.microsoft.com/office/drawing/2014/main" id="{AF853A8E-8E5F-496F-B373-1E602461DBC1}"/>
              </a:ext>
            </a:extLst>
          </p:cNvPr>
          <p:cNvSpPr/>
          <p:nvPr/>
        </p:nvSpPr>
        <p:spPr>
          <a:xfrm>
            <a:off x="197644" y="7699398"/>
            <a:ext cx="7419109" cy="400110"/>
          </a:xfrm>
          <a:prstGeom prst="rect">
            <a:avLst/>
          </a:prstGeom>
        </p:spPr>
        <p:txBody>
          <a:bodyPr wrap="square">
            <a:spAutoFit/>
          </a:bodyPr>
          <a:lstStyle/>
          <a:p>
            <a:endParaRPr lang="en-US" sz="1000" dirty="0">
              <a:solidFill>
                <a:srgbClr val="000000"/>
              </a:solidFill>
              <a:latin typeface="Calibri" panose="020F0502020204030204" pitchFamily="34" charset="0"/>
              <a:ea typeface="Verdana" panose="020B0604030504040204" pitchFamily="34" charset="0"/>
              <a:cs typeface="Calibri" panose="020F0502020204030204" pitchFamily="34" charset="0"/>
            </a:endParaRPr>
          </a:p>
          <a:p>
            <a:r>
              <a:rPr lang="en-US" sz="1000" dirty="0">
                <a:solidFill>
                  <a:srgbClr val="000000"/>
                </a:solidFill>
                <a:latin typeface="Calibri" panose="020F0502020204030204" pitchFamily="34" charset="0"/>
                <a:ea typeface="Verdana" panose="020B0604030504040204" pitchFamily="34" charset="0"/>
                <a:cs typeface="Calibri" panose="020F0502020204030204" pitchFamily="34" charset="0"/>
              </a:rPr>
              <a:t>Source: U.S. Department of Agriculture </a:t>
            </a:r>
            <a:endParaRPr lang="en-US" sz="1000" dirty="0">
              <a:latin typeface="Calibri" panose="020F0502020204030204" pitchFamily="34" charset="0"/>
              <a:ea typeface="Verdana" panose="020B0604030504040204" pitchFamily="34" charset="0"/>
              <a:cs typeface="Calibri" panose="020F0502020204030204" pitchFamily="34" charset="0"/>
            </a:endParaRPr>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4170412444"/>
              </p:ext>
            </p:extLst>
          </p:nvPr>
        </p:nvGraphicFramePr>
        <p:xfrm>
          <a:off x="2255044" y="1173162"/>
          <a:ext cx="9144000" cy="6629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65752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D619-A364-0E43-8DE1-7A955A226A95}"/>
              </a:ext>
            </a:extLst>
          </p:cNvPr>
          <p:cNvSpPr>
            <a:spLocks noGrp="1"/>
          </p:cNvSpPr>
          <p:nvPr>
            <p:ph type="ctrTitle"/>
          </p:nvPr>
        </p:nvSpPr>
        <p:spPr/>
        <p:txBody>
          <a:bodyPr/>
          <a:lstStyle/>
          <a:p>
            <a:r>
              <a:rPr lang="en-US" sz="4400" dirty="0"/>
              <a:t>Chapter 16: Real Estate and Construction</a:t>
            </a:r>
          </a:p>
        </p:txBody>
      </p:sp>
    </p:spTree>
    <p:extLst>
      <p:ext uri="{BB962C8B-B14F-4D97-AF65-F5344CB8AC3E}">
        <p14:creationId xmlns:p14="http://schemas.microsoft.com/office/powerpoint/2010/main" val="20821521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4DA417-6665-48BD-AA96-63D4E4226DFC}"/>
              </a:ext>
            </a:extLst>
          </p:cNvPr>
          <p:cNvSpPr>
            <a:spLocks noGrp="1"/>
          </p:cNvSpPr>
          <p:nvPr>
            <p:ph type="title"/>
          </p:nvPr>
        </p:nvSpPr>
        <p:spPr>
          <a:xfrm>
            <a:off x="2255045" y="483690"/>
            <a:ext cx="9158689" cy="665202"/>
          </a:xfrm>
        </p:spPr>
        <p:txBody>
          <a:bodyPr>
            <a:noAutofit/>
          </a:bodyPr>
          <a:lstStyle/>
          <a:p>
            <a:pPr algn="ctr"/>
            <a:r>
              <a:rPr lang="en-US" sz="2000" b="1" dirty="0">
                <a:ea typeface="Verdana" panose="020B0604030504040204" pitchFamily="34" charset="0"/>
              </a:rPr>
              <a:t>Figure 16.1</a:t>
            </a:r>
            <a:br>
              <a:rPr lang="en-US" sz="2000" b="1" dirty="0">
                <a:ea typeface="Verdana" panose="020B0604030504040204" pitchFamily="34" charset="0"/>
              </a:rPr>
            </a:br>
            <a:r>
              <a:rPr lang="en-US" sz="2000" b="1" dirty="0">
                <a:ea typeface="Verdana" panose="020B0604030504040204" pitchFamily="34" charset="0"/>
              </a:rPr>
              <a:t>Utah Residential Construction Activity </a:t>
            </a:r>
          </a:p>
        </p:txBody>
      </p:sp>
      <p:sp>
        <p:nvSpPr>
          <p:cNvPr id="8" name="Rectangle 7">
            <a:extLst>
              <a:ext uri="{FF2B5EF4-FFF2-40B4-BE49-F238E27FC236}">
                <a16:creationId xmlns:a16="http://schemas.microsoft.com/office/drawing/2014/main" id="{AC409124-9806-4FE1-B6BA-166CE91AC6FA}"/>
              </a:ext>
            </a:extLst>
          </p:cNvPr>
          <p:cNvSpPr/>
          <p:nvPr/>
        </p:nvSpPr>
        <p:spPr>
          <a:xfrm>
            <a:off x="218426" y="7553364"/>
            <a:ext cx="6608618" cy="553998"/>
          </a:xfrm>
          <a:prstGeom prst="rect">
            <a:avLst/>
          </a:prstGeom>
        </p:spPr>
        <p:txBody>
          <a:bodyPr wrap="square">
            <a:spAutoFit/>
          </a:bodyPr>
          <a:lstStyle/>
          <a:p>
            <a:r>
              <a:rPr lang="en-US" sz="1000" dirty="0">
                <a:solidFill>
                  <a:srgbClr val="000000"/>
                </a:solidFill>
                <a:latin typeface="Calibri" panose="020F0502020204030204" pitchFamily="34" charset="0"/>
                <a:ea typeface="Verdana" panose="020B0604030504040204" pitchFamily="34" charset="0"/>
                <a:cs typeface="Calibri" panose="020F0502020204030204" pitchFamily="34" charset="0"/>
              </a:rPr>
              <a:t>Note: e=estimate</a:t>
            </a:r>
          </a:p>
          <a:p>
            <a:endParaRPr lang="en-US" sz="1000" dirty="0">
              <a:solidFill>
                <a:srgbClr val="000000"/>
              </a:solidFill>
              <a:latin typeface="Calibri" panose="020F0502020204030204" pitchFamily="34" charset="0"/>
              <a:ea typeface="Verdana" panose="020B0604030504040204" pitchFamily="34" charset="0"/>
              <a:cs typeface="Calibri" panose="020F0502020204030204" pitchFamily="34" charset="0"/>
            </a:endParaRPr>
          </a:p>
          <a:p>
            <a:r>
              <a:rPr lang="en-US" sz="1000" dirty="0">
                <a:solidFill>
                  <a:srgbClr val="000000"/>
                </a:solidFill>
                <a:latin typeface="Calibri" panose="020F0502020204030204" pitchFamily="34" charset="0"/>
                <a:ea typeface="Verdana" panose="020B0604030504040204" pitchFamily="34" charset="0"/>
                <a:cs typeface="Calibri" panose="020F0502020204030204" pitchFamily="34" charset="0"/>
              </a:rPr>
              <a:t>Source: Ivory-Boyer Construction Database. Kem C. Gardner Policy Institute, University of Utah.</a:t>
            </a:r>
            <a:r>
              <a:rPr lang="en-US" sz="1000" dirty="0">
                <a:latin typeface="Calibri" panose="020F0502020204030204" pitchFamily="34" charset="0"/>
                <a:ea typeface="Verdana" panose="020B0604030504040204" pitchFamily="34" charset="0"/>
                <a:cs typeface="Calibri" panose="020F0502020204030204" pitchFamily="34" charset="0"/>
              </a:rPr>
              <a:t> </a:t>
            </a:r>
          </a:p>
        </p:txBody>
      </p:sp>
      <p:graphicFrame>
        <p:nvGraphicFramePr>
          <p:cNvPr id="6" name="Chart 5"/>
          <p:cNvGraphicFramePr>
            <a:graphicFrameLocks/>
          </p:cNvGraphicFramePr>
          <p:nvPr>
            <p:extLst>
              <p:ext uri="{D42A27DB-BD31-4B8C-83A1-F6EECF244321}">
                <p14:modId xmlns:p14="http://schemas.microsoft.com/office/powerpoint/2010/main" val="1713191457"/>
              </p:ext>
            </p:extLst>
          </p:nvPr>
        </p:nvGraphicFramePr>
        <p:xfrm>
          <a:off x="2255044" y="1148892"/>
          <a:ext cx="9158690" cy="65774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37441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2CF5DE0-A40D-491B-8CC3-0547DD9427C6}"/>
              </a:ext>
            </a:extLst>
          </p:cNvPr>
          <p:cNvSpPr>
            <a:spLocks noGrp="1"/>
          </p:cNvSpPr>
          <p:nvPr>
            <p:ph type="title"/>
          </p:nvPr>
        </p:nvSpPr>
        <p:spPr>
          <a:xfrm>
            <a:off x="2255044" y="457200"/>
            <a:ext cx="9144000" cy="795734"/>
          </a:xfrm>
        </p:spPr>
        <p:txBody>
          <a:bodyPr>
            <a:normAutofit/>
          </a:bodyPr>
          <a:lstStyle/>
          <a:p>
            <a:pPr algn="ctr"/>
            <a:r>
              <a:rPr lang="en-US" sz="2000" b="1" dirty="0">
                <a:ea typeface="Verdana" panose="020B0604030504040204" pitchFamily="34" charset="0"/>
              </a:rPr>
              <a:t>Figure 16.2</a:t>
            </a:r>
            <a:br>
              <a:rPr lang="en-US" sz="2000" b="1" dirty="0">
                <a:ea typeface="Verdana" panose="020B0604030504040204" pitchFamily="34" charset="0"/>
              </a:rPr>
            </a:br>
            <a:r>
              <a:rPr lang="en-US" sz="2000" b="1" dirty="0">
                <a:ea typeface="Verdana" panose="020B0604030504040204" pitchFamily="34" charset="0"/>
              </a:rPr>
              <a:t>Value of Permit Authorized Construction in Utah </a:t>
            </a:r>
          </a:p>
        </p:txBody>
      </p:sp>
      <p:sp>
        <p:nvSpPr>
          <p:cNvPr id="7" name="Rectangle 6">
            <a:extLst>
              <a:ext uri="{FF2B5EF4-FFF2-40B4-BE49-F238E27FC236}">
                <a16:creationId xmlns:a16="http://schemas.microsoft.com/office/drawing/2014/main" id="{AF853A8E-8E5F-496F-B373-1E602461DBC1}"/>
              </a:ext>
            </a:extLst>
          </p:cNvPr>
          <p:cNvSpPr/>
          <p:nvPr/>
        </p:nvSpPr>
        <p:spPr>
          <a:xfrm>
            <a:off x="197644" y="7497763"/>
            <a:ext cx="7419109" cy="553998"/>
          </a:xfrm>
          <a:prstGeom prst="rect">
            <a:avLst/>
          </a:prstGeom>
        </p:spPr>
        <p:txBody>
          <a:bodyPr wrap="square">
            <a:spAutoFit/>
          </a:bodyPr>
          <a:lstStyle/>
          <a:p>
            <a:r>
              <a:rPr lang="en-US" sz="1000" dirty="0">
                <a:solidFill>
                  <a:srgbClr val="000000"/>
                </a:solidFill>
                <a:latin typeface="Calibri" panose="020F0502020204030204" pitchFamily="34" charset="0"/>
                <a:ea typeface="Verdana" panose="020B0604030504040204" pitchFamily="34" charset="0"/>
                <a:cs typeface="Calibri" panose="020F0502020204030204" pitchFamily="34" charset="0"/>
              </a:rPr>
              <a:t>Note: e=estimate</a:t>
            </a:r>
          </a:p>
          <a:p>
            <a:endParaRPr lang="en-US" sz="1000" dirty="0">
              <a:solidFill>
                <a:srgbClr val="000000"/>
              </a:solidFill>
              <a:latin typeface="Calibri" panose="020F0502020204030204" pitchFamily="34" charset="0"/>
              <a:ea typeface="Verdana" panose="020B0604030504040204" pitchFamily="34" charset="0"/>
              <a:cs typeface="Calibri" panose="020F0502020204030204" pitchFamily="34" charset="0"/>
            </a:endParaRPr>
          </a:p>
          <a:p>
            <a:r>
              <a:rPr lang="en-US" sz="1000" dirty="0">
                <a:solidFill>
                  <a:srgbClr val="000000"/>
                </a:solidFill>
                <a:latin typeface="Calibri" panose="020F0502020204030204" pitchFamily="34" charset="0"/>
                <a:ea typeface="Verdana" panose="020B0604030504040204" pitchFamily="34" charset="0"/>
                <a:cs typeface="Calibri" panose="020F0502020204030204" pitchFamily="34" charset="0"/>
              </a:rPr>
              <a:t>Source: Ivory-Boyer Construction Database. Kem C. Gardner Policy Institute, University of Utah.</a:t>
            </a:r>
            <a:r>
              <a:rPr lang="en-US" sz="1000" dirty="0">
                <a:latin typeface="Calibri" panose="020F0502020204030204" pitchFamily="34" charset="0"/>
                <a:ea typeface="Verdana" panose="020B0604030504040204" pitchFamily="34" charset="0"/>
                <a:cs typeface="Calibri" panose="020F0502020204030204" pitchFamily="34" charset="0"/>
              </a:rPr>
              <a:t> </a:t>
            </a:r>
          </a:p>
        </p:txBody>
      </p:sp>
      <p:graphicFrame>
        <p:nvGraphicFramePr>
          <p:cNvPr id="5" name="Chart 4"/>
          <p:cNvGraphicFramePr>
            <a:graphicFrameLocks/>
          </p:cNvGraphicFramePr>
          <p:nvPr>
            <p:extLst>
              <p:ext uri="{D42A27DB-BD31-4B8C-83A1-F6EECF244321}">
                <p14:modId xmlns:p14="http://schemas.microsoft.com/office/powerpoint/2010/main" val="2741688901"/>
              </p:ext>
            </p:extLst>
          </p:nvPr>
        </p:nvGraphicFramePr>
        <p:xfrm>
          <a:off x="2255044" y="1096962"/>
          <a:ext cx="9144000" cy="6629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23452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892B-E300-E94C-BF11-A1DCF1D8326D}"/>
              </a:ext>
            </a:extLst>
          </p:cNvPr>
          <p:cNvSpPr>
            <a:spLocks noGrp="1"/>
          </p:cNvSpPr>
          <p:nvPr>
            <p:ph type="ctrTitle"/>
          </p:nvPr>
        </p:nvSpPr>
        <p:spPr/>
        <p:txBody>
          <a:bodyPr/>
          <a:lstStyle/>
          <a:p>
            <a:r>
              <a:rPr lang="en-US" sz="4400" dirty="0"/>
              <a:t>Chapter 17: Energy</a:t>
            </a:r>
          </a:p>
        </p:txBody>
      </p:sp>
    </p:spTree>
    <p:extLst>
      <p:ext uri="{BB962C8B-B14F-4D97-AF65-F5344CB8AC3E}">
        <p14:creationId xmlns:p14="http://schemas.microsoft.com/office/powerpoint/2010/main" val="1234062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245678" y="475804"/>
            <a:ext cx="5236562" cy="615810"/>
          </a:xfrm>
          <a:prstGeom prst="rect">
            <a:avLst/>
          </a:prstGeom>
          <a:noFill/>
          <a:ln>
            <a:noFill/>
          </a:ln>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2001" b="1" dirty="0">
                <a:latin typeface="Calibri" panose="020F0502020204030204" pitchFamily="34" charset="0"/>
                <a:ea typeface="Verdana" panose="020B0604030504040204" pitchFamily="34" charset="0"/>
                <a:cs typeface="Calibri" panose="020F0502020204030204" pitchFamily="34" charset="0"/>
              </a:rPr>
              <a:t>Figure 2.2</a:t>
            </a:r>
          </a:p>
          <a:p>
            <a:pPr algn="ctr" eaLnBrk="0" hangingPunct="0"/>
            <a:r>
              <a:rPr lang="en-US" sz="2001" b="1" dirty="0">
                <a:latin typeface="Calibri" panose="020F0502020204030204" pitchFamily="34" charset="0"/>
                <a:ea typeface="Verdana" panose="020B0604030504040204" pitchFamily="34" charset="0"/>
                <a:cs typeface="Calibri" panose="020F0502020204030204" pitchFamily="34" charset="0"/>
              </a:rPr>
              <a:t>Utah Population Growth by County: 2017 to 2018</a:t>
            </a:r>
          </a:p>
        </p:txBody>
      </p:sp>
      <p:sp>
        <p:nvSpPr>
          <p:cNvPr id="81" name="Rectangle 80"/>
          <p:cNvSpPr/>
          <p:nvPr/>
        </p:nvSpPr>
        <p:spPr>
          <a:xfrm>
            <a:off x="197644" y="7878762"/>
            <a:ext cx="3338010" cy="246221"/>
          </a:xfrm>
          <a:prstGeom prst="rect">
            <a:avLst/>
          </a:prstGeom>
        </p:spPr>
        <p:txBody>
          <a:bodyPr wrap="square">
            <a:spAutoFit/>
          </a:bodyPr>
          <a:lstStyle/>
          <a:p>
            <a:pPr>
              <a:defRPr sz="1200" b="0" i="0" u="none" strike="noStrike" kern="1200" baseline="0">
                <a:solidFill>
                  <a:prstClr val="black"/>
                </a:solidFill>
                <a:latin typeface="Myriad Pro" panose="020B0503030403020204"/>
                <a:ea typeface="+mn-ea"/>
                <a:cs typeface="+mn-cs"/>
              </a:defRPr>
            </a:pPr>
            <a:r>
              <a:rPr lang="en-US" sz="1000" dirty="0">
                <a:latin typeface="Calibri" panose="020F0502020204030204" pitchFamily="34" charset="0"/>
                <a:cs typeface="Calibri" panose="020F0502020204030204" pitchFamily="34" charset="0"/>
              </a:rPr>
              <a:t>Source: Utah Population Committee</a:t>
            </a:r>
          </a:p>
        </p:txBody>
      </p:sp>
      <p:sp>
        <p:nvSpPr>
          <p:cNvPr id="6" name="TextBox 5"/>
          <p:cNvSpPr txBox="1"/>
          <p:nvPr/>
        </p:nvSpPr>
        <p:spPr>
          <a:xfrm>
            <a:off x="2636044" y="1630362"/>
            <a:ext cx="3429000" cy="369332"/>
          </a:xfrm>
          <a:prstGeom prst="rect">
            <a:avLst/>
          </a:prstGeom>
          <a:noFill/>
        </p:spPr>
        <p:txBody>
          <a:bodyPr wrap="square" rtlCol="0">
            <a:spAutoFit/>
          </a:bodyPr>
          <a:lstStyle/>
          <a:p>
            <a:r>
              <a:rPr lang="en-US" dirty="0"/>
              <a:t>Absolute Growth</a:t>
            </a:r>
          </a:p>
        </p:txBody>
      </p:sp>
      <p:sp>
        <p:nvSpPr>
          <p:cNvPr id="9" name="TextBox 8"/>
          <p:cNvSpPr txBox="1"/>
          <p:nvPr/>
        </p:nvSpPr>
        <p:spPr>
          <a:xfrm>
            <a:off x="6863959" y="1637664"/>
            <a:ext cx="3429000" cy="369332"/>
          </a:xfrm>
          <a:prstGeom prst="rect">
            <a:avLst/>
          </a:prstGeom>
          <a:noFill/>
        </p:spPr>
        <p:txBody>
          <a:bodyPr wrap="square" rtlCol="0">
            <a:spAutoFit/>
          </a:bodyPr>
          <a:lstStyle/>
          <a:p>
            <a:r>
              <a:rPr lang="en-US" dirty="0"/>
              <a:t>Percent Growth</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903" t="18251" r="4903" b="18251"/>
          <a:stretch/>
        </p:blipFill>
        <p:spPr>
          <a:xfrm>
            <a:off x="2483646" y="2081728"/>
            <a:ext cx="4171745" cy="5339834"/>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903" t="19243" r="4903" b="17259"/>
          <a:stretch/>
        </p:blipFill>
        <p:spPr>
          <a:xfrm>
            <a:off x="6863960" y="2081729"/>
            <a:ext cx="4154085" cy="5317229"/>
          </a:xfrm>
          <a:prstGeom prst="rect">
            <a:avLst/>
          </a:prstGeom>
        </p:spPr>
      </p:pic>
    </p:spTree>
    <p:extLst>
      <p:ext uri="{BB962C8B-B14F-4D97-AF65-F5344CB8AC3E}">
        <p14:creationId xmlns:p14="http://schemas.microsoft.com/office/powerpoint/2010/main" val="6428436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55044" y="457202"/>
            <a:ext cx="9144000" cy="561677"/>
          </a:xfrm>
        </p:spPr>
        <p:txBody>
          <a:bodyPr anchor="t">
            <a:noAutofit/>
          </a:bodyPr>
          <a:lstStyle/>
          <a:p>
            <a:r>
              <a:rPr lang="en-US" b="1" dirty="0">
                <a:ea typeface="Verdana" panose="020B0604030504040204" pitchFamily="34" charset="0"/>
              </a:rPr>
              <a:t>Figure 17.1</a:t>
            </a:r>
            <a:br>
              <a:rPr lang="en-US" b="1" dirty="0">
                <a:ea typeface="Verdana" panose="020B0604030504040204" pitchFamily="34" charset="0"/>
              </a:rPr>
            </a:br>
            <a:r>
              <a:rPr lang="en-US" b="1" dirty="0">
                <a:ea typeface="Verdana" panose="020B0604030504040204" pitchFamily="34" charset="0"/>
              </a:rPr>
              <a:t>Utah's Crude Oil Production, Pipeline Imports, and Refinery </a:t>
            </a:r>
            <a:br>
              <a:rPr lang="en-US" b="1" dirty="0">
                <a:ea typeface="Verdana" panose="020B0604030504040204" pitchFamily="34" charset="0"/>
              </a:rPr>
            </a:br>
            <a:r>
              <a:rPr lang="en-US" b="1" dirty="0">
                <a:ea typeface="Verdana" panose="020B0604030504040204" pitchFamily="34" charset="0"/>
              </a:rPr>
              <a:t>Receipts </a:t>
            </a:r>
            <a:r>
              <a:rPr lang="en-US" b="1" dirty="0"/>
              <a:t>Plotted with Wellhead Price, 1980-2018</a:t>
            </a:r>
            <a:endParaRPr lang="en-US" b="1" dirty="0">
              <a:ea typeface="Verdana" panose="020B0604030504040204" pitchFamily="34" charset="0"/>
            </a:endParaRPr>
          </a:p>
        </p:txBody>
      </p:sp>
      <p:sp>
        <p:nvSpPr>
          <p:cNvPr id="4099" name="Rectangle 3"/>
          <p:cNvSpPr>
            <a:spLocks noGrp="1" noChangeArrowheads="1"/>
          </p:cNvSpPr>
          <p:nvPr>
            <p:ph type="subTitle" idx="1"/>
          </p:nvPr>
        </p:nvSpPr>
        <p:spPr>
          <a:xfrm>
            <a:off x="197644" y="7866447"/>
            <a:ext cx="7351005" cy="304800"/>
          </a:xfrm>
        </p:spPr>
        <p:txBody>
          <a:bodyPr>
            <a:noAutofit/>
          </a:bodyPr>
          <a:lstStyle/>
          <a:p>
            <a:pPr algn="l">
              <a:lnSpc>
                <a:spcPct val="80000"/>
              </a:lnSpc>
            </a:pPr>
            <a:r>
              <a:rPr lang="en-US" sz="1000" dirty="0">
                <a:latin typeface="Calibri" panose="020F0502020204030204" pitchFamily="34" charset="0"/>
                <a:ea typeface="Verdana" panose="020B0604030504040204" pitchFamily="34" charset="0"/>
                <a:cs typeface="Calibri" panose="020F0502020204030204" pitchFamily="34" charset="0"/>
              </a:rPr>
              <a:t>Source: Utah Geological Survey; Utah Division of Oil, Gas and Mining; U.S. Energy Information Administration</a:t>
            </a:r>
          </a:p>
        </p:txBody>
      </p:sp>
      <p:graphicFrame>
        <p:nvGraphicFramePr>
          <p:cNvPr id="6" name="Chart 5">
            <a:extLst>
              <a:ext uri="{FF2B5EF4-FFF2-40B4-BE49-F238E27FC236}">
                <a16:creationId xmlns:a16="http://schemas.microsoft.com/office/drawing/2014/main" id="{00000000-0008-0000-0000-000002000000}"/>
              </a:ext>
            </a:extLst>
          </p:cNvPr>
          <p:cNvGraphicFramePr>
            <a:graphicFrameLocks/>
          </p:cNvGraphicFramePr>
          <p:nvPr>
            <p:extLst/>
          </p:nvPr>
        </p:nvGraphicFramePr>
        <p:xfrm>
          <a:off x="2255044" y="1401763"/>
          <a:ext cx="9144000" cy="65550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85941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55044" y="457202"/>
            <a:ext cx="9144000" cy="561677"/>
          </a:xfrm>
        </p:spPr>
        <p:txBody>
          <a:bodyPr anchor="t">
            <a:noAutofit/>
          </a:bodyPr>
          <a:lstStyle/>
          <a:p>
            <a:r>
              <a:rPr lang="en-US" b="1" dirty="0">
                <a:ea typeface="Verdana" panose="020B0604030504040204" pitchFamily="34" charset="0"/>
              </a:rPr>
              <a:t>Figure 17.2</a:t>
            </a:r>
            <a:br>
              <a:rPr lang="en-US" b="1" dirty="0">
                <a:ea typeface="Verdana" panose="020B0604030504040204" pitchFamily="34" charset="0"/>
              </a:rPr>
            </a:br>
            <a:r>
              <a:rPr lang="en-US" b="1" dirty="0">
                <a:ea typeface="Verdana" panose="020B0604030504040204" pitchFamily="34" charset="0"/>
              </a:rPr>
              <a:t>Utah's Petroleum Product Production and Consumption </a:t>
            </a:r>
            <a:br>
              <a:rPr lang="en-US" b="1" dirty="0">
                <a:ea typeface="Verdana" panose="020B0604030504040204" pitchFamily="34" charset="0"/>
              </a:rPr>
            </a:br>
            <a:r>
              <a:rPr lang="en-US" b="1" dirty="0"/>
              <a:t>Plotted with Motor Gasoline and Diesel Prices, 1980-2018</a:t>
            </a:r>
            <a:endParaRPr lang="en-US" b="1" dirty="0">
              <a:ea typeface="Verdana" panose="020B0604030504040204" pitchFamily="34" charset="0"/>
            </a:endParaRPr>
          </a:p>
        </p:txBody>
      </p:sp>
      <p:sp>
        <p:nvSpPr>
          <p:cNvPr id="7" name="Rectangle 3"/>
          <p:cNvSpPr txBox="1">
            <a:spLocks noChangeArrowheads="1"/>
          </p:cNvSpPr>
          <p:nvPr/>
        </p:nvSpPr>
        <p:spPr>
          <a:xfrm>
            <a:off x="221857" y="7878762"/>
            <a:ext cx="5614587" cy="204951"/>
          </a:xfrm>
          <a:prstGeom prst="rect">
            <a:avLst/>
          </a:prstGeom>
        </p:spPr>
        <p:txBody>
          <a:bodyPr vert="horz" lIns="68580" tIns="34290" rIns="68580" bIns="34290" rtlCol="0">
            <a:noAutofit/>
          </a:bodyPr>
          <a:lstStyle>
            <a:lvl1pPr marL="0" indent="0" algn="ctr" defTabSz="6858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1pPr>
            <a:lvl2pPr marL="342900" indent="0" algn="ctr" defTabSz="685800"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2pPr>
            <a:lvl3pPr marL="685800" indent="0" algn="ctr" defTabSz="6858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3pPr>
            <a:lvl4pPr marL="10287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4pPr>
            <a:lvl5pPr marL="13716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5pPr>
            <a:lvl6pPr marL="17145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9pPr>
          </a:lstStyle>
          <a:p>
            <a:pPr algn="l">
              <a:lnSpc>
                <a:spcPct val="80000"/>
              </a:lnSpc>
            </a:pPr>
            <a:r>
              <a:rPr lang="en-US" sz="1000" dirty="0">
                <a:solidFill>
                  <a:schemeClr val="tx1"/>
                </a:solidFill>
                <a:latin typeface="Calibri" panose="020F0502020204030204" pitchFamily="34" charset="0"/>
                <a:ea typeface="Verdana" panose="020B0604030504040204" pitchFamily="34" charset="0"/>
                <a:cs typeface="Calibri" panose="020F0502020204030204" pitchFamily="34" charset="0"/>
              </a:rPr>
              <a:t>Source: Utah Geological Survey; U.S. Energy Information Administration</a:t>
            </a:r>
          </a:p>
        </p:txBody>
      </p:sp>
      <p:graphicFrame>
        <p:nvGraphicFramePr>
          <p:cNvPr id="9" name="Chart 8">
            <a:extLst>
              <a:ext uri="{FF2B5EF4-FFF2-40B4-BE49-F238E27FC236}">
                <a16:creationId xmlns:a16="http://schemas.microsoft.com/office/drawing/2014/main" id="{00000000-0008-0000-0100-000002000000}"/>
              </a:ext>
            </a:extLst>
          </p:cNvPr>
          <p:cNvGraphicFramePr>
            <a:graphicFrameLocks/>
          </p:cNvGraphicFramePr>
          <p:nvPr>
            <p:extLst/>
          </p:nvPr>
        </p:nvGraphicFramePr>
        <p:xfrm>
          <a:off x="2255044" y="1435777"/>
          <a:ext cx="9144000" cy="65610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22204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55044" y="457200"/>
            <a:ext cx="9144000" cy="944562"/>
          </a:xfrm>
        </p:spPr>
        <p:txBody>
          <a:bodyPr anchor="t">
            <a:noAutofit/>
          </a:bodyPr>
          <a:lstStyle/>
          <a:p>
            <a:r>
              <a:rPr lang="en-US" b="1" dirty="0">
                <a:ea typeface="Verdana" panose="020B0604030504040204" pitchFamily="34" charset="0"/>
              </a:rPr>
              <a:t>Figure 17.3</a:t>
            </a:r>
            <a:br>
              <a:rPr lang="en-US" b="1" dirty="0">
                <a:ea typeface="Verdana" panose="020B0604030504040204" pitchFamily="34" charset="0"/>
              </a:rPr>
            </a:br>
            <a:r>
              <a:rPr lang="en-US" b="1" dirty="0">
                <a:ea typeface="Verdana" panose="020B0604030504040204" pitchFamily="34" charset="0"/>
              </a:rPr>
              <a:t>Utah's Natural Gas Production and Consumption </a:t>
            </a:r>
            <a:br>
              <a:rPr lang="en-US" b="1" dirty="0">
                <a:ea typeface="Verdana" panose="020B0604030504040204" pitchFamily="34" charset="0"/>
              </a:rPr>
            </a:br>
            <a:r>
              <a:rPr lang="en-US" b="1" dirty="0"/>
              <a:t>Plotted with Wellhead and Residential Prices, 1980-2018</a:t>
            </a:r>
            <a:endParaRPr lang="en-US" b="1" dirty="0">
              <a:ea typeface="Verdana" panose="020B0604030504040204" pitchFamily="34" charset="0"/>
            </a:endParaRPr>
          </a:p>
        </p:txBody>
      </p:sp>
      <p:sp>
        <p:nvSpPr>
          <p:cNvPr id="6" name="Rectangle 3"/>
          <p:cNvSpPr txBox="1">
            <a:spLocks noChangeArrowheads="1"/>
          </p:cNvSpPr>
          <p:nvPr/>
        </p:nvSpPr>
        <p:spPr>
          <a:xfrm>
            <a:off x="229636" y="7878762"/>
            <a:ext cx="8731008" cy="300038"/>
          </a:xfrm>
          <a:prstGeom prst="rect">
            <a:avLst/>
          </a:prstGeom>
        </p:spPr>
        <p:txBody>
          <a:bodyPr vert="horz" lIns="68580" tIns="34290" rIns="68580" bIns="34290" rtlCol="0">
            <a:noAutofit/>
          </a:bodyPr>
          <a:lstStyle>
            <a:lvl1pPr marL="0" indent="0" algn="ctr" defTabSz="6858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1pPr>
            <a:lvl2pPr marL="342900" indent="0" algn="ctr" defTabSz="685800"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2pPr>
            <a:lvl3pPr marL="685800" indent="0" algn="ctr" defTabSz="6858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3pPr>
            <a:lvl4pPr marL="10287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4pPr>
            <a:lvl5pPr marL="13716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5pPr>
            <a:lvl6pPr marL="17145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9pPr>
          </a:lstStyle>
          <a:p>
            <a:pPr algn="l">
              <a:lnSpc>
                <a:spcPct val="80000"/>
              </a:lnSpc>
            </a:pPr>
            <a:r>
              <a:rPr lang="en-US" sz="1000" dirty="0">
                <a:solidFill>
                  <a:schemeClr val="tx1"/>
                </a:solidFill>
                <a:latin typeface="Calibri" panose="020F0502020204030204" pitchFamily="34" charset="0"/>
                <a:ea typeface="Verdana" panose="020B0604030504040204" pitchFamily="34" charset="0"/>
                <a:cs typeface="Calibri" panose="020F0502020204030204" pitchFamily="34" charset="0"/>
              </a:rPr>
              <a:t>Source: Utah Geological Survey; Utah Division of Oil, Gas and Mining; Utah State Tax Commission; U.S. Energy Information Administration</a:t>
            </a:r>
          </a:p>
        </p:txBody>
      </p:sp>
      <p:graphicFrame>
        <p:nvGraphicFramePr>
          <p:cNvPr id="7" name="Chart 6">
            <a:extLst>
              <a:ext uri="{FF2B5EF4-FFF2-40B4-BE49-F238E27FC236}">
                <a16:creationId xmlns:a16="http://schemas.microsoft.com/office/drawing/2014/main" id="{00000000-0008-0000-0200-000002000000}"/>
              </a:ext>
            </a:extLst>
          </p:cNvPr>
          <p:cNvGraphicFramePr>
            <a:graphicFrameLocks/>
          </p:cNvGraphicFramePr>
          <p:nvPr>
            <p:extLst/>
          </p:nvPr>
        </p:nvGraphicFramePr>
        <p:xfrm>
          <a:off x="2255044" y="1401762"/>
          <a:ext cx="9144000" cy="65857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41854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55044" y="457200"/>
            <a:ext cx="9144000" cy="868362"/>
          </a:xfrm>
        </p:spPr>
        <p:txBody>
          <a:bodyPr anchor="t">
            <a:noAutofit/>
          </a:bodyPr>
          <a:lstStyle/>
          <a:p>
            <a:r>
              <a:rPr lang="en-US" b="1" dirty="0">
                <a:ea typeface="Verdana" panose="020B0604030504040204" pitchFamily="34" charset="0"/>
              </a:rPr>
              <a:t>Figure 17.4</a:t>
            </a:r>
            <a:br>
              <a:rPr lang="en-US" b="1" dirty="0">
                <a:ea typeface="Verdana" panose="020B0604030504040204" pitchFamily="34" charset="0"/>
              </a:rPr>
            </a:br>
            <a:r>
              <a:rPr lang="en-US" b="1" dirty="0">
                <a:ea typeface="Verdana" panose="020B0604030504040204" pitchFamily="34" charset="0"/>
              </a:rPr>
              <a:t>Utah's Coal Production, Consumption, and Exports </a:t>
            </a:r>
            <a:br>
              <a:rPr lang="en-US" b="1" dirty="0">
                <a:ea typeface="Verdana" panose="020B0604030504040204" pitchFamily="34" charset="0"/>
              </a:rPr>
            </a:br>
            <a:r>
              <a:rPr lang="en-US" b="1" dirty="0">
                <a:ea typeface="Verdana" panose="020B0604030504040204" pitchFamily="34" charset="0"/>
              </a:rPr>
              <a:t>P</a:t>
            </a:r>
            <a:r>
              <a:rPr lang="en-US" b="1" dirty="0"/>
              <a:t>lotted with Mine Mouth Price, 1980-2018</a:t>
            </a:r>
            <a:endParaRPr lang="en-US" b="1" dirty="0">
              <a:ea typeface="Verdana" panose="020B0604030504040204" pitchFamily="34" charset="0"/>
            </a:endParaRPr>
          </a:p>
        </p:txBody>
      </p:sp>
      <p:sp>
        <p:nvSpPr>
          <p:cNvPr id="4099" name="Rectangle 3"/>
          <p:cNvSpPr>
            <a:spLocks noGrp="1" noChangeArrowheads="1"/>
          </p:cNvSpPr>
          <p:nvPr>
            <p:ph type="subTitle" idx="1"/>
          </p:nvPr>
        </p:nvSpPr>
        <p:spPr>
          <a:xfrm>
            <a:off x="197644" y="7895755"/>
            <a:ext cx="5105399" cy="161180"/>
          </a:xfrm>
        </p:spPr>
        <p:txBody>
          <a:bodyPr>
            <a:noAutofit/>
          </a:bodyPr>
          <a:lstStyle/>
          <a:p>
            <a:pPr algn="l">
              <a:lnSpc>
                <a:spcPct val="80000"/>
              </a:lnSpc>
            </a:pPr>
            <a:r>
              <a:rPr lang="en-US" sz="1000" dirty="0">
                <a:latin typeface="Calibri" panose="020F0502020204030204" pitchFamily="34" charset="0"/>
                <a:ea typeface="Verdana" panose="020B0604030504040204" pitchFamily="34" charset="0"/>
                <a:cs typeface="Calibri" panose="020F0502020204030204" pitchFamily="34" charset="0"/>
              </a:rPr>
              <a:t>Source: Utah Geological Survey; U.S. Energy Information Administration</a:t>
            </a:r>
          </a:p>
        </p:txBody>
      </p:sp>
      <p:graphicFrame>
        <p:nvGraphicFramePr>
          <p:cNvPr id="6" name="Chart 5">
            <a:extLst>
              <a:ext uri="{FF2B5EF4-FFF2-40B4-BE49-F238E27FC236}">
                <a16:creationId xmlns:a16="http://schemas.microsoft.com/office/drawing/2014/main" id="{00000000-0008-0000-0300-000002000000}"/>
              </a:ext>
            </a:extLst>
          </p:cNvPr>
          <p:cNvGraphicFramePr>
            <a:graphicFrameLocks/>
          </p:cNvGraphicFramePr>
          <p:nvPr>
            <p:extLst/>
          </p:nvPr>
        </p:nvGraphicFramePr>
        <p:xfrm>
          <a:off x="2255044" y="1325564"/>
          <a:ext cx="9144000" cy="66507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18032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55044" y="457200"/>
            <a:ext cx="9144000" cy="944562"/>
          </a:xfrm>
        </p:spPr>
        <p:txBody>
          <a:bodyPr anchor="t">
            <a:noAutofit/>
          </a:bodyPr>
          <a:lstStyle/>
          <a:p>
            <a:r>
              <a:rPr lang="en-US" b="1" dirty="0">
                <a:ea typeface="Verdana" panose="020B0604030504040204" pitchFamily="34" charset="0"/>
              </a:rPr>
              <a:t>Figure 17.5</a:t>
            </a:r>
            <a:br>
              <a:rPr lang="en-US" b="1" dirty="0">
                <a:ea typeface="Verdana" panose="020B0604030504040204" pitchFamily="34" charset="0"/>
              </a:rPr>
            </a:br>
            <a:r>
              <a:rPr lang="en-US" b="1" dirty="0">
                <a:ea typeface="Verdana" panose="020B0604030504040204" pitchFamily="34" charset="0"/>
              </a:rPr>
              <a:t>Utah's Electricity Net Generation and Consumption </a:t>
            </a:r>
            <a:br>
              <a:rPr lang="en-US" b="1" dirty="0">
                <a:ea typeface="Verdana" panose="020B0604030504040204" pitchFamily="34" charset="0"/>
              </a:rPr>
            </a:br>
            <a:r>
              <a:rPr lang="en-US" b="1" dirty="0"/>
              <a:t>Plotted with End-Use Residential Price, 1980-2018</a:t>
            </a:r>
            <a:endParaRPr lang="en-US" b="1" dirty="0">
              <a:ea typeface="Verdana" panose="020B0604030504040204" pitchFamily="34" charset="0"/>
            </a:endParaRPr>
          </a:p>
        </p:txBody>
      </p:sp>
      <p:sp>
        <p:nvSpPr>
          <p:cNvPr id="7" name="Rectangle 3"/>
          <p:cNvSpPr>
            <a:spLocks noGrp="1" noChangeArrowheads="1"/>
          </p:cNvSpPr>
          <p:nvPr>
            <p:ph type="subTitle" idx="1"/>
          </p:nvPr>
        </p:nvSpPr>
        <p:spPr>
          <a:xfrm>
            <a:off x="197644" y="7878764"/>
            <a:ext cx="5595651" cy="258763"/>
          </a:xfrm>
        </p:spPr>
        <p:txBody>
          <a:bodyPr>
            <a:noAutofit/>
          </a:bodyPr>
          <a:lstStyle/>
          <a:p>
            <a:pPr algn="l">
              <a:lnSpc>
                <a:spcPct val="80000"/>
              </a:lnSpc>
            </a:pPr>
            <a:r>
              <a:rPr lang="en-US" sz="1000" dirty="0">
                <a:latin typeface="Calibri" panose="020F0502020204030204" pitchFamily="34" charset="0"/>
                <a:ea typeface="Verdana" panose="020B0604030504040204" pitchFamily="34" charset="0"/>
                <a:cs typeface="Calibri" panose="020F0502020204030204" pitchFamily="34" charset="0"/>
              </a:rPr>
              <a:t>Source: Utah Geological Survey; U.S. Energy Information Administration</a:t>
            </a:r>
          </a:p>
        </p:txBody>
      </p:sp>
      <p:graphicFrame>
        <p:nvGraphicFramePr>
          <p:cNvPr id="6" name="Chart 5">
            <a:extLst>
              <a:ext uri="{FF2B5EF4-FFF2-40B4-BE49-F238E27FC236}">
                <a16:creationId xmlns:a16="http://schemas.microsoft.com/office/drawing/2014/main" id="{00000000-0008-0000-0400-000003000000}"/>
              </a:ext>
            </a:extLst>
          </p:cNvPr>
          <p:cNvGraphicFramePr>
            <a:graphicFrameLocks/>
          </p:cNvGraphicFramePr>
          <p:nvPr>
            <p:extLst/>
          </p:nvPr>
        </p:nvGraphicFramePr>
        <p:xfrm>
          <a:off x="2255046" y="1401762"/>
          <a:ext cx="9143999" cy="65857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2610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9C6C8-38AA-154B-AA9E-2661CCCA91D2}"/>
              </a:ext>
            </a:extLst>
          </p:cNvPr>
          <p:cNvSpPr>
            <a:spLocks noGrp="1"/>
          </p:cNvSpPr>
          <p:nvPr>
            <p:ph type="ctrTitle"/>
          </p:nvPr>
        </p:nvSpPr>
        <p:spPr/>
        <p:txBody>
          <a:bodyPr/>
          <a:lstStyle/>
          <a:p>
            <a:r>
              <a:rPr lang="en-US" sz="4400" dirty="0"/>
              <a:t>Chapter 18: Minerals</a:t>
            </a:r>
          </a:p>
        </p:txBody>
      </p:sp>
    </p:spTree>
    <p:extLst>
      <p:ext uri="{BB962C8B-B14F-4D97-AF65-F5344CB8AC3E}">
        <p14:creationId xmlns:p14="http://schemas.microsoft.com/office/powerpoint/2010/main" val="6923565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55044" y="457202"/>
            <a:ext cx="9144000" cy="612377"/>
          </a:xfrm>
        </p:spPr>
        <p:txBody>
          <a:bodyPr anchor="t">
            <a:noAutofit/>
          </a:bodyPr>
          <a:lstStyle/>
          <a:p>
            <a:r>
              <a:rPr lang="en-US" b="1" dirty="0">
                <a:ea typeface="Verdana" panose="020B0604030504040204" pitchFamily="34" charset="0"/>
              </a:rPr>
              <a:t>Figure 18.1</a:t>
            </a:r>
            <a:br>
              <a:rPr lang="en-US" b="1" dirty="0">
                <a:ea typeface="Verdana" panose="020B0604030504040204" pitchFamily="34" charset="0"/>
              </a:rPr>
            </a:br>
            <a:r>
              <a:rPr lang="en-US" b="1" dirty="0">
                <a:ea typeface="Verdana" panose="020B0604030504040204" pitchFamily="34" charset="0"/>
              </a:rPr>
              <a:t>Value of Utah's Annual Nonfuel Production</a:t>
            </a:r>
            <a:endParaRPr lang="en-US" sz="1050" b="1" dirty="0">
              <a:ea typeface="Verdana" panose="020B0604030504040204" pitchFamily="34" charset="0"/>
            </a:endParaRPr>
          </a:p>
        </p:txBody>
      </p:sp>
      <p:sp>
        <p:nvSpPr>
          <p:cNvPr id="4099" name="Rectangle 3"/>
          <p:cNvSpPr>
            <a:spLocks noGrp="1" noChangeArrowheads="1"/>
          </p:cNvSpPr>
          <p:nvPr>
            <p:ph type="subTitle" idx="1"/>
          </p:nvPr>
        </p:nvSpPr>
        <p:spPr>
          <a:xfrm>
            <a:off x="197644" y="7573962"/>
            <a:ext cx="7909987" cy="538602"/>
          </a:xfrm>
        </p:spPr>
        <p:txBody>
          <a:bodyPr>
            <a:noAutofit/>
          </a:bodyPr>
          <a:lstStyle/>
          <a:p>
            <a:pPr algn="l">
              <a:lnSpc>
                <a:spcPct val="80000"/>
              </a:lnSpc>
            </a:pPr>
            <a:r>
              <a:rPr lang="en-US" sz="1000" dirty="0">
                <a:latin typeface="Calibri" panose="020F0502020204030204" pitchFamily="34" charset="0"/>
                <a:ea typeface="Verdana" panose="020B0604030504040204" pitchFamily="34" charset="0"/>
                <a:cs typeface="Calibri" panose="020F0502020204030204" pitchFamily="34" charset="0"/>
              </a:rPr>
              <a:t>Note: The value presented for 2018 is an estimate.</a:t>
            </a:r>
          </a:p>
          <a:p>
            <a:pPr algn="l">
              <a:lnSpc>
                <a:spcPct val="80000"/>
              </a:lnSpc>
            </a:pPr>
            <a:endParaRPr lang="en-US" sz="1000" dirty="0">
              <a:latin typeface="Calibri" panose="020F0502020204030204" pitchFamily="34" charset="0"/>
              <a:ea typeface="Verdana" panose="020B0604030504040204" pitchFamily="34" charset="0"/>
              <a:cs typeface="Calibri" panose="020F0502020204030204" pitchFamily="34" charset="0"/>
            </a:endParaRPr>
          </a:p>
          <a:p>
            <a:pPr algn="l">
              <a:lnSpc>
                <a:spcPct val="80000"/>
              </a:lnSpc>
            </a:pPr>
            <a:r>
              <a:rPr lang="en-US" sz="1000" dirty="0">
                <a:latin typeface="Calibri" panose="020F0502020204030204" pitchFamily="34" charset="0"/>
                <a:ea typeface="Verdana" panose="020B0604030504040204" pitchFamily="34" charset="0"/>
                <a:cs typeface="Calibri" panose="020F0502020204030204" pitchFamily="34" charset="0"/>
              </a:rPr>
              <a:t>Source: Utah Geological Survey</a:t>
            </a:r>
          </a:p>
        </p:txBody>
      </p:sp>
      <p:graphicFrame>
        <p:nvGraphicFramePr>
          <p:cNvPr id="7" name="Chart 6">
            <a:extLst>
              <a:ext uri="{FF2B5EF4-FFF2-40B4-BE49-F238E27FC236}">
                <a16:creationId xmlns:a16="http://schemas.microsoft.com/office/drawing/2014/main" id="{3FF8BA95-C230-4570-BA6D-FE8190A8A583}"/>
              </a:ext>
            </a:extLst>
          </p:cNvPr>
          <p:cNvGraphicFramePr>
            <a:graphicFrameLocks noGrp="1"/>
          </p:cNvGraphicFramePr>
          <p:nvPr>
            <p:extLst/>
          </p:nvPr>
        </p:nvGraphicFramePr>
        <p:xfrm>
          <a:off x="2255044" y="1069578"/>
          <a:ext cx="9144000" cy="65293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27822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51801" y="459802"/>
            <a:ext cx="9144000" cy="748903"/>
          </a:xfrm>
        </p:spPr>
        <p:txBody>
          <a:bodyPr anchor="t">
            <a:normAutofit/>
          </a:bodyPr>
          <a:lstStyle/>
          <a:p>
            <a:r>
              <a:rPr lang="en-US" b="1" dirty="0">
                <a:ea typeface="Verdana" panose="020B0604030504040204" pitchFamily="34" charset="0"/>
              </a:rPr>
              <a:t>Figure 18.2</a:t>
            </a:r>
            <a:br>
              <a:rPr lang="en-US" b="1" dirty="0">
                <a:ea typeface="Verdana" panose="020B0604030504040204" pitchFamily="34" charset="0"/>
              </a:rPr>
            </a:br>
            <a:r>
              <a:rPr lang="en-US" b="1" dirty="0">
                <a:ea typeface="Verdana" panose="020B0604030504040204" pitchFamily="34" charset="0"/>
              </a:rPr>
              <a:t>Value of Utah's Annual Base Metal Production</a:t>
            </a:r>
          </a:p>
        </p:txBody>
      </p:sp>
      <p:sp>
        <p:nvSpPr>
          <p:cNvPr id="4099" name="Rectangle 3"/>
          <p:cNvSpPr>
            <a:spLocks noGrp="1" noChangeArrowheads="1"/>
          </p:cNvSpPr>
          <p:nvPr>
            <p:ph type="subTitle" idx="1"/>
          </p:nvPr>
        </p:nvSpPr>
        <p:spPr>
          <a:xfrm>
            <a:off x="197644" y="7573962"/>
            <a:ext cx="4800600" cy="561280"/>
          </a:xfrm>
        </p:spPr>
        <p:txBody>
          <a:bodyPr>
            <a:noAutofit/>
          </a:bodyPr>
          <a:lstStyle/>
          <a:p>
            <a:pPr algn="l">
              <a:lnSpc>
                <a:spcPct val="80000"/>
              </a:lnSpc>
            </a:pPr>
            <a:r>
              <a:rPr lang="en-US" sz="1000" dirty="0">
                <a:latin typeface="Calibri" panose="020F0502020204030204" pitchFamily="34" charset="0"/>
                <a:ea typeface="Verdana" panose="020B0604030504040204" pitchFamily="34" charset="0"/>
                <a:cs typeface="Calibri" panose="020F0502020204030204" pitchFamily="34" charset="0"/>
              </a:rPr>
              <a:t>Note: The value presented for 2018 is an estimate.</a:t>
            </a:r>
          </a:p>
          <a:p>
            <a:pPr algn="l">
              <a:lnSpc>
                <a:spcPct val="80000"/>
              </a:lnSpc>
            </a:pPr>
            <a:endParaRPr lang="en-US" sz="1000" dirty="0">
              <a:latin typeface="Calibri" panose="020F0502020204030204" pitchFamily="34" charset="0"/>
              <a:ea typeface="Verdana" panose="020B0604030504040204" pitchFamily="34" charset="0"/>
              <a:cs typeface="Calibri" panose="020F0502020204030204" pitchFamily="34" charset="0"/>
            </a:endParaRPr>
          </a:p>
          <a:p>
            <a:pPr algn="l">
              <a:lnSpc>
                <a:spcPct val="80000"/>
              </a:lnSpc>
            </a:pPr>
            <a:r>
              <a:rPr lang="en-US" sz="1000" dirty="0">
                <a:latin typeface="Calibri" panose="020F0502020204030204" pitchFamily="34" charset="0"/>
                <a:ea typeface="Verdana" panose="020B0604030504040204" pitchFamily="34" charset="0"/>
                <a:cs typeface="Calibri" panose="020F0502020204030204" pitchFamily="34" charset="0"/>
              </a:rPr>
              <a:t>Source: Utah Geological Survey</a:t>
            </a:r>
          </a:p>
        </p:txBody>
      </p:sp>
      <p:graphicFrame>
        <p:nvGraphicFramePr>
          <p:cNvPr id="5" name="Chart 4">
            <a:extLst>
              <a:ext uri="{FF2B5EF4-FFF2-40B4-BE49-F238E27FC236}">
                <a16:creationId xmlns:a16="http://schemas.microsoft.com/office/drawing/2014/main" id="{6A2E4870-496C-419A-B2EE-261701F5E8FF}"/>
              </a:ext>
            </a:extLst>
          </p:cNvPr>
          <p:cNvGraphicFramePr>
            <a:graphicFrameLocks noGrp="1"/>
          </p:cNvGraphicFramePr>
          <p:nvPr>
            <p:extLst/>
          </p:nvPr>
        </p:nvGraphicFramePr>
        <p:xfrm>
          <a:off x="2255045" y="1097280"/>
          <a:ext cx="9140757" cy="64766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96222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40453" y="457202"/>
            <a:ext cx="9144000" cy="748903"/>
          </a:xfrm>
        </p:spPr>
        <p:txBody>
          <a:bodyPr anchor="t">
            <a:normAutofit/>
          </a:bodyPr>
          <a:lstStyle/>
          <a:p>
            <a:r>
              <a:rPr lang="en-US" b="1" dirty="0">
                <a:ea typeface="Verdana" panose="020B0604030504040204" pitchFamily="34" charset="0"/>
              </a:rPr>
              <a:t>Figure 18.3</a:t>
            </a:r>
            <a:br>
              <a:rPr lang="en-US" b="1" dirty="0">
                <a:ea typeface="Verdana" panose="020B0604030504040204" pitchFamily="34" charset="0"/>
              </a:rPr>
            </a:br>
            <a:r>
              <a:rPr lang="en-US" b="1" dirty="0">
                <a:ea typeface="Verdana" panose="020B0604030504040204" pitchFamily="34" charset="0"/>
              </a:rPr>
              <a:t>Value of Utah's Annual Precious Metal Production</a:t>
            </a:r>
          </a:p>
        </p:txBody>
      </p:sp>
      <p:sp>
        <p:nvSpPr>
          <p:cNvPr id="4099" name="Rectangle 3"/>
          <p:cNvSpPr>
            <a:spLocks noGrp="1" noChangeArrowheads="1"/>
          </p:cNvSpPr>
          <p:nvPr>
            <p:ph type="subTitle" idx="1"/>
          </p:nvPr>
        </p:nvSpPr>
        <p:spPr>
          <a:xfrm>
            <a:off x="197644" y="7573962"/>
            <a:ext cx="4800600" cy="542005"/>
          </a:xfrm>
        </p:spPr>
        <p:txBody>
          <a:bodyPr>
            <a:noAutofit/>
          </a:bodyPr>
          <a:lstStyle/>
          <a:p>
            <a:pPr algn="l">
              <a:lnSpc>
                <a:spcPct val="80000"/>
              </a:lnSpc>
            </a:pPr>
            <a:r>
              <a:rPr lang="en-US" sz="1000" dirty="0">
                <a:latin typeface="Calibri" panose="020F0502020204030204" pitchFamily="34" charset="0"/>
                <a:ea typeface="Verdana" panose="020B0604030504040204" pitchFamily="34" charset="0"/>
                <a:cs typeface="Calibri" panose="020F0502020204030204" pitchFamily="34" charset="0"/>
              </a:rPr>
              <a:t>Note: The value presented for 2018 is an estimate.</a:t>
            </a:r>
          </a:p>
          <a:p>
            <a:pPr algn="l">
              <a:lnSpc>
                <a:spcPct val="80000"/>
              </a:lnSpc>
            </a:pPr>
            <a:endParaRPr lang="en-US" sz="1000" dirty="0">
              <a:latin typeface="Calibri" panose="020F0502020204030204" pitchFamily="34" charset="0"/>
              <a:ea typeface="Verdana" panose="020B0604030504040204" pitchFamily="34" charset="0"/>
              <a:cs typeface="Calibri" panose="020F0502020204030204" pitchFamily="34" charset="0"/>
            </a:endParaRPr>
          </a:p>
          <a:p>
            <a:pPr algn="l">
              <a:lnSpc>
                <a:spcPct val="80000"/>
              </a:lnSpc>
            </a:pPr>
            <a:r>
              <a:rPr lang="en-US" sz="1000" dirty="0">
                <a:latin typeface="Calibri" panose="020F0502020204030204" pitchFamily="34" charset="0"/>
                <a:ea typeface="Verdana" panose="020B0604030504040204" pitchFamily="34" charset="0"/>
                <a:cs typeface="Calibri" panose="020F0502020204030204" pitchFamily="34" charset="0"/>
              </a:rPr>
              <a:t>Source: Utah Geological Survey</a:t>
            </a:r>
          </a:p>
        </p:txBody>
      </p:sp>
      <p:graphicFrame>
        <p:nvGraphicFramePr>
          <p:cNvPr id="6" name="Chart 5">
            <a:extLst>
              <a:ext uri="{FF2B5EF4-FFF2-40B4-BE49-F238E27FC236}">
                <a16:creationId xmlns:a16="http://schemas.microsoft.com/office/drawing/2014/main" id="{A1253966-3689-40C0-B2C0-45A3CA872621}"/>
              </a:ext>
            </a:extLst>
          </p:cNvPr>
          <p:cNvGraphicFramePr>
            <a:graphicFrameLocks noGrp="1"/>
          </p:cNvGraphicFramePr>
          <p:nvPr>
            <p:extLst/>
          </p:nvPr>
        </p:nvGraphicFramePr>
        <p:xfrm>
          <a:off x="2255045" y="1096962"/>
          <a:ext cx="9129409" cy="64985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59537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55044" y="457202"/>
            <a:ext cx="9144000" cy="748903"/>
          </a:xfrm>
        </p:spPr>
        <p:txBody>
          <a:bodyPr anchor="t">
            <a:normAutofit/>
          </a:bodyPr>
          <a:lstStyle/>
          <a:p>
            <a:r>
              <a:rPr lang="en-US" b="1" dirty="0">
                <a:ea typeface="Verdana" panose="020B0604030504040204" pitchFamily="34" charset="0"/>
              </a:rPr>
              <a:t>Figure 18.4</a:t>
            </a:r>
            <a:br>
              <a:rPr lang="en-US" b="1" dirty="0">
                <a:ea typeface="Verdana" panose="020B0604030504040204" pitchFamily="34" charset="0"/>
              </a:rPr>
            </a:br>
            <a:r>
              <a:rPr lang="en-US" b="1" dirty="0">
                <a:ea typeface="Verdana" panose="020B0604030504040204" pitchFamily="34" charset="0"/>
              </a:rPr>
              <a:t>Value of Utah's Annual Industrial Mineral Production</a:t>
            </a:r>
          </a:p>
        </p:txBody>
      </p:sp>
      <p:sp>
        <p:nvSpPr>
          <p:cNvPr id="4099" name="Rectangle 3"/>
          <p:cNvSpPr>
            <a:spLocks noGrp="1" noChangeArrowheads="1"/>
          </p:cNvSpPr>
          <p:nvPr>
            <p:ph type="subTitle" idx="1"/>
          </p:nvPr>
        </p:nvSpPr>
        <p:spPr>
          <a:xfrm>
            <a:off x="197644" y="7573964"/>
            <a:ext cx="4800600" cy="637425"/>
          </a:xfrm>
        </p:spPr>
        <p:txBody>
          <a:bodyPr>
            <a:noAutofit/>
          </a:bodyPr>
          <a:lstStyle/>
          <a:p>
            <a:pPr algn="l">
              <a:lnSpc>
                <a:spcPct val="80000"/>
              </a:lnSpc>
            </a:pPr>
            <a:r>
              <a:rPr lang="en-US" sz="1000" dirty="0">
                <a:latin typeface="Calibri" panose="020F0502020204030204" pitchFamily="34" charset="0"/>
                <a:ea typeface="Verdana" panose="020B0604030504040204" pitchFamily="34" charset="0"/>
                <a:cs typeface="Calibri" panose="020F0502020204030204" pitchFamily="34" charset="0"/>
              </a:rPr>
              <a:t>Note: The value presented for 2018 is an estimate.</a:t>
            </a:r>
          </a:p>
          <a:p>
            <a:pPr algn="l">
              <a:lnSpc>
                <a:spcPct val="80000"/>
              </a:lnSpc>
            </a:pPr>
            <a:endParaRPr lang="en-US" sz="1000" dirty="0">
              <a:latin typeface="Calibri" panose="020F0502020204030204" pitchFamily="34" charset="0"/>
              <a:ea typeface="Verdana" panose="020B0604030504040204" pitchFamily="34" charset="0"/>
              <a:cs typeface="Calibri" panose="020F0502020204030204" pitchFamily="34" charset="0"/>
            </a:endParaRPr>
          </a:p>
          <a:p>
            <a:pPr algn="l">
              <a:lnSpc>
                <a:spcPct val="80000"/>
              </a:lnSpc>
            </a:pPr>
            <a:r>
              <a:rPr lang="en-US" sz="1000" dirty="0">
                <a:latin typeface="Calibri" panose="020F0502020204030204" pitchFamily="34" charset="0"/>
                <a:ea typeface="Verdana" panose="020B0604030504040204" pitchFamily="34" charset="0"/>
                <a:cs typeface="Calibri" panose="020F0502020204030204" pitchFamily="34" charset="0"/>
              </a:rPr>
              <a:t>Source: Utah Geological Survey </a:t>
            </a:r>
          </a:p>
        </p:txBody>
      </p:sp>
      <p:graphicFrame>
        <p:nvGraphicFramePr>
          <p:cNvPr id="6" name="Chart 5">
            <a:extLst>
              <a:ext uri="{FF2B5EF4-FFF2-40B4-BE49-F238E27FC236}">
                <a16:creationId xmlns:a16="http://schemas.microsoft.com/office/drawing/2014/main" id="{07D5DA3F-5A5B-4CC4-9EB2-FC1611F324B0}"/>
              </a:ext>
            </a:extLst>
          </p:cNvPr>
          <p:cNvGraphicFramePr>
            <a:graphicFrameLocks noGrp="1"/>
          </p:cNvGraphicFramePr>
          <p:nvPr>
            <p:extLst/>
          </p:nvPr>
        </p:nvGraphicFramePr>
        <p:xfrm>
          <a:off x="2255044" y="1094628"/>
          <a:ext cx="9144000" cy="64096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9076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50444" y="715964"/>
            <a:ext cx="6858000" cy="1016047"/>
          </a:xfrm>
          <a:prstGeom prst="rect">
            <a:avLst/>
          </a:prstGeom>
          <a:noFill/>
        </p:spPr>
        <p:txBody>
          <a:bodyPr wrap="square" rtlCol="0">
            <a:spAutoFit/>
          </a:bodyPr>
          <a:lstStyle/>
          <a:p>
            <a:pPr algn="ctr"/>
            <a:r>
              <a:rPr lang="en-US" sz="2001" b="1" dirty="0">
                <a:latin typeface="Calibri" panose="020F0502020204030204" pitchFamily="34" charset="0"/>
                <a:cs typeface="Calibri" panose="020F0502020204030204" pitchFamily="34" charset="0"/>
              </a:rPr>
              <a:t>Figure 2.3</a:t>
            </a:r>
          </a:p>
          <a:p>
            <a:pPr algn="ctr"/>
            <a:r>
              <a:rPr lang="en-US" sz="2001" b="1" dirty="0">
                <a:latin typeface="Calibri" panose="020F0502020204030204" pitchFamily="34" charset="0"/>
                <a:cs typeface="Calibri" panose="020F0502020204030204" pitchFamily="34" charset="0"/>
              </a:rPr>
              <a:t>Utah Population &amp; Growth Projections by Decade: </a:t>
            </a:r>
          </a:p>
          <a:p>
            <a:pPr algn="ctr"/>
            <a:r>
              <a:rPr lang="en-US" sz="2001" b="1" dirty="0">
                <a:latin typeface="Calibri" panose="020F0502020204030204" pitchFamily="34" charset="0"/>
                <a:cs typeface="Calibri" panose="020F0502020204030204" pitchFamily="34" charset="0"/>
              </a:rPr>
              <a:t>2015-2065</a:t>
            </a:r>
          </a:p>
        </p:txBody>
      </p:sp>
      <p:sp>
        <p:nvSpPr>
          <p:cNvPr id="6" name="TextBox 5"/>
          <p:cNvSpPr txBox="1"/>
          <p:nvPr/>
        </p:nvSpPr>
        <p:spPr>
          <a:xfrm>
            <a:off x="197644" y="7891953"/>
            <a:ext cx="5166360" cy="246221"/>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Source: </a:t>
            </a:r>
            <a:r>
              <a:rPr lang="en-US" sz="1000" dirty="0" err="1">
                <a:latin typeface="Calibri" panose="020F0502020204030204" pitchFamily="34" charset="0"/>
                <a:cs typeface="Calibri" panose="020F0502020204030204" pitchFamily="34" charset="0"/>
              </a:rPr>
              <a:t>Kem</a:t>
            </a:r>
            <a:r>
              <a:rPr lang="en-US" sz="1000" dirty="0">
                <a:latin typeface="Calibri" panose="020F0502020204030204" pitchFamily="34" charset="0"/>
                <a:cs typeface="Calibri" panose="020F0502020204030204" pitchFamily="34" charset="0"/>
              </a:rPr>
              <a:t> C. Gardner Policy Institute 2015-2065 State and County Projections</a:t>
            </a:r>
          </a:p>
        </p:txBody>
      </p:sp>
      <p:graphicFrame>
        <p:nvGraphicFramePr>
          <p:cNvPr id="5" name="Chart 4"/>
          <p:cNvGraphicFramePr/>
          <p:nvPr>
            <p:extLst>
              <p:ext uri="{D42A27DB-BD31-4B8C-83A1-F6EECF244321}">
                <p14:modId xmlns:p14="http://schemas.microsoft.com/office/powerpoint/2010/main" val="2604595158"/>
              </p:ext>
            </p:extLst>
          </p:nvPr>
        </p:nvGraphicFramePr>
        <p:xfrm>
          <a:off x="2352028" y="1858963"/>
          <a:ext cx="8853054" cy="5854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9034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5C719-A531-8545-BD9F-0DE33088EA37}"/>
              </a:ext>
            </a:extLst>
          </p:cNvPr>
          <p:cNvSpPr>
            <a:spLocks noGrp="1"/>
          </p:cNvSpPr>
          <p:nvPr>
            <p:ph type="ctrTitle"/>
          </p:nvPr>
        </p:nvSpPr>
        <p:spPr/>
        <p:txBody>
          <a:bodyPr/>
          <a:lstStyle/>
          <a:p>
            <a:r>
              <a:rPr lang="en-US" sz="4400" dirty="0"/>
              <a:t>Chapter 19: Tourism and Travel</a:t>
            </a:r>
          </a:p>
        </p:txBody>
      </p:sp>
    </p:spTree>
    <p:extLst>
      <p:ext uri="{BB962C8B-B14F-4D97-AF65-F5344CB8AC3E}">
        <p14:creationId xmlns:p14="http://schemas.microsoft.com/office/powerpoint/2010/main" val="5296468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55044" y="457203"/>
            <a:ext cx="9144000" cy="942391"/>
          </a:xfrm>
        </p:spPr>
        <p:txBody>
          <a:bodyPr anchor="t">
            <a:noAutofit/>
          </a:bodyPr>
          <a:lstStyle/>
          <a:p>
            <a:r>
              <a:rPr lang="en-US" b="1" dirty="0">
                <a:latin typeface="+mn-lt"/>
                <a:ea typeface="Verdana" panose="020B0604030504040204" pitchFamily="34" charset="0"/>
                <a:cs typeface="Verdana" panose="020B0604030504040204" pitchFamily="34" charset="0"/>
              </a:rPr>
              <a:t>Figure 19.1</a:t>
            </a:r>
            <a:br>
              <a:rPr lang="en-US" b="1" dirty="0">
                <a:latin typeface="+mn-lt"/>
                <a:ea typeface="Verdana" panose="020B0604030504040204" pitchFamily="34" charset="0"/>
                <a:cs typeface="Verdana" panose="020B0604030504040204" pitchFamily="34" charset="0"/>
              </a:rPr>
            </a:br>
            <a:r>
              <a:rPr lang="en-US" b="1" dirty="0">
                <a:latin typeface="+mn-lt"/>
                <a:ea typeface="Verdana" panose="020B0604030504040204" pitchFamily="34" charset="0"/>
                <a:cs typeface="Verdana" panose="020B0604030504040204" pitchFamily="34" charset="0"/>
              </a:rPr>
              <a:t>Accommodations Taxable Sales, 2008‒2017</a:t>
            </a:r>
            <a:br>
              <a:rPr lang="en-US" b="1" dirty="0">
                <a:latin typeface="+mn-lt"/>
                <a:ea typeface="Verdana" panose="020B0604030504040204" pitchFamily="34" charset="0"/>
                <a:cs typeface="Verdana" panose="020B0604030504040204" pitchFamily="34" charset="0"/>
              </a:rPr>
            </a:br>
            <a:r>
              <a:rPr lang="en-US" b="1" dirty="0">
                <a:latin typeface="+mn-lt"/>
                <a:ea typeface="Verdana" panose="020B0604030504040204" pitchFamily="34" charset="0"/>
                <a:cs typeface="Verdana" panose="020B0604030504040204" pitchFamily="34" charset="0"/>
              </a:rPr>
              <a:t> (In Constant 2017 Dollars)</a:t>
            </a:r>
          </a:p>
        </p:txBody>
      </p:sp>
      <p:sp>
        <p:nvSpPr>
          <p:cNvPr id="4099" name="Rectangle 3"/>
          <p:cNvSpPr>
            <a:spLocks noGrp="1" noChangeArrowheads="1"/>
          </p:cNvSpPr>
          <p:nvPr>
            <p:ph type="subTitle" idx="1"/>
          </p:nvPr>
        </p:nvSpPr>
        <p:spPr>
          <a:xfrm>
            <a:off x="197644" y="7864948"/>
            <a:ext cx="5842747" cy="272579"/>
          </a:xfrm>
        </p:spPr>
        <p:txBody>
          <a:bodyPr>
            <a:noAutofit/>
          </a:bodyPr>
          <a:lstStyle/>
          <a:p>
            <a:pPr algn="l">
              <a:lnSpc>
                <a:spcPct val="80000"/>
              </a:lnSpc>
            </a:pPr>
            <a:r>
              <a:rPr lang="en-US" sz="1000" dirty="0">
                <a:ea typeface="Verdana" panose="020B0604030504040204" pitchFamily="34" charset="0"/>
                <a:cs typeface="Verdana" panose="020B0604030504040204" pitchFamily="34" charset="0"/>
              </a:rPr>
              <a:t>Source: </a:t>
            </a:r>
            <a:r>
              <a:rPr lang="en-US" sz="1000" dirty="0" err="1">
                <a:ea typeface="Verdana" panose="020B0604030504040204" pitchFamily="34" charset="0"/>
                <a:cs typeface="Verdana" panose="020B0604030504040204" pitchFamily="34" charset="0"/>
              </a:rPr>
              <a:t>Kem</a:t>
            </a:r>
            <a:r>
              <a:rPr lang="en-US" sz="1000" dirty="0">
                <a:ea typeface="Verdana" panose="020B0604030504040204" pitchFamily="34" charset="0"/>
                <a:cs typeface="Verdana" panose="020B0604030504040204" pitchFamily="34" charset="0"/>
              </a:rPr>
              <a:t> C. Gardner Policy Institute Analysis of Utah State Tax Commission data</a:t>
            </a:r>
          </a:p>
          <a:p>
            <a:pPr algn="l">
              <a:lnSpc>
                <a:spcPct val="80000"/>
              </a:lnSpc>
            </a:pPr>
            <a:endParaRPr lang="en-US" sz="1000" dirty="0">
              <a:ea typeface="Verdana" panose="020B0604030504040204" pitchFamily="34" charset="0"/>
              <a:cs typeface="Verdana" panose="020B0604030504040204" pitchFamily="34" charset="0"/>
            </a:endParaRPr>
          </a:p>
        </p:txBody>
      </p:sp>
      <p:graphicFrame>
        <p:nvGraphicFramePr>
          <p:cNvPr id="7" name="Chart 6"/>
          <p:cNvGraphicFramePr>
            <a:graphicFrameLocks/>
          </p:cNvGraphicFramePr>
          <p:nvPr>
            <p:extLst/>
          </p:nvPr>
        </p:nvGraphicFramePr>
        <p:xfrm>
          <a:off x="2255046" y="1399594"/>
          <a:ext cx="9143999" cy="64035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2826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55044" y="457202"/>
            <a:ext cx="9144000" cy="748903"/>
          </a:xfrm>
        </p:spPr>
        <p:txBody>
          <a:bodyPr anchor="t">
            <a:normAutofit/>
          </a:bodyPr>
          <a:lstStyle/>
          <a:p>
            <a:r>
              <a:rPr lang="en-US" b="1" dirty="0">
                <a:latin typeface="+mn-lt"/>
                <a:ea typeface="Verdana" panose="020B0604030504040204" pitchFamily="34" charset="0"/>
                <a:cs typeface="Verdana" panose="020B0604030504040204" pitchFamily="34" charset="0"/>
              </a:rPr>
              <a:t>Figure 19.2</a:t>
            </a:r>
            <a:br>
              <a:rPr lang="en-US" b="1" dirty="0">
                <a:latin typeface="+mn-lt"/>
                <a:ea typeface="Verdana" panose="020B0604030504040204" pitchFamily="34" charset="0"/>
                <a:cs typeface="Verdana" panose="020B0604030504040204" pitchFamily="34" charset="0"/>
              </a:rPr>
            </a:br>
            <a:r>
              <a:rPr lang="en-US" b="1" dirty="0">
                <a:latin typeface="+mn-lt"/>
                <a:ea typeface="Verdana" panose="020B0604030504040204" pitchFamily="34" charset="0"/>
                <a:cs typeface="Verdana" panose="020B0604030504040204" pitchFamily="34" charset="0"/>
              </a:rPr>
              <a:t>Utah National Park and Skier Visits, 1983‒2017</a:t>
            </a:r>
          </a:p>
        </p:txBody>
      </p:sp>
      <p:sp>
        <p:nvSpPr>
          <p:cNvPr id="4099" name="Rectangle 3"/>
          <p:cNvSpPr>
            <a:spLocks noGrp="1" noChangeArrowheads="1"/>
          </p:cNvSpPr>
          <p:nvPr>
            <p:ph type="subTitle" idx="1"/>
          </p:nvPr>
        </p:nvSpPr>
        <p:spPr>
          <a:xfrm>
            <a:off x="197644" y="7852210"/>
            <a:ext cx="4800600" cy="210670"/>
          </a:xfrm>
        </p:spPr>
        <p:txBody>
          <a:bodyPr>
            <a:noAutofit/>
          </a:bodyPr>
          <a:lstStyle/>
          <a:p>
            <a:pPr algn="l">
              <a:lnSpc>
                <a:spcPct val="80000"/>
              </a:lnSpc>
            </a:pPr>
            <a:r>
              <a:rPr lang="en-US" sz="1000" dirty="0">
                <a:ea typeface="Verdana" panose="020B0604030504040204" pitchFamily="34" charset="0"/>
                <a:cs typeface="Verdana" panose="020B0604030504040204" pitchFamily="34" charset="0"/>
              </a:rPr>
              <a:t>Source: U.S. National Park Service and Ski Utah</a:t>
            </a:r>
          </a:p>
          <a:p>
            <a:pPr algn="l">
              <a:lnSpc>
                <a:spcPct val="80000"/>
              </a:lnSpc>
            </a:pPr>
            <a:endParaRPr lang="en-US" sz="1000" dirty="0">
              <a:ea typeface="Verdana" panose="020B0604030504040204" pitchFamily="34" charset="0"/>
              <a:cs typeface="Verdana" panose="020B060403050404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3606101528"/>
              </p:ext>
            </p:extLst>
          </p:nvPr>
        </p:nvGraphicFramePr>
        <p:xfrm>
          <a:off x="2255046" y="1206104"/>
          <a:ext cx="9143999" cy="66461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32277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54E3E-947A-FA4B-AB28-5B362C612CFC}"/>
              </a:ext>
            </a:extLst>
          </p:cNvPr>
          <p:cNvSpPr>
            <a:spLocks noGrp="1"/>
          </p:cNvSpPr>
          <p:nvPr>
            <p:ph type="ctrTitle"/>
          </p:nvPr>
        </p:nvSpPr>
        <p:spPr/>
        <p:txBody>
          <a:bodyPr/>
          <a:lstStyle/>
          <a:p>
            <a:r>
              <a:rPr lang="en-US" sz="4400" dirty="0"/>
              <a:t>Chapter 20: Nonprofit Sector</a:t>
            </a:r>
          </a:p>
        </p:txBody>
      </p:sp>
    </p:spTree>
    <p:extLst>
      <p:ext uri="{BB962C8B-B14F-4D97-AF65-F5344CB8AC3E}">
        <p14:creationId xmlns:p14="http://schemas.microsoft.com/office/powerpoint/2010/main" val="1928284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72036" y="956288"/>
            <a:ext cx="8229600" cy="68579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000" dirty="0"/>
          </a:p>
        </p:txBody>
      </p:sp>
      <p:sp>
        <p:nvSpPr>
          <p:cNvPr id="4" name="TextBox 3"/>
          <p:cNvSpPr txBox="1"/>
          <p:nvPr/>
        </p:nvSpPr>
        <p:spPr>
          <a:xfrm>
            <a:off x="197644" y="7878762"/>
            <a:ext cx="6328560" cy="246221"/>
          </a:xfrm>
          <a:prstGeom prst="rect">
            <a:avLst/>
          </a:prstGeom>
          <a:noFill/>
        </p:spPr>
        <p:txBody>
          <a:bodyPr wrap="square" rtlCol="0">
            <a:spAutoFit/>
          </a:bodyPr>
          <a:lstStyle/>
          <a:p>
            <a:r>
              <a:rPr lang="en-US" sz="1000" dirty="0"/>
              <a:t>Source: Internal Revenue Service, October 2018, Exempt Organizations Business Master File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41098883"/>
              </p:ext>
            </p:extLst>
          </p:nvPr>
        </p:nvGraphicFramePr>
        <p:xfrm>
          <a:off x="2255044" y="868365"/>
          <a:ext cx="9144000" cy="603152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255044" y="868362"/>
            <a:ext cx="9144000" cy="707886"/>
          </a:xfrm>
          <a:prstGeom prst="rect">
            <a:avLst/>
          </a:prstGeom>
          <a:noFill/>
        </p:spPr>
        <p:txBody>
          <a:bodyPr wrap="square" rtlCol="0">
            <a:spAutoFit/>
          </a:bodyPr>
          <a:lstStyle/>
          <a:p>
            <a:pPr algn="ctr">
              <a:defRPr sz="1800" b="1" i="0" u="none" strike="noStrike" kern="1200" baseline="0">
                <a:solidFill>
                  <a:prstClr val="black"/>
                </a:solidFill>
                <a:latin typeface="+mn-lt"/>
                <a:ea typeface="+mn-ea"/>
                <a:cs typeface="+mn-cs"/>
              </a:defRPr>
            </a:pPr>
            <a:r>
              <a:rPr lang="en-US" sz="2000" dirty="0"/>
              <a:t>Figure 20.1</a:t>
            </a:r>
          </a:p>
          <a:p>
            <a:pPr algn="ctr">
              <a:defRPr sz="1800" b="1" i="0" u="none" strike="noStrike" kern="1200" baseline="0">
                <a:solidFill>
                  <a:prstClr val="black"/>
                </a:solidFill>
                <a:latin typeface="+mn-lt"/>
                <a:ea typeface="+mn-ea"/>
                <a:cs typeface="+mn-cs"/>
              </a:defRPr>
            </a:pPr>
            <a:r>
              <a:rPr lang="en-US" sz="2000" dirty="0"/>
              <a:t>Private Foundations Versus 501(c)(3) Charities</a:t>
            </a:r>
          </a:p>
        </p:txBody>
      </p:sp>
    </p:spTree>
    <p:extLst>
      <p:ext uri="{BB962C8B-B14F-4D97-AF65-F5344CB8AC3E}">
        <p14:creationId xmlns:p14="http://schemas.microsoft.com/office/powerpoint/2010/main" val="1014411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72036" y="956288"/>
            <a:ext cx="8229600" cy="68579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000" dirty="0"/>
          </a:p>
        </p:txBody>
      </p:sp>
      <p:sp>
        <p:nvSpPr>
          <p:cNvPr id="4" name="TextBox 3"/>
          <p:cNvSpPr txBox="1"/>
          <p:nvPr/>
        </p:nvSpPr>
        <p:spPr>
          <a:xfrm>
            <a:off x="197644" y="7878762"/>
            <a:ext cx="6328560" cy="246221"/>
          </a:xfrm>
          <a:prstGeom prst="rect">
            <a:avLst/>
          </a:prstGeom>
          <a:noFill/>
        </p:spPr>
        <p:txBody>
          <a:bodyPr wrap="square" rtlCol="0">
            <a:spAutoFit/>
          </a:bodyPr>
          <a:lstStyle/>
          <a:p>
            <a:r>
              <a:rPr lang="en-US" sz="1000" dirty="0"/>
              <a:t>Source: Internal Revenue Service, October 2018, Exempt Organizations Business Master File</a:t>
            </a:r>
          </a:p>
        </p:txBody>
      </p:sp>
      <p:sp>
        <p:nvSpPr>
          <p:cNvPr id="2" name="TextBox 1"/>
          <p:cNvSpPr txBox="1"/>
          <p:nvPr/>
        </p:nvSpPr>
        <p:spPr>
          <a:xfrm>
            <a:off x="2333421" y="868362"/>
            <a:ext cx="9144000" cy="707886"/>
          </a:xfrm>
          <a:prstGeom prst="rect">
            <a:avLst/>
          </a:prstGeom>
          <a:noFill/>
        </p:spPr>
        <p:txBody>
          <a:bodyPr wrap="square" rtlCol="0">
            <a:spAutoFit/>
          </a:bodyPr>
          <a:lstStyle/>
          <a:p>
            <a:pPr algn="ctr">
              <a:defRPr sz="1800" b="1" i="0" u="none" strike="noStrike" kern="1200" baseline="0">
                <a:solidFill>
                  <a:prstClr val="black"/>
                </a:solidFill>
                <a:latin typeface="+mn-lt"/>
                <a:ea typeface="+mn-ea"/>
                <a:cs typeface="+mn-cs"/>
              </a:defRPr>
            </a:pPr>
            <a:r>
              <a:rPr lang="en-US" sz="2000" dirty="0"/>
              <a:t>Figure 20.2</a:t>
            </a:r>
          </a:p>
          <a:p>
            <a:pPr algn="ctr">
              <a:defRPr sz="1800" b="1" i="0" u="none" strike="noStrike" kern="1200" baseline="0">
                <a:solidFill>
                  <a:prstClr val="black"/>
                </a:solidFill>
                <a:latin typeface="+mn-lt"/>
                <a:ea typeface="+mn-ea"/>
                <a:cs typeface="+mn-cs"/>
              </a:defRPr>
            </a:pPr>
            <a:r>
              <a:rPr lang="en-US" sz="2000" dirty="0"/>
              <a:t>Nonprofits by County</a:t>
            </a:r>
          </a:p>
        </p:txBody>
      </p:sp>
      <p:pic>
        <p:nvPicPr>
          <p:cNvPr id="5" name="Content Placeholder 4"/>
          <p:cNvPicPr>
            <a:picLocks noGrp="1" noChangeAspect="1"/>
          </p:cNvPicPr>
          <p:nvPr>
            <p:ph idx="1"/>
          </p:nvPr>
        </p:nvPicPr>
        <p:blipFill>
          <a:blip r:embed="rId2"/>
          <a:stretch>
            <a:fillRect/>
          </a:stretch>
        </p:blipFill>
        <p:spPr>
          <a:xfrm>
            <a:off x="4409885" y="1598541"/>
            <a:ext cx="4834325" cy="5866576"/>
          </a:xfrm>
          <a:prstGeom prst="rect">
            <a:avLst/>
          </a:prstGeom>
        </p:spPr>
      </p:pic>
    </p:spTree>
    <p:extLst>
      <p:ext uri="{BB962C8B-B14F-4D97-AF65-F5344CB8AC3E}">
        <p14:creationId xmlns:p14="http://schemas.microsoft.com/office/powerpoint/2010/main" val="28435577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23223" y="7232383"/>
            <a:ext cx="3808440" cy="707886"/>
          </a:xfrm>
          <a:prstGeom prst="rect">
            <a:avLst/>
          </a:prstGeom>
          <a:noFill/>
        </p:spPr>
        <p:txBody>
          <a:bodyPr wrap="square" rtlCol="0">
            <a:spAutoFit/>
          </a:bodyPr>
          <a:lstStyle/>
          <a:p>
            <a:endParaRPr lang="en-US" sz="1000" dirty="0"/>
          </a:p>
          <a:p>
            <a:endParaRPr lang="en-US" sz="1000" dirty="0"/>
          </a:p>
          <a:p>
            <a:r>
              <a:rPr lang="en-US" sz="1000" dirty="0"/>
              <a:t>Source: Internal Revenue Service, Exempt Organizations Business Master File List, October 2018</a:t>
            </a:r>
          </a:p>
        </p:txBody>
      </p:sp>
      <p:sp>
        <p:nvSpPr>
          <p:cNvPr id="7" name="TextBox 6"/>
          <p:cNvSpPr txBox="1"/>
          <p:nvPr/>
        </p:nvSpPr>
        <p:spPr>
          <a:xfrm>
            <a:off x="2292267" y="7232383"/>
            <a:ext cx="4038600" cy="707886"/>
          </a:xfrm>
          <a:prstGeom prst="rect">
            <a:avLst/>
          </a:prstGeom>
          <a:noFill/>
        </p:spPr>
        <p:txBody>
          <a:bodyPr wrap="square" rtlCol="0">
            <a:spAutoFit/>
          </a:bodyPr>
          <a:lstStyle/>
          <a:p>
            <a:r>
              <a:rPr lang="en-US" sz="1000" dirty="0"/>
              <a:t>Note: “Non-Reporting” means less than $25,000 in annual income.</a:t>
            </a:r>
          </a:p>
          <a:p>
            <a:endParaRPr lang="en-US" sz="1000" dirty="0"/>
          </a:p>
          <a:p>
            <a:r>
              <a:rPr lang="en-US" sz="1000" dirty="0"/>
              <a:t>Source: Internal Revenue Service, Exempt Organizations Business Master File List, September 2017</a:t>
            </a:r>
          </a:p>
        </p:txBody>
      </p:sp>
      <p:graphicFrame>
        <p:nvGraphicFramePr>
          <p:cNvPr id="9" name="Chart 8"/>
          <p:cNvGraphicFramePr>
            <a:graphicFrameLocks/>
          </p:cNvGraphicFramePr>
          <p:nvPr>
            <p:extLst>
              <p:ext uri="{D42A27DB-BD31-4B8C-83A1-F6EECF244321}">
                <p14:modId xmlns:p14="http://schemas.microsoft.com/office/powerpoint/2010/main" val="22119058"/>
              </p:ext>
            </p:extLst>
          </p:nvPr>
        </p:nvGraphicFramePr>
        <p:xfrm>
          <a:off x="1721644" y="1858963"/>
          <a:ext cx="5166360" cy="42354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2658316087"/>
              </p:ext>
            </p:extLst>
          </p:nvPr>
        </p:nvGraphicFramePr>
        <p:xfrm>
          <a:off x="6589503" y="1858963"/>
          <a:ext cx="5419141" cy="412338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255044" y="862333"/>
            <a:ext cx="9144000" cy="707886"/>
          </a:xfrm>
          <a:prstGeom prst="rect">
            <a:avLst/>
          </a:prstGeom>
          <a:noFill/>
        </p:spPr>
        <p:txBody>
          <a:bodyPr wrap="square" rtlCol="0">
            <a:spAutoFit/>
          </a:bodyPr>
          <a:lstStyle/>
          <a:p>
            <a:pPr algn="ctr"/>
            <a:r>
              <a:rPr lang="en-US" sz="2000" b="1" dirty="0"/>
              <a:t>Figure 20.3</a:t>
            </a:r>
          </a:p>
          <a:p>
            <a:pPr algn="ctr"/>
            <a:r>
              <a:rPr lang="en-US" sz="2000" b="1" dirty="0"/>
              <a:t>Total Utah Nonprofit Sector Reporting </a:t>
            </a:r>
          </a:p>
        </p:txBody>
      </p:sp>
    </p:spTree>
    <p:extLst>
      <p:ext uri="{BB962C8B-B14F-4D97-AF65-F5344CB8AC3E}">
        <p14:creationId xmlns:p14="http://schemas.microsoft.com/office/powerpoint/2010/main" val="1421579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7644" y="7802562"/>
            <a:ext cx="9144000" cy="246221"/>
          </a:xfrm>
          <a:prstGeom prst="rect">
            <a:avLst/>
          </a:prstGeom>
          <a:noFill/>
        </p:spPr>
        <p:txBody>
          <a:bodyPr wrap="square" rtlCol="0">
            <a:spAutoFit/>
          </a:bodyPr>
          <a:lstStyle/>
          <a:p>
            <a:r>
              <a:rPr lang="en-US" sz="1000" dirty="0"/>
              <a:t>Sources: Internal Revenue Service, October 2018, July 2017, November 2016, December 2015, December 2014, Exempt Organizations Business Master File</a:t>
            </a:r>
          </a:p>
        </p:txBody>
      </p:sp>
      <p:graphicFrame>
        <p:nvGraphicFramePr>
          <p:cNvPr id="5" name="Content Placeholder 4">
            <a:extLst>
              <a:ext uri="{FF2B5EF4-FFF2-40B4-BE49-F238E27FC236}">
                <a16:creationId xmlns:a16="http://schemas.microsoft.com/office/drawing/2014/main" id="{CA0796C5-C02F-4496-B25B-4D638C5CEC95}"/>
              </a:ext>
            </a:extLst>
          </p:cNvPr>
          <p:cNvGraphicFramePr>
            <a:graphicFrameLocks noGrp="1"/>
          </p:cNvGraphicFramePr>
          <p:nvPr>
            <p:ph idx="1"/>
            <p:extLst>
              <p:ext uri="{D42A27DB-BD31-4B8C-83A1-F6EECF244321}">
                <p14:modId xmlns:p14="http://schemas.microsoft.com/office/powerpoint/2010/main" val="3306929290"/>
              </p:ext>
            </p:extLst>
          </p:nvPr>
        </p:nvGraphicFramePr>
        <p:xfrm>
          <a:off x="2255044" y="1486671"/>
          <a:ext cx="9144000" cy="546027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255044" y="868365"/>
            <a:ext cx="9144000" cy="1323439"/>
          </a:xfrm>
          <a:prstGeom prst="rect">
            <a:avLst/>
          </a:prstGeom>
          <a:noFill/>
        </p:spPr>
        <p:txBody>
          <a:bodyPr wrap="square" rtlCol="0">
            <a:spAutoFit/>
          </a:bodyPr>
          <a:lstStyle/>
          <a:p>
            <a:pPr algn="ctr"/>
            <a:r>
              <a:rPr lang="en-US" sz="2000" b="1" dirty="0"/>
              <a:t>Figure 20.4</a:t>
            </a:r>
          </a:p>
          <a:p>
            <a:pPr algn="ctr"/>
            <a:r>
              <a:rPr lang="en-US" sz="2000" b="1" dirty="0"/>
              <a:t>Utah Tax-exempt Nonprofit Organization Assets</a:t>
            </a:r>
          </a:p>
          <a:p>
            <a:pPr algn="ctr"/>
            <a:r>
              <a:rPr lang="en-US" sz="2000" b="1" dirty="0"/>
              <a:t>(Billions of Dollars)</a:t>
            </a:r>
          </a:p>
          <a:p>
            <a:endParaRPr lang="en-US" sz="2000" b="1" dirty="0"/>
          </a:p>
        </p:txBody>
      </p:sp>
    </p:spTree>
    <p:extLst>
      <p:ext uri="{BB962C8B-B14F-4D97-AF65-F5344CB8AC3E}">
        <p14:creationId xmlns:p14="http://schemas.microsoft.com/office/powerpoint/2010/main" val="21259406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7644" y="7802562"/>
            <a:ext cx="9144000" cy="246221"/>
          </a:xfrm>
          <a:prstGeom prst="rect">
            <a:avLst/>
          </a:prstGeom>
          <a:noFill/>
        </p:spPr>
        <p:txBody>
          <a:bodyPr wrap="square" rtlCol="0">
            <a:spAutoFit/>
          </a:bodyPr>
          <a:lstStyle/>
          <a:p>
            <a:r>
              <a:rPr lang="en-US" sz="1000" dirty="0"/>
              <a:t>Sources: Internal Revenue Service, (October 2018, July 2017, November 2016, December 2015, December 2014) Exempt Organizations Business Master File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33482687"/>
              </p:ext>
            </p:extLst>
          </p:nvPr>
        </p:nvGraphicFramePr>
        <p:xfrm>
          <a:off x="2255044" y="868365"/>
          <a:ext cx="9144000" cy="633113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255044" y="826326"/>
            <a:ext cx="9144000" cy="707886"/>
          </a:xfrm>
          <a:prstGeom prst="rect">
            <a:avLst/>
          </a:prstGeom>
          <a:noFill/>
        </p:spPr>
        <p:txBody>
          <a:bodyPr wrap="square" rtlCol="0">
            <a:spAutoFit/>
          </a:bodyPr>
          <a:lstStyle/>
          <a:p>
            <a:pPr algn="ctr"/>
            <a:r>
              <a:rPr lang="en-US" sz="2000" b="1" dirty="0"/>
              <a:t>Figure 20.5</a:t>
            </a:r>
          </a:p>
          <a:p>
            <a:pPr algn="ctr"/>
            <a:r>
              <a:rPr lang="en-US" sz="2000" b="1" dirty="0"/>
              <a:t>Utah Tax-exempt Nonprofit Organizations</a:t>
            </a:r>
          </a:p>
        </p:txBody>
      </p:sp>
    </p:spTree>
    <p:extLst>
      <p:ext uri="{BB962C8B-B14F-4D97-AF65-F5344CB8AC3E}">
        <p14:creationId xmlns:p14="http://schemas.microsoft.com/office/powerpoint/2010/main" val="3375771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7644" y="7497762"/>
            <a:ext cx="9144000" cy="553998"/>
          </a:xfrm>
          <a:prstGeom prst="rect">
            <a:avLst/>
          </a:prstGeom>
          <a:noFill/>
        </p:spPr>
        <p:txBody>
          <a:bodyPr wrap="square" rtlCol="0">
            <a:spAutoFit/>
          </a:bodyPr>
          <a:lstStyle/>
          <a:p>
            <a:r>
              <a:rPr lang="en-US" sz="1000" dirty="0"/>
              <a:t>Note: Salaries are not projected to decrease.</a:t>
            </a:r>
          </a:p>
          <a:p>
            <a:endParaRPr lang="en-US" sz="1000" dirty="0"/>
          </a:p>
          <a:p>
            <a:r>
              <a:rPr lang="en-US" sz="1000" dirty="0"/>
              <a:t>Source: Columbia Books and Association TRENDS (2018) The Compensation Report: An Analysis of Utah Nonprofits</a:t>
            </a:r>
          </a:p>
        </p:txBody>
      </p:sp>
      <p:graphicFrame>
        <p:nvGraphicFramePr>
          <p:cNvPr id="4" name="Chart 3"/>
          <p:cNvGraphicFramePr>
            <a:graphicFrameLocks/>
          </p:cNvGraphicFramePr>
          <p:nvPr>
            <p:extLst/>
          </p:nvPr>
        </p:nvGraphicFramePr>
        <p:xfrm>
          <a:off x="2255047" y="1454150"/>
          <a:ext cx="9143999" cy="568642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255044" y="868362"/>
            <a:ext cx="9144000" cy="707886"/>
          </a:xfrm>
          <a:prstGeom prst="rect">
            <a:avLst/>
          </a:prstGeom>
          <a:noFill/>
        </p:spPr>
        <p:txBody>
          <a:bodyPr wrap="square" rtlCol="0">
            <a:spAutoFit/>
          </a:bodyPr>
          <a:lstStyle/>
          <a:p>
            <a:pPr algn="ctr"/>
            <a:r>
              <a:rPr lang="en-US" sz="2000" b="1" dirty="0"/>
              <a:t>Figure 20.6</a:t>
            </a:r>
          </a:p>
          <a:p>
            <a:pPr algn="ctr"/>
            <a:r>
              <a:rPr lang="en-US" sz="2000" b="1" dirty="0"/>
              <a:t>Utah Nonprofit Projected Salary Increases by Budget Size, FY 2018</a:t>
            </a:r>
          </a:p>
        </p:txBody>
      </p:sp>
    </p:spTree>
    <p:extLst>
      <p:ext uri="{BB962C8B-B14F-4D97-AF65-F5344CB8AC3E}">
        <p14:creationId xmlns:p14="http://schemas.microsoft.com/office/powerpoint/2010/main" val="2732153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p:cNvGraphicFramePr>
          <p:nvPr>
            <p:extLst>
              <p:ext uri="{D42A27DB-BD31-4B8C-83A1-F6EECF244321}">
                <p14:modId xmlns:p14="http://schemas.microsoft.com/office/powerpoint/2010/main" val="2139444920"/>
              </p:ext>
            </p:extLst>
          </p:nvPr>
        </p:nvGraphicFramePr>
        <p:xfrm>
          <a:off x="2462862" y="1935162"/>
          <a:ext cx="8936182"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97644" y="7390678"/>
            <a:ext cx="8610600" cy="861774"/>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Note: Dependency Ratios are computed as the number of nonworking age persons per 100 working age (18-64 year old) persons in the population. Youth are less than 18 years old and retirement age is 65 years and older.</a:t>
            </a:r>
          </a:p>
          <a:p>
            <a:endParaRPr lang="en-US" sz="1000" dirty="0">
              <a:latin typeface="Calibri" panose="020F0502020204030204" pitchFamily="34" charset="0"/>
              <a:cs typeface="Calibri" panose="020F0502020204030204" pitchFamily="34" charset="0"/>
            </a:endParaRPr>
          </a:p>
          <a:p>
            <a:r>
              <a:rPr lang="en-US" sz="1000" dirty="0">
                <a:latin typeface="Calibri" panose="020F0502020204030204" pitchFamily="34" charset="0"/>
                <a:cs typeface="Calibri" panose="020F0502020204030204" pitchFamily="34" charset="0"/>
              </a:rPr>
              <a:t>Source: Kem C. Gardner Policy Institute analysis of U.S. Census Bureau Decennial Census and</a:t>
            </a:r>
            <a:r>
              <a:rPr lang="fr-FR" sz="1000" dirty="0">
                <a:latin typeface="Calibri" panose="020F0502020204030204" pitchFamily="34" charset="0"/>
                <a:cs typeface="Calibri" panose="020F0502020204030204" pitchFamily="34" charset="0"/>
              </a:rPr>
              <a:t> Population Division</a:t>
            </a:r>
            <a:r>
              <a:rPr lang="en-US" sz="1000" dirty="0">
                <a:latin typeface="Calibri" panose="020F0502020204030204" pitchFamily="34" charset="0"/>
                <a:cs typeface="Calibri" panose="020F0502020204030204" pitchFamily="34" charset="0"/>
              </a:rPr>
              <a:t> data </a:t>
            </a:r>
          </a:p>
          <a:p>
            <a:endParaRPr lang="en-US" sz="1000" dirty="0">
              <a:latin typeface="Calibri" panose="020F0502020204030204" pitchFamily="34" charset="0"/>
              <a:cs typeface="Calibri" panose="020F0502020204030204" pitchFamily="34" charset="0"/>
            </a:endParaRPr>
          </a:p>
        </p:txBody>
      </p:sp>
      <p:sp>
        <p:nvSpPr>
          <p:cNvPr id="6" name="TextBox 5"/>
          <p:cNvSpPr txBox="1"/>
          <p:nvPr/>
        </p:nvSpPr>
        <p:spPr>
          <a:xfrm>
            <a:off x="3606938" y="437833"/>
            <a:ext cx="6440214" cy="708143"/>
          </a:xfrm>
          <a:prstGeom prst="rect">
            <a:avLst/>
          </a:prstGeom>
          <a:noFill/>
        </p:spPr>
        <p:txBody>
          <a:bodyPr wrap="square" rtlCol="0">
            <a:spAutoFit/>
          </a:bodyPr>
          <a:lstStyle/>
          <a:p>
            <a:pPr algn="ctr"/>
            <a:r>
              <a:rPr lang="en-US" sz="2001" b="1" dirty="0">
                <a:latin typeface="Calibri" panose="020F0502020204030204" pitchFamily="34" charset="0"/>
                <a:cs typeface="Calibri" panose="020F0502020204030204" pitchFamily="34" charset="0"/>
              </a:rPr>
              <a:t>Figure 2.4</a:t>
            </a:r>
          </a:p>
          <a:p>
            <a:pPr algn="ctr"/>
            <a:r>
              <a:rPr lang="en-US" sz="2001" b="1" dirty="0">
                <a:latin typeface="Calibri" panose="020F0502020204030204" pitchFamily="34" charset="0"/>
                <a:cs typeface="Calibri" panose="020F0502020204030204" pitchFamily="34" charset="0"/>
              </a:rPr>
              <a:t>U.S. Dependency Ratios: 1970-2060</a:t>
            </a:r>
          </a:p>
        </p:txBody>
      </p:sp>
    </p:spTree>
    <p:extLst>
      <p:ext uri="{BB962C8B-B14F-4D97-AF65-F5344CB8AC3E}">
        <p14:creationId xmlns:p14="http://schemas.microsoft.com/office/powerpoint/2010/main" val="315326484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3019</TotalTime>
  <Words>2153</Words>
  <Application>Microsoft Office PowerPoint</Application>
  <PresentationFormat>Custom</PresentationFormat>
  <Paragraphs>402</Paragraphs>
  <Slides>89</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89</vt:i4>
      </vt:variant>
    </vt:vector>
  </HeadingPairs>
  <TitlesOfParts>
    <vt:vector size="94" baseType="lpstr">
      <vt:lpstr>Arial</vt:lpstr>
      <vt:lpstr>Calibri</vt:lpstr>
      <vt:lpstr>Myriad Pro</vt:lpstr>
      <vt:lpstr>Verdana</vt:lpstr>
      <vt:lpstr>Default Design</vt:lpstr>
      <vt:lpstr>2019 Economic Report to the Governor</vt:lpstr>
      <vt:lpstr>Chapter 1: National and Utah Overview</vt:lpstr>
      <vt:lpstr>Figure 1.1 Hachman Index of Economic Diversity, 2017</vt:lpstr>
      <vt:lpstr>Figure 1.2 Annual Average Job Growth Rate for Utah and the United States</vt:lpstr>
      <vt:lpstr>Chapter 2: Demographics</vt:lpstr>
      <vt:lpstr>Figure 2.1 State of Utah Components of Population Change</vt:lpstr>
      <vt:lpstr>PowerPoint Presentation</vt:lpstr>
      <vt:lpstr>PowerPoint Presentation</vt:lpstr>
      <vt:lpstr>PowerPoint Presentation</vt:lpstr>
      <vt:lpstr>PowerPoint Presentation</vt:lpstr>
      <vt:lpstr>Figure 2.6 Natural Increase Annual Rate of Change: July 1, 2017 to July 1, 2018</vt:lpstr>
      <vt:lpstr>PowerPoint Presentation</vt:lpstr>
      <vt:lpstr>Chapter 3: Employment, Wages, and Labor Force</vt:lpstr>
      <vt:lpstr>Figure 3.1 Annual Average Job Growth Rate for Utah and the United States</vt:lpstr>
      <vt:lpstr>Figure 3.2 Annual Unemployment Rate for Utah and the United States</vt:lpstr>
      <vt:lpstr>Figure 3.3 Annual Average Unemployment Rate and Wage Growth for Utah</vt:lpstr>
      <vt:lpstr>Figure 3.4 Unemployment Rates by Educational Attainment for Utah </vt:lpstr>
      <vt:lpstr>Chapter 4: Personal Income</vt:lpstr>
      <vt:lpstr>PowerPoint Presentation</vt:lpstr>
      <vt:lpstr>PowerPoint Presentation</vt:lpstr>
      <vt:lpstr>Chapter 5: Gross Domestic Product by State</vt:lpstr>
      <vt:lpstr>PowerPoint Presentation</vt:lpstr>
      <vt:lpstr>PowerPoint Presentation</vt:lpstr>
      <vt:lpstr>Chapter 6: Utah Taxable Sales</vt:lpstr>
      <vt:lpstr>Figure 6.1 Percent Change in Utah Taxable Sales by Component</vt:lpstr>
      <vt:lpstr>Chapter 7: State Tax Collections</vt:lpstr>
      <vt:lpstr>PowerPoint Presentation</vt:lpstr>
      <vt:lpstr>PowerPoint Presentation</vt:lpstr>
      <vt:lpstr>PowerPoint Presentation</vt:lpstr>
      <vt:lpstr>Chapter 8: Exports</vt:lpstr>
      <vt:lpstr>Figure 8.1 Utah Merchandise Exports</vt:lpstr>
      <vt:lpstr>Figure 8.2 Utah Merchandise Exports of Top Ten Export Industries</vt:lpstr>
      <vt:lpstr>Figure 8.3 Utah Merchandise Exports to Top Ten Purchasing Countries</vt:lpstr>
      <vt:lpstr>Figure 8.4 Utah Monthly Exports: With and Without Gold</vt:lpstr>
      <vt:lpstr>Chapter 9: Price Inflation and Cost of Living</vt:lpstr>
      <vt:lpstr>Figure 9.1 Cumulative Percent Change in Consumer Price Index this Decade</vt:lpstr>
      <vt:lpstr>Figure 9.2 Consumer Price Index Year-over-Year Price Change and Relative Value of a Dollar </vt:lpstr>
      <vt:lpstr>Chapter 10: Regional/National Comparison  </vt:lpstr>
      <vt:lpstr>PowerPoint Presentation</vt:lpstr>
      <vt:lpstr>PowerPoint Presentation</vt:lpstr>
      <vt:lpstr>PowerPoint Presentation</vt:lpstr>
      <vt:lpstr>PowerPoint Presentation</vt:lpstr>
      <vt:lpstr>Chapter 12: Economic Development</vt:lpstr>
      <vt:lpstr>PowerPoint Presentation</vt:lpstr>
      <vt:lpstr>Chapter 13: Public Education</vt:lpstr>
      <vt:lpstr>PowerPoint Presentation</vt:lpstr>
      <vt:lpstr>Figure 13.2 Percent Change in Public Education Enrollment  FY 1985 – FY 2020</vt:lpstr>
      <vt:lpstr>Figure 13.3 Largest Enrollment FY 2019</vt:lpstr>
      <vt:lpstr>Figure 13.4 Largest Enrollment Growth  FY 2018 to FY 2019</vt:lpstr>
      <vt:lpstr>Figure 13.5 Kindergarten Enrollment and Five Years Prior Births 2000 ‒ 2019</vt:lpstr>
      <vt:lpstr>Figure 13.6  U.S. FY 2018 Projection and Utah Current Expenditures per Pupil in Enrollment FY 2002 – FY 2018</vt:lpstr>
      <vt:lpstr>Figure 13.7 Current Expenditures per Pupil FY 2015</vt:lpstr>
      <vt:lpstr>Figure 13.8 Current Expenditures as a Percentage of Personal Income FY 2015</vt:lpstr>
      <vt:lpstr>Figure 13.9 Utah Total Enrollment and Current Expenditures per Pupil FY 2018</vt:lpstr>
      <vt:lpstr>Chapter 14: Higher Education</vt:lpstr>
      <vt:lpstr>Figure 14.1 Utah System of Higher Education Enrollment Fall Third Week Headcount</vt:lpstr>
      <vt:lpstr>Figure 14.2 USHE Education and General Revenue Trends</vt:lpstr>
      <vt:lpstr>Figure 14.3 Median Wages, Poverty, and Unemployment by Education Level</vt:lpstr>
      <vt:lpstr>Figure 14.4 Percentage of Individuals Ages 25 and Older Living in Households  Participating in Public Assistance by Education Level: 2015</vt:lpstr>
      <vt:lpstr>PowerPoint Presentation</vt:lpstr>
      <vt:lpstr>PowerPoint Presentation</vt:lpstr>
      <vt:lpstr>PowerPoint Presentation</vt:lpstr>
      <vt:lpstr>Chapter 15: Agriculture</vt:lpstr>
      <vt:lpstr>Figure 15.1 Average Annual Price Received in Major Utah Agricultural Sectors</vt:lpstr>
      <vt:lpstr>Figure 15.2 Farmers’ Share of Retail Food Sales</vt:lpstr>
      <vt:lpstr>Chapter 16: Real Estate and Construction</vt:lpstr>
      <vt:lpstr>Figure 16.1 Utah Residential Construction Activity </vt:lpstr>
      <vt:lpstr>Figure 16.2 Value of Permit Authorized Construction in Utah </vt:lpstr>
      <vt:lpstr>Chapter 17: Energy</vt:lpstr>
      <vt:lpstr>Figure 17.1 Utah's Crude Oil Production, Pipeline Imports, and Refinery  Receipts Plotted with Wellhead Price, 1980-2018</vt:lpstr>
      <vt:lpstr>Figure 17.2 Utah's Petroleum Product Production and Consumption  Plotted with Motor Gasoline and Diesel Prices, 1980-2018</vt:lpstr>
      <vt:lpstr>Figure 17.3 Utah's Natural Gas Production and Consumption  Plotted with Wellhead and Residential Prices, 1980-2018</vt:lpstr>
      <vt:lpstr>Figure 17.4 Utah's Coal Production, Consumption, and Exports  Plotted with Mine Mouth Price, 1980-2018</vt:lpstr>
      <vt:lpstr>Figure 17.5 Utah's Electricity Net Generation and Consumption  Plotted with End-Use Residential Price, 1980-2018</vt:lpstr>
      <vt:lpstr>Chapter 18: Minerals</vt:lpstr>
      <vt:lpstr>Figure 18.1 Value of Utah's Annual Nonfuel Production</vt:lpstr>
      <vt:lpstr>Figure 18.2 Value of Utah's Annual Base Metal Production</vt:lpstr>
      <vt:lpstr>Figure 18.3 Value of Utah's Annual Precious Metal Production</vt:lpstr>
      <vt:lpstr>Figure 18.4 Value of Utah's Annual Industrial Mineral Production</vt:lpstr>
      <vt:lpstr>Chapter 19: Tourism and Travel</vt:lpstr>
      <vt:lpstr>Figure 19.1 Accommodations Taxable Sales, 2008‒2017  (In Constant 2017 Dollars)</vt:lpstr>
      <vt:lpstr>Figure 19.2 Utah National Park and Skier Visits, 1983‒2017</vt:lpstr>
      <vt:lpstr>Chapter 20: Nonprofit Sector</vt:lpstr>
      <vt:lpstr>PowerPoint Presentation</vt:lpstr>
      <vt:lpstr>PowerPoint Presentation</vt:lpstr>
      <vt:lpstr>PowerPoint Presentation</vt:lpstr>
      <vt:lpstr>PowerPoint Presentation</vt:lpstr>
      <vt:lpstr>PowerPoint Presentation</vt:lpstr>
      <vt:lpstr>PowerPoint Presentation</vt:lpstr>
    </vt:vector>
  </TitlesOfParts>
  <Company>State of Utah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dstringfellow</dc:creator>
  <cp:lastModifiedBy>Clara Randall</cp:lastModifiedBy>
  <cp:revision>225</cp:revision>
  <cp:lastPrinted>2018-12-27T18:29:10Z</cp:lastPrinted>
  <dcterms:created xsi:type="dcterms:W3CDTF">2008-12-01T21:29:24Z</dcterms:created>
  <dcterms:modified xsi:type="dcterms:W3CDTF">2019-02-08T17:23:35Z</dcterms:modified>
</cp:coreProperties>
</file>