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9"/>
  </p:notesMasterIdLst>
  <p:handoutMasterIdLst>
    <p:handoutMasterId r:id="rId20"/>
  </p:handoutMasterIdLst>
  <p:sldIdLst>
    <p:sldId id="280" r:id="rId2"/>
    <p:sldId id="287" r:id="rId3"/>
    <p:sldId id="303" r:id="rId4"/>
    <p:sldId id="297" r:id="rId5"/>
    <p:sldId id="321" r:id="rId6"/>
    <p:sldId id="307" r:id="rId7"/>
    <p:sldId id="318" r:id="rId8"/>
    <p:sldId id="316" r:id="rId9"/>
    <p:sldId id="320" r:id="rId10"/>
    <p:sldId id="301" r:id="rId11"/>
    <p:sldId id="310" r:id="rId12"/>
    <p:sldId id="299" r:id="rId13"/>
    <p:sldId id="304" r:id="rId14"/>
    <p:sldId id="311" r:id="rId15"/>
    <p:sldId id="312" r:id="rId16"/>
    <p:sldId id="319" r:id="rId17"/>
    <p:sldId id="295"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122E"/>
    <a:srgbClr val="E23D2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341" autoAdjust="0"/>
  </p:normalViewPr>
  <p:slideViewPr>
    <p:cSldViewPr snapToGrid="0">
      <p:cViewPr varScale="1">
        <p:scale>
          <a:sx n="66" d="100"/>
          <a:sy n="66" d="100"/>
        </p:scale>
        <p:origin x="144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01CCE-C3B3-44EA-B7A0-BFF34D043FA5}"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n-US"/>
        </a:p>
      </dgm:t>
    </dgm:pt>
    <dgm:pt modelId="{A55C3254-FBCC-42CB-9F27-6E237B003E3F}">
      <dgm:prSet custT="1"/>
      <dgm:spPr/>
      <dgm:t>
        <a:bodyPr/>
        <a:lstStyle/>
        <a:p>
          <a:pPr rtl="0"/>
          <a:r>
            <a:rPr lang="en-US" sz="2400" dirty="0" smtClean="0">
              <a:latin typeface="Arial" panose="020B0604020202020204" pitchFamily="34" charset="0"/>
              <a:cs typeface="Arial" panose="020B0604020202020204" pitchFamily="34" charset="0"/>
            </a:rPr>
            <a:t>Emerging Adults</a:t>
          </a:r>
        </a:p>
        <a:p>
          <a:pPr rtl="0"/>
          <a:r>
            <a:rPr lang="en-US" sz="24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(ages 15-24)</a:t>
          </a:r>
        </a:p>
        <a:p>
          <a:pPr rtl="0"/>
          <a:endParaRPr lang="en-US" sz="2000" dirty="0">
            <a:latin typeface="Arial" panose="020B0604020202020204" pitchFamily="34" charset="0"/>
            <a:cs typeface="Arial" panose="020B0604020202020204" pitchFamily="34" charset="0"/>
          </a:endParaRPr>
        </a:p>
      </dgm:t>
    </dgm:pt>
    <dgm:pt modelId="{B9D7D1E6-B5DB-4921-B2D5-C4631E9B836A}" type="parTrans" cxnId="{C645D460-572D-4A89-9B62-27E1D7CDD472}">
      <dgm:prSet/>
      <dgm:spPr/>
      <dgm:t>
        <a:bodyPr/>
        <a:lstStyle/>
        <a:p>
          <a:endParaRPr lang="en-US">
            <a:latin typeface="Arial" panose="020B0604020202020204" pitchFamily="34" charset="0"/>
            <a:cs typeface="Arial" panose="020B0604020202020204" pitchFamily="34" charset="0"/>
          </a:endParaRPr>
        </a:p>
      </dgm:t>
    </dgm:pt>
    <dgm:pt modelId="{A1D18B97-5763-4D0C-BE43-A0DEC96E0D45}" type="sibTrans" cxnId="{C645D460-572D-4A89-9B62-27E1D7CDD472}">
      <dgm:prSet/>
      <dgm:spPr/>
      <dgm:t>
        <a:bodyPr/>
        <a:lstStyle/>
        <a:p>
          <a:endParaRPr lang="en-US">
            <a:latin typeface="Arial" panose="020B0604020202020204" pitchFamily="34" charset="0"/>
            <a:cs typeface="Arial" panose="020B0604020202020204" pitchFamily="34" charset="0"/>
          </a:endParaRPr>
        </a:p>
      </dgm:t>
    </dgm:pt>
    <dgm:pt modelId="{12FB04A6-740F-464E-9D9F-C0505F892118}">
      <dgm:prSet custT="1"/>
      <dgm:spPr/>
      <dgm:t>
        <a:bodyPr/>
        <a:lstStyle/>
        <a:p>
          <a:pPr rtl="0"/>
          <a:r>
            <a:rPr lang="en-US" sz="2400" dirty="0" smtClean="0">
              <a:latin typeface="Arial" panose="020B0604020202020204" pitchFamily="34" charset="0"/>
              <a:cs typeface="Arial" panose="020B0604020202020204" pitchFamily="34" charset="0"/>
            </a:rPr>
            <a:t>Young Adults </a:t>
          </a:r>
        </a:p>
        <a:p>
          <a:pPr rtl="0"/>
          <a:r>
            <a:rPr lang="en-US" sz="2000" dirty="0" smtClean="0">
              <a:latin typeface="Arial" panose="020B0604020202020204" pitchFamily="34" charset="0"/>
              <a:cs typeface="Arial" panose="020B0604020202020204" pitchFamily="34" charset="0"/>
            </a:rPr>
            <a:t>(ages 25-29)</a:t>
          </a:r>
          <a:endParaRPr lang="en-US" sz="2000" dirty="0">
            <a:latin typeface="Arial" panose="020B0604020202020204" pitchFamily="34" charset="0"/>
            <a:cs typeface="Arial" panose="020B0604020202020204" pitchFamily="34" charset="0"/>
          </a:endParaRPr>
        </a:p>
      </dgm:t>
    </dgm:pt>
    <dgm:pt modelId="{1F16A4A3-ED0B-4675-A1D7-7B4DDAA50C32}" type="parTrans" cxnId="{BB5D1297-B198-4E1A-8FEC-CEFBACA60E4D}">
      <dgm:prSet/>
      <dgm:spPr/>
      <dgm:t>
        <a:bodyPr/>
        <a:lstStyle/>
        <a:p>
          <a:endParaRPr lang="en-US">
            <a:latin typeface="Arial" panose="020B0604020202020204" pitchFamily="34" charset="0"/>
            <a:cs typeface="Arial" panose="020B0604020202020204" pitchFamily="34" charset="0"/>
          </a:endParaRPr>
        </a:p>
      </dgm:t>
    </dgm:pt>
    <dgm:pt modelId="{3797FE5B-A9AE-46C9-ADB5-1DFF7F578020}" type="sibTrans" cxnId="{BB5D1297-B198-4E1A-8FEC-CEFBACA60E4D}">
      <dgm:prSet/>
      <dgm:spPr/>
      <dgm:t>
        <a:bodyPr/>
        <a:lstStyle/>
        <a:p>
          <a:endParaRPr lang="en-US">
            <a:latin typeface="Arial" panose="020B0604020202020204" pitchFamily="34" charset="0"/>
            <a:cs typeface="Arial" panose="020B0604020202020204" pitchFamily="34" charset="0"/>
          </a:endParaRPr>
        </a:p>
      </dgm:t>
    </dgm:pt>
    <dgm:pt modelId="{EEE0F1C5-FDE3-4208-B09B-20338ECC097F}">
      <dgm:prSet custT="1"/>
      <dgm:spPr/>
      <dgm:t>
        <a:bodyPr/>
        <a:lstStyle/>
        <a:p>
          <a:pPr rtl="0"/>
          <a:r>
            <a:rPr lang="en-US" sz="2400" dirty="0" smtClean="0">
              <a:latin typeface="Arial" panose="020B0604020202020204" pitchFamily="34" charset="0"/>
              <a:cs typeface="Arial" panose="020B0604020202020204" pitchFamily="34" charset="0"/>
            </a:rPr>
            <a:t>Family Age </a:t>
          </a:r>
          <a:r>
            <a:rPr lang="en-US" sz="2000" dirty="0" smtClean="0">
              <a:latin typeface="Arial" panose="020B0604020202020204" pitchFamily="34" charset="0"/>
              <a:cs typeface="Arial" panose="020B0604020202020204" pitchFamily="34" charset="0"/>
            </a:rPr>
            <a:t>(ages 30-49, and 5-14)</a:t>
          </a:r>
          <a:endParaRPr lang="en-US" sz="2000" dirty="0">
            <a:latin typeface="Arial" panose="020B0604020202020204" pitchFamily="34" charset="0"/>
            <a:cs typeface="Arial" panose="020B0604020202020204" pitchFamily="34" charset="0"/>
          </a:endParaRPr>
        </a:p>
      </dgm:t>
    </dgm:pt>
    <dgm:pt modelId="{1F2543A0-E040-4885-8788-193631137C9E}" type="parTrans" cxnId="{8D1816EB-712E-490F-98EF-E7F5FC3CA503}">
      <dgm:prSet/>
      <dgm:spPr/>
      <dgm:t>
        <a:bodyPr/>
        <a:lstStyle/>
        <a:p>
          <a:endParaRPr lang="en-US">
            <a:latin typeface="Arial" panose="020B0604020202020204" pitchFamily="34" charset="0"/>
            <a:cs typeface="Arial" panose="020B0604020202020204" pitchFamily="34" charset="0"/>
          </a:endParaRPr>
        </a:p>
      </dgm:t>
    </dgm:pt>
    <dgm:pt modelId="{4248C0B3-B420-4357-A04B-877DE79E1185}" type="sibTrans" cxnId="{8D1816EB-712E-490F-98EF-E7F5FC3CA503}">
      <dgm:prSet/>
      <dgm:spPr/>
      <dgm:t>
        <a:bodyPr/>
        <a:lstStyle/>
        <a:p>
          <a:endParaRPr lang="en-US">
            <a:latin typeface="Arial" panose="020B0604020202020204" pitchFamily="34" charset="0"/>
            <a:cs typeface="Arial" panose="020B0604020202020204" pitchFamily="34" charset="0"/>
          </a:endParaRPr>
        </a:p>
      </dgm:t>
    </dgm:pt>
    <dgm:pt modelId="{39017928-AF2A-4370-8934-5FF3A1D48F5B}">
      <dgm:prSet custT="1"/>
      <dgm:spPr/>
      <dgm:t>
        <a:bodyPr/>
        <a:lstStyle/>
        <a:p>
          <a:pPr rtl="0"/>
          <a:r>
            <a:rPr lang="en-US" sz="2400" dirty="0" smtClean="0">
              <a:latin typeface="Arial" panose="020B0604020202020204" pitchFamily="34" charset="0"/>
              <a:cs typeface="Arial" panose="020B0604020202020204" pitchFamily="34" charset="0"/>
            </a:rPr>
            <a:t>Older Adults </a:t>
          </a:r>
        </a:p>
        <a:p>
          <a:pPr rtl="0"/>
          <a:r>
            <a:rPr lang="en-US" sz="2000" dirty="0" smtClean="0">
              <a:latin typeface="Arial" panose="020B0604020202020204" pitchFamily="34" charset="0"/>
              <a:cs typeface="Arial" panose="020B0604020202020204" pitchFamily="34" charset="0"/>
            </a:rPr>
            <a:t>(ages 50-74)</a:t>
          </a:r>
          <a:endParaRPr lang="en-US" sz="2000" dirty="0">
            <a:latin typeface="Arial" panose="020B0604020202020204" pitchFamily="34" charset="0"/>
            <a:cs typeface="Arial" panose="020B0604020202020204" pitchFamily="34" charset="0"/>
          </a:endParaRPr>
        </a:p>
      </dgm:t>
    </dgm:pt>
    <dgm:pt modelId="{66728078-94DA-4CA4-A0F0-9952226DF5F8}" type="parTrans" cxnId="{B1D267AD-E5E1-4BA6-9243-CB9139BAB42A}">
      <dgm:prSet/>
      <dgm:spPr/>
      <dgm:t>
        <a:bodyPr/>
        <a:lstStyle/>
        <a:p>
          <a:endParaRPr lang="en-US">
            <a:latin typeface="Arial" panose="020B0604020202020204" pitchFamily="34" charset="0"/>
            <a:cs typeface="Arial" panose="020B0604020202020204" pitchFamily="34" charset="0"/>
          </a:endParaRPr>
        </a:p>
      </dgm:t>
    </dgm:pt>
    <dgm:pt modelId="{190D850D-C95A-45A6-99C1-FB422EF09E5A}" type="sibTrans" cxnId="{B1D267AD-E5E1-4BA6-9243-CB9139BAB42A}">
      <dgm:prSet/>
      <dgm:spPr/>
      <dgm:t>
        <a:bodyPr/>
        <a:lstStyle/>
        <a:p>
          <a:endParaRPr lang="en-US">
            <a:latin typeface="Arial" panose="020B0604020202020204" pitchFamily="34" charset="0"/>
            <a:cs typeface="Arial" panose="020B0604020202020204" pitchFamily="34" charset="0"/>
          </a:endParaRPr>
        </a:p>
      </dgm:t>
    </dgm:pt>
    <dgm:pt modelId="{8D4A9B32-23A7-411A-BD76-2E462E8B1CF0}" type="pres">
      <dgm:prSet presAssocID="{69601CCE-C3B3-44EA-B7A0-BFF34D043FA5}" presName="Name0" presStyleCnt="0">
        <dgm:presLayoutVars>
          <dgm:dir/>
          <dgm:resizeHandles val="exact"/>
        </dgm:presLayoutVars>
      </dgm:prSet>
      <dgm:spPr/>
      <dgm:t>
        <a:bodyPr/>
        <a:lstStyle/>
        <a:p>
          <a:endParaRPr lang="en-US"/>
        </a:p>
      </dgm:t>
    </dgm:pt>
    <dgm:pt modelId="{0CAC8441-4AC1-45D6-B595-6E7C582D555E}" type="pres">
      <dgm:prSet presAssocID="{A55C3254-FBCC-42CB-9F27-6E237B003E3F}" presName="node" presStyleLbl="node1" presStyleIdx="0" presStyleCnt="4">
        <dgm:presLayoutVars>
          <dgm:bulletEnabled val="1"/>
        </dgm:presLayoutVars>
      </dgm:prSet>
      <dgm:spPr/>
      <dgm:t>
        <a:bodyPr/>
        <a:lstStyle/>
        <a:p>
          <a:endParaRPr lang="en-US"/>
        </a:p>
      </dgm:t>
    </dgm:pt>
    <dgm:pt modelId="{149BD5FE-34C6-4CDD-A53E-A4568E41E2F0}" type="pres">
      <dgm:prSet presAssocID="{A1D18B97-5763-4D0C-BE43-A0DEC96E0D45}" presName="sibTrans" presStyleCnt="0"/>
      <dgm:spPr/>
    </dgm:pt>
    <dgm:pt modelId="{45FCCB3A-6CA5-4E36-A9F6-311A5CFA0DAA}" type="pres">
      <dgm:prSet presAssocID="{12FB04A6-740F-464E-9D9F-C0505F892118}" presName="node" presStyleLbl="node1" presStyleIdx="1" presStyleCnt="4">
        <dgm:presLayoutVars>
          <dgm:bulletEnabled val="1"/>
        </dgm:presLayoutVars>
      </dgm:prSet>
      <dgm:spPr/>
      <dgm:t>
        <a:bodyPr/>
        <a:lstStyle/>
        <a:p>
          <a:endParaRPr lang="en-US"/>
        </a:p>
      </dgm:t>
    </dgm:pt>
    <dgm:pt modelId="{FA1ADCBC-0B49-4BD5-8F42-76F7A56A219A}" type="pres">
      <dgm:prSet presAssocID="{3797FE5B-A9AE-46C9-ADB5-1DFF7F578020}" presName="sibTrans" presStyleCnt="0"/>
      <dgm:spPr/>
    </dgm:pt>
    <dgm:pt modelId="{322E91B5-E9C5-4675-88F2-6A2E6EC58669}" type="pres">
      <dgm:prSet presAssocID="{EEE0F1C5-FDE3-4208-B09B-20338ECC097F}" presName="node" presStyleLbl="node1" presStyleIdx="2" presStyleCnt="4">
        <dgm:presLayoutVars>
          <dgm:bulletEnabled val="1"/>
        </dgm:presLayoutVars>
      </dgm:prSet>
      <dgm:spPr/>
      <dgm:t>
        <a:bodyPr/>
        <a:lstStyle/>
        <a:p>
          <a:endParaRPr lang="en-US"/>
        </a:p>
      </dgm:t>
    </dgm:pt>
    <dgm:pt modelId="{2F2A9D6C-377C-46F7-8364-3DACB6669580}" type="pres">
      <dgm:prSet presAssocID="{4248C0B3-B420-4357-A04B-877DE79E1185}" presName="sibTrans" presStyleCnt="0"/>
      <dgm:spPr/>
    </dgm:pt>
    <dgm:pt modelId="{DC7CA567-99D0-4302-B648-8695A7DD4948}" type="pres">
      <dgm:prSet presAssocID="{39017928-AF2A-4370-8934-5FF3A1D48F5B}" presName="node" presStyleLbl="node1" presStyleIdx="3" presStyleCnt="4">
        <dgm:presLayoutVars>
          <dgm:bulletEnabled val="1"/>
        </dgm:presLayoutVars>
      </dgm:prSet>
      <dgm:spPr/>
      <dgm:t>
        <a:bodyPr/>
        <a:lstStyle/>
        <a:p>
          <a:endParaRPr lang="en-US"/>
        </a:p>
      </dgm:t>
    </dgm:pt>
  </dgm:ptLst>
  <dgm:cxnLst>
    <dgm:cxn modelId="{BB5D1297-B198-4E1A-8FEC-CEFBACA60E4D}" srcId="{69601CCE-C3B3-44EA-B7A0-BFF34D043FA5}" destId="{12FB04A6-740F-464E-9D9F-C0505F892118}" srcOrd="1" destOrd="0" parTransId="{1F16A4A3-ED0B-4675-A1D7-7B4DDAA50C32}" sibTransId="{3797FE5B-A9AE-46C9-ADB5-1DFF7F578020}"/>
    <dgm:cxn modelId="{8D1816EB-712E-490F-98EF-E7F5FC3CA503}" srcId="{69601CCE-C3B3-44EA-B7A0-BFF34D043FA5}" destId="{EEE0F1C5-FDE3-4208-B09B-20338ECC097F}" srcOrd="2" destOrd="0" parTransId="{1F2543A0-E040-4885-8788-193631137C9E}" sibTransId="{4248C0B3-B420-4357-A04B-877DE79E1185}"/>
    <dgm:cxn modelId="{B1D267AD-E5E1-4BA6-9243-CB9139BAB42A}" srcId="{69601CCE-C3B3-44EA-B7A0-BFF34D043FA5}" destId="{39017928-AF2A-4370-8934-5FF3A1D48F5B}" srcOrd="3" destOrd="0" parTransId="{66728078-94DA-4CA4-A0F0-9952226DF5F8}" sibTransId="{190D850D-C95A-45A6-99C1-FB422EF09E5A}"/>
    <dgm:cxn modelId="{5BBE6C80-7B3A-4ACB-A6DD-EE4A536318E0}" type="presOf" srcId="{EEE0F1C5-FDE3-4208-B09B-20338ECC097F}" destId="{322E91B5-E9C5-4675-88F2-6A2E6EC58669}" srcOrd="0" destOrd="0" presId="urn:microsoft.com/office/officeart/2005/8/layout/hList6"/>
    <dgm:cxn modelId="{886F892E-0224-4FE7-B3F0-EBAB134F547D}" type="presOf" srcId="{39017928-AF2A-4370-8934-5FF3A1D48F5B}" destId="{DC7CA567-99D0-4302-B648-8695A7DD4948}" srcOrd="0" destOrd="0" presId="urn:microsoft.com/office/officeart/2005/8/layout/hList6"/>
    <dgm:cxn modelId="{A9433235-0DC4-4E9F-866D-5F58775B6403}" type="presOf" srcId="{12FB04A6-740F-464E-9D9F-C0505F892118}" destId="{45FCCB3A-6CA5-4E36-A9F6-311A5CFA0DAA}" srcOrd="0" destOrd="0" presId="urn:microsoft.com/office/officeart/2005/8/layout/hList6"/>
    <dgm:cxn modelId="{55AE05AE-C333-40E1-B178-CA7DEB322A66}" type="presOf" srcId="{69601CCE-C3B3-44EA-B7A0-BFF34D043FA5}" destId="{8D4A9B32-23A7-411A-BD76-2E462E8B1CF0}" srcOrd="0" destOrd="0" presId="urn:microsoft.com/office/officeart/2005/8/layout/hList6"/>
    <dgm:cxn modelId="{C645D460-572D-4A89-9B62-27E1D7CDD472}" srcId="{69601CCE-C3B3-44EA-B7A0-BFF34D043FA5}" destId="{A55C3254-FBCC-42CB-9F27-6E237B003E3F}" srcOrd="0" destOrd="0" parTransId="{B9D7D1E6-B5DB-4921-B2D5-C4631E9B836A}" sibTransId="{A1D18B97-5763-4D0C-BE43-A0DEC96E0D45}"/>
    <dgm:cxn modelId="{8810A053-97B0-4169-BD5F-2B2AAE453063}" type="presOf" srcId="{A55C3254-FBCC-42CB-9F27-6E237B003E3F}" destId="{0CAC8441-4AC1-45D6-B595-6E7C582D555E}" srcOrd="0" destOrd="0" presId="urn:microsoft.com/office/officeart/2005/8/layout/hList6"/>
    <dgm:cxn modelId="{0921C504-D2AB-4904-AA38-64828CEA4E36}" type="presParOf" srcId="{8D4A9B32-23A7-411A-BD76-2E462E8B1CF0}" destId="{0CAC8441-4AC1-45D6-B595-6E7C582D555E}" srcOrd="0" destOrd="0" presId="urn:microsoft.com/office/officeart/2005/8/layout/hList6"/>
    <dgm:cxn modelId="{557F15E9-FF82-44EB-B778-9B3E381AFC69}" type="presParOf" srcId="{8D4A9B32-23A7-411A-BD76-2E462E8B1CF0}" destId="{149BD5FE-34C6-4CDD-A53E-A4568E41E2F0}" srcOrd="1" destOrd="0" presId="urn:microsoft.com/office/officeart/2005/8/layout/hList6"/>
    <dgm:cxn modelId="{3D49B0CF-3C70-4ADA-A250-F2D9D680E581}" type="presParOf" srcId="{8D4A9B32-23A7-411A-BD76-2E462E8B1CF0}" destId="{45FCCB3A-6CA5-4E36-A9F6-311A5CFA0DAA}" srcOrd="2" destOrd="0" presId="urn:microsoft.com/office/officeart/2005/8/layout/hList6"/>
    <dgm:cxn modelId="{30CA6F4B-8659-4670-A455-CB5723BB7C4A}" type="presParOf" srcId="{8D4A9B32-23A7-411A-BD76-2E462E8B1CF0}" destId="{FA1ADCBC-0B49-4BD5-8F42-76F7A56A219A}" srcOrd="3" destOrd="0" presId="urn:microsoft.com/office/officeart/2005/8/layout/hList6"/>
    <dgm:cxn modelId="{912C7078-D336-45E9-91A8-DEBE27F3F8E9}" type="presParOf" srcId="{8D4A9B32-23A7-411A-BD76-2E462E8B1CF0}" destId="{322E91B5-E9C5-4675-88F2-6A2E6EC58669}" srcOrd="4" destOrd="0" presId="urn:microsoft.com/office/officeart/2005/8/layout/hList6"/>
    <dgm:cxn modelId="{ABC882D3-534D-4346-823E-E54C29C9D319}" type="presParOf" srcId="{8D4A9B32-23A7-411A-BD76-2E462E8B1CF0}" destId="{2F2A9D6C-377C-46F7-8364-3DACB6669580}" srcOrd="5" destOrd="0" presId="urn:microsoft.com/office/officeart/2005/8/layout/hList6"/>
    <dgm:cxn modelId="{052D79D6-1C34-4CC7-B610-968331D908B3}" type="presParOf" srcId="{8D4A9B32-23A7-411A-BD76-2E462E8B1CF0}" destId="{DC7CA567-99D0-4302-B648-8695A7DD494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186271-6A98-409D-BCEB-8CBCB1C2795D}" type="doc">
      <dgm:prSet loTypeId="urn:microsoft.com/office/officeart/2005/8/layout/equation1" loCatId="process" qsTypeId="urn:microsoft.com/office/officeart/2005/8/quickstyle/simple1" qsCatId="simple" csTypeId="urn:microsoft.com/office/officeart/2005/8/colors/accent1_2" csCatId="accent1" phldr="1"/>
      <dgm:spPr/>
    </dgm:pt>
    <dgm:pt modelId="{2C4E1D0D-98F9-4FD4-AB3B-A5D2C65FA730}">
      <dgm:prSet phldrT="[Text]"/>
      <dgm:spPr>
        <a:solidFill>
          <a:srgbClr val="C00000"/>
        </a:solidFill>
      </dgm:spPr>
      <dgm:t>
        <a:bodyPr/>
        <a:lstStyle/>
        <a:p>
          <a:r>
            <a:rPr lang="en-US" b="1" dirty="0" smtClean="0">
              <a:latin typeface="Arial" panose="020B0604020202020204" pitchFamily="34" charset="0"/>
              <a:cs typeface="Arial" panose="020B0604020202020204" pitchFamily="34" charset="0"/>
            </a:rPr>
            <a:t>Actual 2010 </a:t>
          </a:r>
        </a:p>
        <a:p>
          <a:r>
            <a:rPr lang="en-US" b="1" dirty="0" smtClean="0">
              <a:latin typeface="Arial" panose="020B0604020202020204" pitchFamily="34" charset="0"/>
              <a:cs typeface="Arial" panose="020B0604020202020204" pitchFamily="34" charset="0"/>
            </a:rPr>
            <a:t>Age </a:t>
          </a:r>
        </a:p>
        <a:p>
          <a:r>
            <a:rPr lang="en-US" b="1" dirty="0" smtClean="0">
              <a:latin typeface="Arial" panose="020B0604020202020204" pitchFamily="34" charset="0"/>
              <a:cs typeface="Arial" panose="020B0604020202020204" pitchFamily="34" charset="0"/>
            </a:rPr>
            <a:t>20-24</a:t>
          </a:r>
          <a:endParaRPr lang="en-US" b="1" dirty="0">
            <a:latin typeface="Arial" panose="020B0604020202020204" pitchFamily="34" charset="0"/>
            <a:cs typeface="Arial" panose="020B0604020202020204" pitchFamily="34" charset="0"/>
          </a:endParaRPr>
        </a:p>
      </dgm:t>
    </dgm:pt>
    <dgm:pt modelId="{9220F335-6BF6-43F9-9889-AC696DD412F9}" type="parTrans" cxnId="{64F3C125-88DB-417B-984C-BEAC4E4A7559}">
      <dgm:prSet/>
      <dgm:spPr/>
      <dgm:t>
        <a:bodyPr/>
        <a:lstStyle/>
        <a:p>
          <a:endParaRPr lang="en-US" b="1">
            <a:latin typeface="Arial" panose="020B0604020202020204" pitchFamily="34" charset="0"/>
            <a:cs typeface="Arial" panose="020B0604020202020204" pitchFamily="34" charset="0"/>
          </a:endParaRPr>
        </a:p>
      </dgm:t>
    </dgm:pt>
    <dgm:pt modelId="{15F8297D-4662-4183-8E3E-991402906F04}" type="sibTrans" cxnId="{64F3C125-88DB-417B-984C-BEAC4E4A7559}">
      <dgm:prSet/>
      <dgm:spPr/>
      <dgm:t>
        <a:bodyPr/>
        <a:lstStyle/>
        <a:p>
          <a:endParaRPr lang="en-US" b="1" dirty="0">
            <a:latin typeface="Arial" panose="020B0604020202020204" pitchFamily="34" charset="0"/>
            <a:cs typeface="Arial" panose="020B0604020202020204" pitchFamily="34" charset="0"/>
          </a:endParaRPr>
        </a:p>
      </dgm:t>
    </dgm:pt>
    <dgm:pt modelId="{A7F1721F-E8F9-4474-95DD-5BDAC6F94D5C}">
      <dgm:prSet phldrT="[Text]"/>
      <dgm:spPr/>
      <dgm:t>
        <a:bodyPr/>
        <a:lstStyle/>
        <a:p>
          <a:r>
            <a:rPr lang="en-US" b="1" dirty="0" smtClean="0">
              <a:latin typeface="Arial" panose="020B0604020202020204" pitchFamily="34" charset="0"/>
              <a:cs typeface="Arial" panose="020B0604020202020204" pitchFamily="34" charset="0"/>
            </a:rPr>
            <a:t>Expected 2010 </a:t>
          </a:r>
        </a:p>
        <a:p>
          <a:r>
            <a:rPr lang="en-US" b="1" dirty="0" smtClean="0">
              <a:latin typeface="Arial" panose="020B0604020202020204" pitchFamily="34" charset="0"/>
              <a:cs typeface="Arial" panose="020B0604020202020204" pitchFamily="34" charset="0"/>
            </a:rPr>
            <a:t>Age </a:t>
          </a:r>
        </a:p>
        <a:p>
          <a:r>
            <a:rPr lang="en-US" b="1" dirty="0" smtClean="0">
              <a:latin typeface="Arial" panose="020B0604020202020204" pitchFamily="34" charset="0"/>
              <a:cs typeface="Arial" panose="020B0604020202020204" pitchFamily="34" charset="0"/>
            </a:rPr>
            <a:t>20-24</a:t>
          </a:r>
          <a:endParaRPr lang="en-US" b="1" dirty="0">
            <a:latin typeface="Arial" panose="020B0604020202020204" pitchFamily="34" charset="0"/>
            <a:cs typeface="Arial" panose="020B0604020202020204" pitchFamily="34" charset="0"/>
          </a:endParaRPr>
        </a:p>
      </dgm:t>
    </dgm:pt>
    <dgm:pt modelId="{6FDAA477-8E37-4708-AC3D-932E676BABEA}" type="parTrans" cxnId="{0B80C6F6-7AA1-4792-9838-4F6E496B9A17}">
      <dgm:prSet/>
      <dgm:spPr/>
      <dgm:t>
        <a:bodyPr/>
        <a:lstStyle/>
        <a:p>
          <a:endParaRPr lang="en-US" b="1">
            <a:latin typeface="Arial" panose="020B0604020202020204" pitchFamily="34" charset="0"/>
            <a:cs typeface="Arial" panose="020B0604020202020204" pitchFamily="34" charset="0"/>
          </a:endParaRPr>
        </a:p>
      </dgm:t>
    </dgm:pt>
    <dgm:pt modelId="{596EC93D-A0AE-453D-BD48-AF31CECB6DD8}" type="sibTrans" cxnId="{0B80C6F6-7AA1-4792-9838-4F6E496B9A17}">
      <dgm:prSet/>
      <dgm:spPr/>
      <dgm:t>
        <a:bodyPr/>
        <a:lstStyle/>
        <a:p>
          <a:endParaRPr lang="en-US" b="1">
            <a:latin typeface="Arial" panose="020B0604020202020204" pitchFamily="34" charset="0"/>
            <a:cs typeface="Arial" panose="020B0604020202020204" pitchFamily="34" charset="0"/>
          </a:endParaRPr>
        </a:p>
      </dgm:t>
    </dgm:pt>
    <dgm:pt modelId="{88B3069B-E6CA-4711-93CC-C5717071F913}">
      <dgm:prSet phldrT="[Text]"/>
      <dgm:spPr>
        <a:solidFill>
          <a:schemeClr val="tx1">
            <a:lumMod val="75000"/>
            <a:lumOff val="25000"/>
          </a:schemeClr>
        </a:solidFill>
      </dgm:spPr>
      <dgm:t>
        <a:bodyPr/>
        <a:lstStyle/>
        <a:p>
          <a:r>
            <a:rPr lang="en-US" b="1" dirty="0" smtClean="0">
              <a:latin typeface="Arial" panose="020B0604020202020204" pitchFamily="34" charset="0"/>
              <a:cs typeface="Arial" panose="020B0604020202020204" pitchFamily="34" charset="0"/>
            </a:rPr>
            <a:t>2010 </a:t>
          </a:r>
        </a:p>
        <a:p>
          <a:r>
            <a:rPr lang="en-US" b="1" dirty="0" smtClean="0">
              <a:latin typeface="Arial" panose="020B0604020202020204" pitchFamily="34" charset="0"/>
              <a:cs typeface="Arial" panose="020B0604020202020204" pitchFamily="34" charset="0"/>
            </a:rPr>
            <a:t>Net Migration</a:t>
          </a:r>
        </a:p>
        <a:p>
          <a:r>
            <a:rPr lang="en-US" b="1" dirty="0" smtClean="0">
              <a:latin typeface="Arial" panose="020B0604020202020204" pitchFamily="34" charset="0"/>
              <a:cs typeface="Arial" panose="020B0604020202020204" pitchFamily="34" charset="0"/>
            </a:rPr>
            <a:t>Ages 20-24</a:t>
          </a:r>
          <a:endParaRPr lang="en-US" b="1" dirty="0">
            <a:latin typeface="Arial" panose="020B0604020202020204" pitchFamily="34" charset="0"/>
            <a:cs typeface="Arial" panose="020B0604020202020204" pitchFamily="34" charset="0"/>
          </a:endParaRPr>
        </a:p>
      </dgm:t>
    </dgm:pt>
    <dgm:pt modelId="{1A05BDF7-5B9E-4CA7-B63A-A5DFC68D16FB}" type="parTrans" cxnId="{95D020A5-EE95-453D-9B56-F9A7A0BFCE78}">
      <dgm:prSet/>
      <dgm:spPr/>
      <dgm:t>
        <a:bodyPr/>
        <a:lstStyle/>
        <a:p>
          <a:endParaRPr lang="en-US" b="1">
            <a:latin typeface="Arial" panose="020B0604020202020204" pitchFamily="34" charset="0"/>
            <a:cs typeface="Arial" panose="020B0604020202020204" pitchFamily="34" charset="0"/>
          </a:endParaRPr>
        </a:p>
      </dgm:t>
    </dgm:pt>
    <dgm:pt modelId="{75C39990-8FE7-4851-9090-85190DE1C854}" type="sibTrans" cxnId="{95D020A5-EE95-453D-9B56-F9A7A0BFCE78}">
      <dgm:prSet/>
      <dgm:spPr/>
      <dgm:t>
        <a:bodyPr/>
        <a:lstStyle/>
        <a:p>
          <a:endParaRPr lang="en-US" b="1">
            <a:latin typeface="Arial" panose="020B0604020202020204" pitchFamily="34" charset="0"/>
            <a:cs typeface="Arial" panose="020B0604020202020204" pitchFamily="34" charset="0"/>
          </a:endParaRPr>
        </a:p>
      </dgm:t>
    </dgm:pt>
    <dgm:pt modelId="{5DDD430E-AE17-4AF5-84EC-CABF608A47B8}" type="pres">
      <dgm:prSet presAssocID="{C6186271-6A98-409D-BCEB-8CBCB1C2795D}" presName="linearFlow" presStyleCnt="0">
        <dgm:presLayoutVars>
          <dgm:dir/>
          <dgm:resizeHandles val="exact"/>
        </dgm:presLayoutVars>
      </dgm:prSet>
      <dgm:spPr/>
    </dgm:pt>
    <dgm:pt modelId="{7272B8DB-D294-448F-BA76-97DC96FCF9DD}" type="pres">
      <dgm:prSet presAssocID="{2C4E1D0D-98F9-4FD4-AB3B-A5D2C65FA730}" presName="node" presStyleLbl="node1" presStyleIdx="0" presStyleCnt="3">
        <dgm:presLayoutVars>
          <dgm:bulletEnabled val="1"/>
        </dgm:presLayoutVars>
      </dgm:prSet>
      <dgm:spPr/>
      <dgm:t>
        <a:bodyPr/>
        <a:lstStyle/>
        <a:p>
          <a:endParaRPr lang="en-US"/>
        </a:p>
      </dgm:t>
    </dgm:pt>
    <dgm:pt modelId="{5AF309FB-E3AF-4993-94F1-2B9F030EBD31}" type="pres">
      <dgm:prSet presAssocID="{15F8297D-4662-4183-8E3E-991402906F04}" presName="spacerL" presStyleCnt="0"/>
      <dgm:spPr/>
    </dgm:pt>
    <dgm:pt modelId="{93D1520B-6922-4073-AA50-C4245F5C8D9A}" type="pres">
      <dgm:prSet presAssocID="{15F8297D-4662-4183-8E3E-991402906F04}" presName="sibTrans" presStyleLbl="sibTrans2D1" presStyleIdx="0" presStyleCnt="2"/>
      <dgm:spPr>
        <a:prstGeom prst="mathMinus">
          <a:avLst/>
        </a:prstGeom>
      </dgm:spPr>
      <dgm:t>
        <a:bodyPr/>
        <a:lstStyle/>
        <a:p>
          <a:endParaRPr lang="en-US"/>
        </a:p>
      </dgm:t>
    </dgm:pt>
    <dgm:pt modelId="{146FB87B-2CD5-4467-8BF0-93C16C2F218B}" type="pres">
      <dgm:prSet presAssocID="{15F8297D-4662-4183-8E3E-991402906F04}" presName="spacerR" presStyleCnt="0"/>
      <dgm:spPr/>
    </dgm:pt>
    <dgm:pt modelId="{F41C372D-B1C6-436D-B32A-1E5357BD490F}" type="pres">
      <dgm:prSet presAssocID="{A7F1721F-E8F9-4474-95DD-5BDAC6F94D5C}" presName="node" presStyleLbl="node1" presStyleIdx="1" presStyleCnt="3">
        <dgm:presLayoutVars>
          <dgm:bulletEnabled val="1"/>
        </dgm:presLayoutVars>
      </dgm:prSet>
      <dgm:spPr/>
      <dgm:t>
        <a:bodyPr/>
        <a:lstStyle/>
        <a:p>
          <a:endParaRPr lang="en-US"/>
        </a:p>
      </dgm:t>
    </dgm:pt>
    <dgm:pt modelId="{E7151B28-57A2-4BFB-ABBE-2E53112E9D39}" type="pres">
      <dgm:prSet presAssocID="{596EC93D-A0AE-453D-BD48-AF31CECB6DD8}" presName="spacerL" presStyleCnt="0"/>
      <dgm:spPr/>
    </dgm:pt>
    <dgm:pt modelId="{9B59B4DE-4C28-4C2B-A82C-DA0D1B6E8DB0}" type="pres">
      <dgm:prSet presAssocID="{596EC93D-A0AE-453D-BD48-AF31CECB6DD8}" presName="sibTrans" presStyleLbl="sibTrans2D1" presStyleIdx="1" presStyleCnt="2"/>
      <dgm:spPr/>
      <dgm:t>
        <a:bodyPr/>
        <a:lstStyle/>
        <a:p>
          <a:endParaRPr lang="en-US"/>
        </a:p>
      </dgm:t>
    </dgm:pt>
    <dgm:pt modelId="{436DB983-24FE-4A2C-9B3C-0D8ED9DDF8B7}" type="pres">
      <dgm:prSet presAssocID="{596EC93D-A0AE-453D-BD48-AF31CECB6DD8}" presName="spacerR" presStyleCnt="0"/>
      <dgm:spPr/>
    </dgm:pt>
    <dgm:pt modelId="{15F18B84-0D19-439D-86DB-E786ADF079C3}" type="pres">
      <dgm:prSet presAssocID="{88B3069B-E6CA-4711-93CC-C5717071F913}" presName="node" presStyleLbl="node1" presStyleIdx="2" presStyleCnt="3">
        <dgm:presLayoutVars>
          <dgm:bulletEnabled val="1"/>
        </dgm:presLayoutVars>
      </dgm:prSet>
      <dgm:spPr/>
      <dgm:t>
        <a:bodyPr/>
        <a:lstStyle/>
        <a:p>
          <a:endParaRPr lang="en-US"/>
        </a:p>
      </dgm:t>
    </dgm:pt>
  </dgm:ptLst>
  <dgm:cxnLst>
    <dgm:cxn modelId="{94701006-DDA4-482B-A80A-EE84655D74E1}" type="presOf" srcId="{596EC93D-A0AE-453D-BD48-AF31CECB6DD8}" destId="{9B59B4DE-4C28-4C2B-A82C-DA0D1B6E8DB0}" srcOrd="0" destOrd="0" presId="urn:microsoft.com/office/officeart/2005/8/layout/equation1"/>
    <dgm:cxn modelId="{95D020A5-EE95-453D-9B56-F9A7A0BFCE78}" srcId="{C6186271-6A98-409D-BCEB-8CBCB1C2795D}" destId="{88B3069B-E6CA-4711-93CC-C5717071F913}" srcOrd="2" destOrd="0" parTransId="{1A05BDF7-5B9E-4CA7-B63A-A5DFC68D16FB}" sibTransId="{75C39990-8FE7-4851-9090-85190DE1C854}"/>
    <dgm:cxn modelId="{0B80C6F6-7AA1-4792-9838-4F6E496B9A17}" srcId="{C6186271-6A98-409D-BCEB-8CBCB1C2795D}" destId="{A7F1721F-E8F9-4474-95DD-5BDAC6F94D5C}" srcOrd="1" destOrd="0" parTransId="{6FDAA477-8E37-4708-AC3D-932E676BABEA}" sibTransId="{596EC93D-A0AE-453D-BD48-AF31CECB6DD8}"/>
    <dgm:cxn modelId="{B3AFC810-ED93-4BC0-B288-4FB6F287D108}" type="presOf" srcId="{C6186271-6A98-409D-BCEB-8CBCB1C2795D}" destId="{5DDD430E-AE17-4AF5-84EC-CABF608A47B8}" srcOrd="0" destOrd="0" presId="urn:microsoft.com/office/officeart/2005/8/layout/equation1"/>
    <dgm:cxn modelId="{99FA88E3-6398-4DEF-8121-F09F7141E5A3}" type="presOf" srcId="{A7F1721F-E8F9-4474-95DD-5BDAC6F94D5C}" destId="{F41C372D-B1C6-436D-B32A-1E5357BD490F}" srcOrd="0" destOrd="0" presId="urn:microsoft.com/office/officeart/2005/8/layout/equation1"/>
    <dgm:cxn modelId="{64F3C125-88DB-417B-984C-BEAC4E4A7559}" srcId="{C6186271-6A98-409D-BCEB-8CBCB1C2795D}" destId="{2C4E1D0D-98F9-4FD4-AB3B-A5D2C65FA730}" srcOrd="0" destOrd="0" parTransId="{9220F335-6BF6-43F9-9889-AC696DD412F9}" sibTransId="{15F8297D-4662-4183-8E3E-991402906F04}"/>
    <dgm:cxn modelId="{194CB65D-279D-400E-A5A6-308D2D9841D0}" type="presOf" srcId="{88B3069B-E6CA-4711-93CC-C5717071F913}" destId="{15F18B84-0D19-439D-86DB-E786ADF079C3}" srcOrd="0" destOrd="0" presId="urn:microsoft.com/office/officeart/2005/8/layout/equation1"/>
    <dgm:cxn modelId="{7354CBC9-8B37-4BE0-B6B8-2DFF49C4E8E8}" type="presOf" srcId="{15F8297D-4662-4183-8E3E-991402906F04}" destId="{93D1520B-6922-4073-AA50-C4245F5C8D9A}" srcOrd="0" destOrd="0" presId="urn:microsoft.com/office/officeart/2005/8/layout/equation1"/>
    <dgm:cxn modelId="{5E50FDDD-4122-4804-A05E-9E79DDC5C502}" type="presOf" srcId="{2C4E1D0D-98F9-4FD4-AB3B-A5D2C65FA730}" destId="{7272B8DB-D294-448F-BA76-97DC96FCF9DD}" srcOrd="0" destOrd="0" presId="urn:microsoft.com/office/officeart/2005/8/layout/equation1"/>
    <dgm:cxn modelId="{410BDB65-D867-42C8-AF62-F79780B51F8F}" type="presParOf" srcId="{5DDD430E-AE17-4AF5-84EC-CABF608A47B8}" destId="{7272B8DB-D294-448F-BA76-97DC96FCF9DD}" srcOrd="0" destOrd="0" presId="urn:microsoft.com/office/officeart/2005/8/layout/equation1"/>
    <dgm:cxn modelId="{95A8B70D-4799-462D-BD32-22E55ECA18F4}" type="presParOf" srcId="{5DDD430E-AE17-4AF5-84EC-CABF608A47B8}" destId="{5AF309FB-E3AF-4993-94F1-2B9F030EBD31}" srcOrd="1" destOrd="0" presId="urn:microsoft.com/office/officeart/2005/8/layout/equation1"/>
    <dgm:cxn modelId="{35DBAA25-0CDF-49C5-9E1D-463BEBC1F5C6}" type="presParOf" srcId="{5DDD430E-AE17-4AF5-84EC-CABF608A47B8}" destId="{93D1520B-6922-4073-AA50-C4245F5C8D9A}" srcOrd="2" destOrd="0" presId="urn:microsoft.com/office/officeart/2005/8/layout/equation1"/>
    <dgm:cxn modelId="{C2388015-FE75-4493-A66A-3FB17FF10941}" type="presParOf" srcId="{5DDD430E-AE17-4AF5-84EC-CABF608A47B8}" destId="{146FB87B-2CD5-4467-8BF0-93C16C2F218B}" srcOrd="3" destOrd="0" presId="urn:microsoft.com/office/officeart/2005/8/layout/equation1"/>
    <dgm:cxn modelId="{73EEBAC8-602A-41B1-9B8F-5657E74F08DF}" type="presParOf" srcId="{5DDD430E-AE17-4AF5-84EC-CABF608A47B8}" destId="{F41C372D-B1C6-436D-B32A-1E5357BD490F}" srcOrd="4" destOrd="0" presId="urn:microsoft.com/office/officeart/2005/8/layout/equation1"/>
    <dgm:cxn modelId="{EDFEAD21-1231-44E0-8426-87A8B7C6AEE9}" type="presParOf" srcId="{5DDD430E-AE17-4AF5-84EC-CABF608A47B8}" destId="{E7151B28-57A2-4BFB-ABBE-2E53112E9D39}" srcOrd="5" destOrd="0" presId="urn:microsoft.com/office/officeart/2005/8/layout/equation1"/>
    <dgm:cxn modelId="{682D25EA-CEF9-4C05-9494-4E8F41FD0CE9}" type="presParOf" srcId="{5DDD430E-AE17-4AF5-84EC-CABF608A47B8}" destId="{9B59B4DE-4C28-4C2B-A82C-DA0D1B6E8DB0}" srcOrd="6" destOrd="0" presId="urn:microsoft.com/office/officeart/2005/8/layout/equation1"/>
    <dgm:cxn modelId="{3A8A40BF-7087-4A9D-BF99-D6B7E176F3A8}" type="presParOf" srcId="{5DDD430E-AE17-4AF5-84EC-CABF608A47B8}" destId="{436DB983-24FE-4A2C-9B3C-0D8ED9DDF8B7}" srcOrd="7" destOrd="0" presId="urn:microsoft.com/office/officeart/2005/8/layout/equation1"/>
    <dgm:cxn modelId="{7B5D8511-52F3-497B-A3D7-FF802E08250C}" type="presParOf" srcId="{5DDD430E-AE17-4AF5-84EC-CABF608A47B8}" destId="{15F18B84-0D19-439D-86DB-E786ADF079C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15CCF5-36D2-4525-8CF3-2140865F959E}" type="doc">
      <dgm:prSet loTypeId="urn:microsoft.com/office/officeart/2005/8/layout/equation2" loCatId="relationship" qsTypeId="urn:microsoft.com/office/officeart/2005/8/quickstyle/simple1" qsCatId="simple" csTypeId="urn:microsoft.com/office/officeart/2005/8/colors/accent3_5" csCatId="accent3" phldr="1"/>
      <dgm:spPr/>
    </dgm:pt>
    <dgm:pt modelId="{56A7CE4D-84FE-4F4C-B681-C52704F1CDAF}">
      <dgm:prSet phldrT="[Text]"/>
      <dgm:spPr>
        <a:solidFill>
          <a:srgbClr val="E23D22"/>
        </a:solidFill>
      </dgm:spPr>
      <dgm:t>
        <a:bodyPr/>
        <a:lstStyle/>
        <a:p>
          <a:r>
            <a:rPr lang="en-US" b="1" dirty="0" smtClean="0">
              <a:latin typeface="Arial" panose="020B0604020202020204" pitchFamily="34" charset="0"/>
              <a:cs typeface="Arial" panose="020B0604020202020204" pitchFamily="34" charset="0"/>
            </a:rPr>
            <a:t>Life Stage Migration Patterns</a:t>
          </a:r>
        </a:p>
      </dgm:t>
    </dgm:pt>
    <dgm:pt modelId="{15B74694-0381-4E02-ABEA-007CBF659790}" type="parTrans" cxnId="{103D539B-F258-420D-8FEB-F5194EA62BD3}">
      <dgm:prSet/>
      <dgm:spPr/>
      <dgm:t>
        <a:bodyPr/>
        <a:lstStyle/>
        <a:p>
          <a:endParaRPr lang="en-US" b="1"/>
        </a:p>
      </dgm:t>
    </dgm:pt>
    <dgm:pt modelId="{6469FDDD-C17A-43E1-AE40-404AE55869C1}" type="sibTrans" cxnId="{103D539B-F258-420D-8FEB-F5194EA62BD3}">
      <dgm:prSet/>
      <dgm:spPr/>
      <dgm:t>
        <a:bodyPr/>
        <a:lstStyle/>
        <a:p>
          <a:endParaRPr lang="en-US" b="1"/>
        </a:p>
      </dgm:t>
    </dgm:pt>
    <dgm:pt modelId="{EA4ABF8F-165A-452B-A95C-CDD5F4835731}">
      <dgm:prSet phldrT="[Text]"/>
      <dgm:spPr>
        <a:solidFill>
          <a:srgbClr val="E23D22"/>
        </a:solidFill>
      </dgm:spPr>
      <dgm:t>
        <a:bodyPr/>
        <a:lstStyle/>
        <a:p>
          <a:r>
            <a:rPr lang="en-US" b="1" dirty="0" smtClean="0"/>
            <a:t>Demographic and Economic Profiles</a:t>
          </a:r>
          <a:endParaRPr lang="en-US" b="1" dirty="0"/>
        </a:p>
      </dgm:t>
    </dgm:pt>
    <dgm:pt modelId="{BBA0B878-7662-4439-9244-D3C4B029D7BB}" type="parTrans" cxnId="{C1C7F43B-5C31-424B-84A5-F053E4429AA3}">
      <dgm:prSet/>
      <dgm:spPr/>
      <dgm:t>
        <a:bodyPr/>
        <a:lstStyle/>
        <a:p>
          <a:endParaRPr lang="en-US" b="1"/>
        </a:p>
      </dgm:t>
    </dgm:pt>
    <dgm:pt modelId="{8E611F6D-6156-40B3-851B-438A254EEFF7}" type="sibTrans" cxnId="{C1C7F43B-5C31-424B-84A5-F053E4429AA3}">
      <dgm:prSet/>
      <dgm:spPr/>
      <dgm:t>
        <a:bodyPr/>
        <a:lstStyle/>
        <a:p>
          <a:endParaRPr lang="en-US" b="1"/>
        </a:p>
      </dgm:t>
    </dgm:pt>
    <dgm:pt modelId="{58FCFEEF-6F41-4C05-924E-04879F22FB5F}">
      <dgm:prSet phldrT="[Text]"/>
      <dgm:spPr>
        <a:solidFill>
          <a:srgbClr val="C00000"/>
        </a:solidFill>
      </dgm:spPr>
      <dgm:t>
        <a:bodyPr/>
        <a:lstStyle/>
        <a:p>
          <a:r>
            <a:rPr lang="en-US" b="1" dirty="0" smtClean="0">
              <a:latin typeface="Arial" panose="020B0604020202020204" pitchFamily="34" charset="0"/>
              <a:cs typeface="Arial" panose="020B0604020202020204" pitchFamily="34" charset="0"/>
            </a:rPr>
            <a:t>Meaningful County Typologies</a:t>
          </a:r>
          <a:endParaRPr lang="en-US" b="1" dirty="0">
            <a:latin typeface="Arial" panose="020B0604020202020204" pitchFamily="34" charset="0"/>
            <a:cs typeface="Arial" panose="020B0604020202020204" pitchFamily="34" charset="0"/>
          </a:endParaRPr>
        </a:p>
      </dgm:t>
    </dgm:pt>
    <dgm:pt modelId="{F0BFDC80-8C47-46C2-88C7-4E1D4C00F1B2}" type="parTrans" cxnId="{2BBFC883-3675-489A-8A9D-A4734A6D0202}">
      <dgm:prSet/>
      <dgm:spPr/>
      <dgm:t>
        <a:bodyPr/>
        <a:lstStyle/>
        <a:p>
          <a:endParaRPr lang="en-US" b="1"/>
        </a:p>
      </dgm:t>
    </dgm:pt>
    <dgm:pt modelId="{4895EAE7-A059-4F68-9E7E-DBBC1AA3F018}" type="sibTrans" cxnId="{2BBFC883-3675-489A-8A9D-A4734A6D0202}">
      <dgm:prSet/>
      <dgm:spPr/>
      <dgm:t>
        <a:bodyPr/>
        <a:lstStyle/>
        <a:p>
          <a:endParaRPr lang="en-US" b="1"/>
        </a:p>
      </dgm:t>
    </dgm:pt>
    <dgm:pt modelId="{4D009733-6A12-4C14-9458-047EB2D8A67C}" type="pres">
      <dgm:prSet presAssocID="{0215CCF5-36D2-4525-8CF3-2140865F959E}" presName="Name0" presStyleCnt="0">
        <dgm:presLayoutVars>
          <dgm:dir/>
          <dgm:resizeHandles val="exact"/>
        </dgm:presLayoutVars>
      </dgm:prSet>
      <dgm:spPr/>
    </dgm:pt>
    <dgm:pt modelId="{87C08835-7422-49A5-AEAA-6869F5428E0F}" type="pres">
      <dgm:prSet presAssocID="{0215CCF5-36D2-4525-8CF3-2140865F959E}" presName="vNodes" presStyleCnt="0"/>
      <dgm:spPr/>
    </dgm:pt>
    <dgm:pt modelId="{6EAD71DC-3892-4176-8BB3-3917E9E1C0B6}" type="pres">
      <dgm:prSet presAssocID="{56A7CE4D-84FE-4F4C-B681-C52704F1CDAF}" presName="node" presStyleLbl="node1" presStyleIdx="0" presStyleCnt="3">
        <dgm:presLayoutVars>
          <dgm:bulletEnabled val="1"/>
        </dgm:presLayoutVars>
      </dgm:prSet>
      <dgm:spPr/>
      <dgm:t>
        <a:bodyPr/>
        <a:lstStyle/>
        <a:p>
          <a:endParaRPr lang="en-US"/>
        </a:p>
      </dgm:t>
    </dgm:pt>
    <dgm:pt modelId="{71E1C406-006B-48EB-B39F-342F118B4FE0}" type="pres">
      <dgm:prSet presAssocID="{6469FDDD-C17A-43E1-AE40-404AE55869C1}" presName="spacerT" presStyleCnt="0"/>
      <dgm:spPr/>
    </dgm:pt>
    <dgm:pt modelId="{AD26A3B8-9D7B-48C0-B3C6-1BB8816710E7}" type="pres">
      <dgm:prSet presAssocID="{6469FDDD-C17A-43E1-AE40-404AE55869C1}" presName="sibTrans" presStyleLbl="sibTrans2D1" presStyleIdx="0" presStyleCnt="2"/>
      <dgm:spPr/>
      <dgm:t>
        <a:bodyPr/>
        <a:lstStyle/>
        <a:p>
          <a:endParaRPr lang="en-US"/>
        </a:p>
      </dgm:t>
    </dgm:pt>
    <dgm:pt modelId="{CC0CF4D6-72FD-4D07-A890-B3969128C1CE}" type="pres">
      <dgm:prSet presAssocID="{6469FDDD-C17A-43E1-AE40-404AE55869C1}" presName="spacerB" presStyleCnt="0"/>
      <dgm:spPr/>
    </dgm:pt>
    <dgm:pt modelId="{4B8E050A-DBE1-4CE4-84E6-7070E4C39565}" type="pres">
      <dgm:prSet presAssocID="{EA4ABF8F-165A-452B-A95C-CDD5F4835731}" presName="node" presStyleLbl="node1" presStyleIdx="1" presStyleCnt="3">
        <dgm:presLayoutVars>
          <dgm:bulletEnabled val="1"/>
        </dgm:presLayoutVars>
      </dgm:prSet>
      <dgm:spPr/>
      <dgm:t>
        <a:bodyPr/>
        <a:lstStyle/>
        <a:p>
          <a:endParaRPr lang="en-US"/>
        </a:p>
      </dgm:t>
    </dgm:pt>
    <dgm:pt modelId="{7023E19C-6AFE-49A4-BBC0-87F66FC08B0B}" type="pres">
      <dgm:prSet presAssocID="{0215CCF5-36D2-4525-8CF3-2140865F959E}" presName="sibTransLast" presStyleLbl="sibTrans2D1" presStyleIdx="1" presStyleCnt="2"/>
      <dgm:spPr/>
      <dgm:t>
        <a:bodyPr/>
        <a:lstStyle/>
        <a:p>
          <a:endParaRPr lang="en-US"/>
        </a:p>
      </dgm:t>
    </dgm:pt>
    <dgm:pt modelId="{F0E14330-644C-4994-B272-25F89D7CCD5B}" type="pres">
      <dgm:prSet presAssocID="{0215CCF5-36D2-4525-8CF3-2140865F959E}" presName="connectorText" presStyleLbl="sibTrans2D1" presStyleIdx="1" presStyleCnt="2"/>
      <dgm:spPr/>
      <dgm:t>
        <a:bodyPr/>
        <a:lstStyle/>
        <a:p>
          <a:endParaRPr lang="en-US"/>
        </a:p>
      </dgm:t>
    </dgm:pt>
    <dgm:pt modelId="{DA2F0E04-AF1D-4016-B16D-08FB2B19B4DE}" type="pres">
      <dgm:prSet presAssocID="{0215CCF5-36D2-4525-8CF3-2140865F959E}" presName="lastNode" presStyleLbl="node1" presStyleIdx="2" presStyleCnt="3">
        <dgm:presLayoutVars>
          <dgm:bulletEnabled val="1"/>
        </dgm:presLayoutVars>
      </dgm:prSet>
      <dgm:spPr/>
      <dgm:t>
        <a:bodyPr/>
        <a:lstStyle/>
        <a:p>
          <a:endParaRPr lang="en-US"/>
        </a:p>
      </dgm:t>
    </dgm:pt>
  </dgm:ptLst>
  <dgm:cxnLst>
    <dgm:cxn modelId="{45B4B33F-9B6C-4FDC-AF81-CA8FC7483468}" type="presOf" srcId="{6469FDDD-C17A-43E1-AE40-404AE55869C1}" destId="{AD26A3B8-9D7B-48C0-B3C6-1BB8816710E7}" srcOrd="0" destOrd="0" presId="urn:microsoft.com/office/officeart/2005/8/layout/equation2"/>
    <dgm:cxn modelId="{707AD644-951A-408C-B9BF-BC8CE8AACD43}" type="presOf" srcId="{56A7CE4D-84FE-4F4C-B681-C52704F1CDAF}" destId="{6EAD71DC-3892-4176-8BB3-3917E9E1C0B6}" srcOrd="0" destOrd="0" presId="urn:microsoft.com/office/officeart/2005/8/layout/equation2"/>
    <dgm:cxn modelId="{103D539B-F258-420D-8FEB-F5194EA62BD3}" srcId="{0215CCF5-36D2-4525-8CF3-2140865F959E}" destId="{56A7CE4D-84FE-4F4C-B681-C52704F1CDAF}" srcOrd="0" destOrd="0" parTransId="{15B74694-0381-4E02-ABEA-007CBF659790}" sibTransId="{6469FDDD-C17A-43E1-AE40-404AE55869C1}"/>
    <dgm:cxn modelId="{3E777CF6-02E3-413D-95EB-8EE6E5E87EA7}" type="presOf" srcId="{EA4ABF8F-165A-452B-A95C-CDD5F4835731}" destId="{4B8E050A-DBE1-4CE4-84E6-7070E4C39565}" srcOrd="0" destOrd="0" presId="urn:microsoft.com/office/officeart/2005/8/layout/equation2"/>
    <dgm:cxn modelId="{2BBFC883-3675-489A-8A9D-A4734A6D0202}" srcId="{0215CCF5-36D2-4525-8CF3-2140865F959E}" destId="{58FCFEEF-6F41-4C05-924E-04879F22FB5F}" srcOrd="2" destOrd="0" parTransId="{F0BFDC80-8C47-46C2-88C7-4E1D4C00F1B2}" sibTransId="{4895EAE7-A059-4F68-9E7E-DBBC1AA3F018}"/>
    <dgm:cxn modelId="{440A3EB4-E28E-44AA-91BE-2A7E4515454A}" type="presOf" srcId="{0215CCF5-36D2-4525-8CF3-2140865F959E}" destId="{4D009733-6A12-4C14-9458-047EB2D8A67C}" srcOrd="0" destOrd="0" presId="urn:microsoft.com/office/officeart/2005/8/layout/equation2"/>
    <dgm:cxn modelId="{C1C7F43B-5C31-424B-84A5-F053E4429AA3}" srcId="{0215CCF5-36D2-4525-8CF3-2140865F959E}" destId="{EA4ABF8F-165A-452B-A95C-CDD5F4835731}" srcOrd="1" destOrd="0" parTransId="{BBA0B878-7662-4439-9244-D3C4B029D7BB}" sibTransId="{8E611F6D-6156-40B3-851B-438A254EEFF7}"/>
    <dgm:cxn modelId="{E32C8B38-C34D-406F-BBF6-AF1824207B38}" type="presOf" srcId="{8E611F6D-6156-40B3-851B-438A254EEFF7}" destId="{7023E19C-6AFE-49A4-BBC0-87F66FC08B0B}" srcOrd="0" destOrd="0" presId="urn:microsoft.com/office/officeart/2005/8/layout/equation2"/>
    <dgm:cxn modelId="{774AE9CF-B317-4BE8-BBB1-201E5AD48EF1}" type="presOf" srcId="{58FCFEEF-6F41-4C05-924E-04879F22FB5F}" destId="{DA2F0E04-AF1D-4016-B16D-08FB2B19B4DE}" srcOrd="0" destOrd="0" presId="urn:microsoft.com/office/officeart/2005/8/layout/equation2"/>
    <dgm:cxn modelId="{6399832F-4CEF-4B1C-81F4-579C28C602E0}" type="presOf" srcId="{8E611F6D-6156-40B3-851B-438A254EEFF7}" destId="{F0E14330-644C-4994-B272-25F89D7CCD5B}" srcOrd="1" destOrd="0" presId="urn:microsoft.com/office/officeart/2005/8/layout/equation2"/>
    <dgm:cxn modelId="{27CA4E8E-AE5F-48E5-87AD-AFD74CF498CF}" type="presParOf" srcId="{4D009733-6A12-4C14-9458-047EB2D8A67C}" destId="{87C08835-7422-49A5-AEAA-6869F5428E0F}" srcOrd="0" destOrd="0" presId="urn:microsoft.com/office/officeart/2005/8/layout/equation2"/>
    <dgm:cxn modelId="{DFD0EDD0-BACC-4B1F-9E06-B06D89B7D97D}" type="presParOf" srcId="{87C08835-7422-49A5-AEAA-6869F5428E0F}" destId="{6EAD71DC-3892-4176-8BB3-3917E9E1C0B6}" srcOrd="0" destOrd="0" presId="urn:microsoft.com/office/officeart/2005/8/layout/equation2"/>
    <dgm:cxn modelId="{795CA8BA-7FB0-4FE5-AD4B-AC3F19E157FB}" type="presParOf" srcId="{87C08835-7422-49A5-AEAA-6869F5428E0F}" destId="{71E1C406-006B-48EB-B39F-342F118B4FE0}" srcOrd="1" destOrd="0" presId="urn:microsoft.com/office/officeart/2005/8/layout/equation2"/>
    <dgm:cxn modelId="{2A37B943-A7D5-44D2-B904-A3E8FF57EF7F}" type="presParOf" srcId="{87C08835-7422-49A5-AEAA-6869F5428E0F}" destId="{AD26A3B8-9D7B-48C0-B3C6-1BB8816710E7}" srcOrd="2" destOrd="0" presId="urn:microsoft.com/office/officeart/2005/8/layout/equation2"/>
    <dgm:cxn modelId="{9492CBE7-53C5-48EC-A95D-2D5061B8B015}" type="presParOf" srcId="{87C08835-7422-49A5-AEAA-6869F5428E0F}" destId="{CC0CF4D6-72FD-4D07-A890-B3969128C1CE}" srcOrd="3" destOrd="0" presId="urn:microsoft.com/office/officeart/2005/8/layout/equation2"/>
    <dgm:cxn modelId="{897B61FF-1136-4D31-A1A4-9205F5A7E06F}" type="presParOf" srcId="{87C08835-7422-49A5-AEAA-6869F5428E0F}" destId="{4B8E050A-DBE1-4CE4-84E6-7070E4C39565}" srcOrd="4" destOrd="0" presId="urn:microsoft.com/office/officeart/2005/8/layout/equation2"/>
    <dgm:cxn modelId="{19DBA697-D7C4-4515-9F10-3434A8A99DCC}" type="presParOf" srcId="{4D009733-6A12-4C14-9458-047EB2D8A67C}" destId="{7023E19C-6AFE-49A4-BBC0-87F66FC08B0B}" srcOrd="1" destOrd="0" presId="urn:microsoft.com/office/officeart/2005/8/layout/equation2"/>
    <dgm:cxn modelId="{A876FD2D-56CF-4511-873E-06E8CF993421}" type="presParOf" srcId="{7023E19C-6AFE-49A4-BBC0-87F66FC08B0B}" destId="{F0E14330-644C-4994-B272-25F89D7CCD5B}" srcOrd="0" destOrd="0" presId="urn:microsoft.com/office/officeart/2005/8/layout/equation2"/>
    <dgm:cxn modelId="{155E4312-C236-486F-91D8-579CFAE93036}" type="presParOf" srcId="{4D009733-6A12-4C14-9458-047EB2D8A67C}" destId="{DA2F0E04-AF1D-4016-B16D-08FB2B19B4DE}"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5597F3-BEB2-450F-A374-711E2A094ED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BF12EF2-2934-4E0C-940D-4A739FC80D55}">
      <dgm:prSet phldrT="[Text]"/>
      <dgm:spPr/>
      <dgm:t>
        <a:bodyPr/>
        <a:lstStyle/>
        <a:p>
          <a:r>
            <a:rPr lang="en-US" dirty="0" smtClean="0"/>
            <a:t>College</a:t>
          </a:r>
          <a:endParaRPr lang="en-US" dirty="0"/>
        </a:p>
      </dgm:t>
    </dgm:pt>
    <dgm:pt modelId="{38A00F8B-360F-44DC-80EF-231A8894FC36}" type="parTrans" cxnId="{5EB64CB0-1DE2-4390-8A8D-B7F6C7CFAE88}">
      <dgm:prSet/>
      <dgm:spPr/>
      <dgm:t>
        <a:bodyPr/>
        <a:lstStyle/>
        <a:p>
          <a:endParaRPr lang="en-US"/>
        </a:p>
      </dgm:t>
    </dgm:pt>
    <dgm:pt modelId="{5B542619-6D88-46BE-93C2-AF327969ABE5}" type="sibTrans" cxnId="{5EB64CB0-1DE2-4390-8A8D-B7F6C7CFAE88}">
      <dgm:prSet/>
      <dgm:spPr/>
    </dgm:pt>
    <dgm:pt modelId="{469D4E53-EBE1-4B0D-8646-3FDC888E585D}">
      <dgm:prSet phldrT="[Text]"/>
      <dgm:spPr/>
      <dgm:t>
        <a:bodyPr/>
        <a:lstStyle/>
        <a:p>
          <a:r>
            <a:rPr lang="en-US" dirty="0" smtClean="0"/>
            <a:t>Tourism</a:t>
          </a:r>
          <a:endParaRPr lang="en-US" dirty="0"/>
        </a:p>
      </dgm:t>
    </dgm:pt>
    <dgm:pt modelId="{515AA3E5-E004-4A82-A6FE-4F50B0612E0E}" type="parTrans" cxnId="{70FC6DF9-F033-4C20-9822-1B387621A600}">
      <dgm:prSet/>
      <dgm:spPr/>
      <dgm:t>
        <a:bodyPr/>
        <a:lstStyle/>
        <a:p>
          <a:endParaRPr lang="en-US"/>
        </a:p>
      </dgm:t>
    </dgm:pt>
    <dgm:pt modelId="{D08BB182-BA92-4432-8E83-9600945D8F7E}" type="sibTrans" cxnId="{70FC6DF9-F033-4C20-9822-1B387621A600}">
      <dgm:prSet/>
      <dgm:spPr/>
    </dgm:pt>
    <dgm:pt modelId="{769A2E43-3D0A-419E-A9C2-A9485719CCAE}">
      <dgm:prSet phldrT="[Text]"/>
      <dgm:spPr/>
      <dgm:t>
        <a:bodyPr/>
        <a:lstStyle/>
        <a:p>
          <a:r>
            <a:rPr lang="en-US" dirty="0" smtClean="0"/>
            <a:t>Energy</a:t>
          </a:r>
          <a:endParaRPr lang="en-US" dirty="0"/>
        </a:p>
      </dgm:t>
    </dgm:pt>
    <dgm:pt modelId="{87726B57-D58C-480E-8E0A-2BB107E2248B}" type="parTrans" cxnId="{58E4478F-D4AD-4D7C-A7AF-3611BBB7290E}">
      <dgm:prSet/>
      <dgm:spPr/>
      <dgm:t>
        <a:bodyPr/>
        <a:lstStyle/>
        <a:p>
          <a:endParaRPr lang="en-US"/>
        </a:p>
      </dgm:t>
    </dgm:pt>
    <dgm:pt modelId="{38D21274-7CB2-4D0A-9117-FC74FF6BE40D}" type="sibTrans" cxnId="{58E4478F-D4AD-4D7C-A7AF-3611BBB7290E}">
      <dgm:prSet/>
      <dgm:spPr/>
    </dgm:pt>
    <dgm:pt modelId="{BBA2C1C7-E9EA-4170-A38C-E23B7A099CFA}">
      <dgm:prSet phldrT="[Text]"/>
      <dgm:spPr/>
      <dgm:t>
        <a:bodyPr/>
        <a:lstStyle/>
        <a:p>
          <a:r>
            <a:rPr lang="en-US" dirty="0" smtClean="0"/>
            <a:t>Ring</a:t>
          </a:r>
          <a:endParaRPr lang="en-US" dirty="0"/>
        </a:p>
      </dgm:t>
    </dgm:pt>
    <dgm:pt modelId="{CB2D6793-90C6-4222-B9FB-FF01C28893D9}" type="sibTrans" cxnId="{780A5A11-8289-40B4-B470-6B21D7C8925C}">
      <dgm:prSet/>
      <dgm:spPr/>
      <dgm:t>
        <a:bodyPr/>
        <a:lstStyle/>
        <a:p>
          <a:endParaRPr lang="en-US"/>
        </a:p>
      </dgm:t>
    </dgm:pt>
    <dgm:pt modelId="{7768C3AA-F304-4949-A41B-EC5117820958}" type="parTrans" cxnId="{780A5A11-8289-40B4-B470-6B21D7C8925C}">
      <dgm:prSet/>
      <dgm:spPr/>
      <dgm:t>
        <a:bodyPr/>
        <a:lstStyle/>
        <a:p>
          <a:endParaRPr lang="en-US"/>
        </a:p>
      </dgm:t>
    </dgm:pt>
    <dgm:pt modelId="{77DD9DCD-E7B9-49B4-BD77-0E35F407D6AC}">
      <dgm:prSet phldrT="[Text]"/>
      <dgm:spPr/>
      <dgm:t>
        <a:bodyPr/>
        <a:lstStyle/>
        <a:p>
          <a:r>
            <a:rPr lang="en-US" dirty="0" smtClean="0"/>
            <a:t>Coal</a:t>
          </a:r>
          <a:endParaRPr lang="en-US" dirty="0"/>
        </a:p>
      </dgm:t>
    </dgm:pt>
    <dgm:pt modelId="{CD637F1A-2CE2-4CBD-A590-B3E3717DC974}" type="parTrans" cxnId="{04D4E613-9B1B-43D6-9FA7-1F078792CE4D}">
      <dgm:prSet/>
      <dgm:spPr/>
      <dgm:t>
        <a:bodyPr/>
        <a:lstStyle/>
        <a:p>
          <a:endParaRPr lang="en-US"/>
        </a:p>
      </dgm:t>
    </dgm:pt>
    <dgm:pt modelId="{1CD9661D-3E5D-49C8-83DF-B1DA96A03125}" type="sibTrans" cxnId="{04D4E613-9B1B-43D6-9FA7-1F078792CE4D}">
      <dgm:prSet/>
      <dgm:spPr/>
      <dgm:t>
        <a:bodyPr/>
        <a:lstStyle/>
        <a:p>
          <a:endParaRPr lang="en-US"/>
        </a:p>
      </dgm:t>
    </dgm:pt>
    <dgm:pt modelId="{4020040B-5D62-4274-9A12-E5A8FCAD1ED8}">
      <dgm:prSet phldrT="[Text]"/>
      <dgm:spPr/>
      <dgm:t>
        <a:bodyPr/>
        <a:lstStyle/>
        <a:p>
          <a:r>
            <a:rPr lang="en-US" dirty="0" smtClean="0"/>
            <a:t>Rural</a:t>
          </a:r>
          <a:endParaRPr lang="en-US" dirty="0"/>
        </a:p>
      </dgm:t>
    </dgm:pt>
    <dgm:pt modelId="{D5F71B23-2BC8-4348-B547-AC7CCF00DC8F}" type="parTrans" cxnId="{32BCD779-8F1E-498D-95C3-BDFBF928DAEA}">
      <dgm:prSet/>
      <dgm:spPr/>
      <dgm:t>
        <a:bodyPr/>
        <a:lstStyle/>
        <a:p>
          <a:endParaRPr lang="en-US"/>
        </a:p>
      </dgm:t>
    </dgm:pt>
    <dgm:pt modelId="{2CD2404B-03A0-46F0-8E6A-FD80AAD143AB}" type="sibTrans" cxnId="{32BCD779-8F1E-498D-95C3-BDFBF928DAEA}">
      <dgm:prSet/>
      <dgm:spPr/>
      <dgm:t>
        <a:bodyPr/>
        <a:lstStyle/>
        <a:p>
          <a:endParaRPr lang="en-US"/>
        </a:p>
      </dgm:t>
    </dgm:pt>
    <dgm:pt modelId="{47DEE8E9-9931-479C-9E5D-DA076D9A0B35}">
      <dgm:prSet phldrT="[Text]"/>
      <dgm:spPr/>
      <dgm:t>
        <a:bodyPr/>
        <a:lstStyle/>
        <a:p>
          <a:r>
            <a:rPr lang="en-US" dirty="0" smtClean="0"/>
            <a:t>Urban Metro</a:t>
          </a:r>
          <a:endParaRPr lang="en-US" dirty="0"/>
        </a:p>
      </dgm:t>
    </dgm:pt>
    <dgm:pt modelId="{08866A05-7A87-4399-A513-FCE1F6FFE564}" type="parTrans" cxnId="{6F71F54D-F3FF-423C-9511-291C7DF94B56}">
      <dgm:prSet/>
      <dgm:spPr/>
      <dgm:t>
        <a:bodyPr/>
        <a:lstStyle/>
        <a:p>
          <a:endParaRPr lang="en-US"/>
        </a:p>
      </dgm:t>
    </dgm:pt>
    <dgm:pt modelId="{F97DBC32-0E20-4A29-93A2-A9A045CCB096}" type="sibTrans" cxnId="{6F71F54D-F3FF-423C-9511-291C7DF94B56}">
      <dgm:prSet/>
      <dgm:spPr/>
      <dgm:t>
        <a:bodyPr/>
        <a:lstStyle/>
        <a:p>
          <a:endParaRPr lang="en-US"/>
        </a:p>
      </dgm:t>
    </dgm:pt>
    <dgm:pt modelId="{BA2C2265-F0F8-4629-95FE-F34A9D766AAC}" type="pres">
      <dgm:prSet presAssocID="{E15597F3-BEB2-450F-A374-711E2A094ED6}" presName="diagram" presStyleCnt="0">
        <dgm:presLayoutVars>
          <dgm:dir/>
          <dgm:resizeHandles val="exact"/>
        </dgm:presLayoutVars>
      </dgm:prSet>
      <dgm:spPr/>
      <dgm:t>
        <a:bodyPr/>
        <a:lstStyle/>
        <a:p>
          <a:endParaRPr lang="en-US"/>
        </a:p>
      </dgm:t>
    </dgm:pt>
    <dgm:pt modelId="{E184BB0C-870B-4CAA-BCDD-C498639B98D0}" type="pres">
      <dgm:prSet presAssocID="{1BF12EF2-2934-4E0C-940D-4A739FC80D55}" presName="node" presStyleLbl="node1" presStyleIdx="0" presStyleCnt="7">
        <dgm:presLayoutVars>
          <dgm:bulletEnabled val="1"/>
        </dgm:presLayoutVars>
      </dgm:prSet>
      <dgm:spPr/>
      <dgm:t>
        <a:bodyPr/>
        <a:lstStyle/>
        <a:p>
          <a:endParaRPr lang="en-US"/>
        </a:p>
      </dgm:t>
    </dgm:pt>
    <dgm:pt modelId="{E3759FD3-BAD8-4530-9E9C-2A78E4EDC17F}" type="pres">
      <dgm:prSet presAssocID="{5B542619-6D88-46BE-93C2-AF327969ABE5}" presName="sibTrans" presStyleCnt="0"/>
      <dgm:spPr/>
    </dgm:pt>
    <dgm:pt modelId="{9725F498-2E01-4F59-AE71-0F5C531F5DDC}" type="pres">
      <dgm:prSet presAssocID="{469D4E53-EBE1-4B0D-8646-3FDC888E585D}" presName="node" presStyleLbl="node1" presStyleIdx="1" presStyleCnt="7">
        <dgm:presLayoutVars>
          <dgm:bulletEnabled val="1"/>
        </dgm:presLayoutVars>
      </dgm:prSet>
      <dgm:spPr/>
      <dgm:t>
        <a:bodyPr/>
        <a:lstStyle/>
        <a:p>
          <a:endParaRPr lang="en-US"/>
        </a:p>
      </dgm:t>
    </dgm:pt>
    <dgm:pt modelId="{6B527A8A-36CF-4317-B34A-DC06D92A6BC2}" type="pres">
      <dgm:prSet presAssocID="{D08BB182-BA92-4432-8E83-9600945D8F7E}" presName="sibTrans" presStyleCnt="0"/>
      <dgm:spPr/>
    </dgm:pt>
    <dgm:pt modelId="{234930C7-EB5E-431B-B458-788E8DDB0033}" type="pres">
      <dgm:prSet presAssocID="{BBA2C1C7-E9EA-4170-A38C-E23B7A099CFA}" presName="node" presStyleLbl="node1" presStyleIdx="2" presStyleCnt="7">
        <dgm:presLayoutVars>
          <dgm:bulletEnabled val="1"/>
        </dgm:presLayoutVars>
      </dgm:prSet>
      <dgm:spPr/>
      <dgm:t>
        <a:bodyPr/>
        <a:lstStyle/>
        <a:p>
          <a:endParaRPr lang="en-US"/>
        </a:p>
      </dgm:t>
    </dgm:pt>
    <dgm:pt modelId="{E236193D-32B4-4C36-BD54-93D3D325D2F0}" type="pres">
      <dgm:prSet presAssocID="{CB2D6793-90C6-4222-B9FB-FF01C28893D9}" presName="sibTrans" presStyleCnt="0"/>
      <dgm:spPr/>
    </dgm:pt>
    <dgm:pt modelId="{0A5D46D0-1FB4-45A2-9878-20C605B996EB}" type="pres">
      <dgm:prSet presAssocID="{769A2E43-3D0A-419E-A9C2-A9485719CCAE}" presName="node" presStyleLbl="node1" presStyleIdx="3" presStyleCnt="7">
        <dgm:presLayoutVars>
          <dgm:bulletEnabled val="1"/>
        </dgm:presLayoutVars>
      </dgm:prSet>
      <dgm:spPr/>
      <dgm:t>
        <a:bodyPr/>
        <a:lstStyle/>
        <a:p>
          <a:endParaRPr lang="en-US"/>
        </a:p>
      </dgm:t>
    </dgm:pt>
    <dgm:pt modelId="{8F32C0E5-2474-43A7-95AF-A2363DA7F69E}" type="pres">
      <dgm:prSet presAssocID="{38D21274-7CB2-4D0A-9117-FC74FF6BE40D}" presName="sibTrans" presStyleCnt="0"/>
      <dgm:spPr/>
    </dgm:pt>
    <dgm:pt modelId="{1F00FF8F-25F8-4ABA-AC6D-543E952223F6}" type="pres">
      <dgm:prSet presAssocID="{77DD9DCD-E7B9-49B4-BD77-0E35F407D6AC}" presName="node" presStyleLbl="node1" presStyleIdx="4" presStyleCnt="7">
        <dgm:presLayoutVars>
          <dgm:bulletEnabled val="1"/>
        </dgm:presLayoutVars>
      </dgm:prSet>
      <dgm:spPr/>
      <dgm:t>
        <a:bodyPr/>
        <a:lstStyle/>
        <a:p>
          <a:endParaRPr lang="en-US"/>
        </a:p>
      </dgm:t>
    </dgm:pt>
    <dgm:pt modelId="{6903911D-2FC0-4D8D-B461-0AD73A1FFCD4}" type="pres">
      <dgm:prSet presAssocID="{1CD9661D-3E5D-49C8-83DF-B1DA96A03125}" presName="sibTrans" presStyleCnt="0"/>
      <dgm:spPr/>
    </dgm:pt>
    <dgm:pt modelId="{2BAA7519-E761-41E8-BFD3-07E9F3B07572}" type="pres">
      <dgm:prSet presAssocID="{4020040B-5D62-4274-9A12-E5A8FCAD1ED8}" presName="node" presStyleLbl="node1" presStyleIdx="5" presStyleCnt="7">
        <dgm:presLayoutVars>
          <dgm:bulletEnabled val="1"/>
        </dgm:presLayoutVars>
      </dgm:prSet>
      <dgm:spPr/>
      <dgm:t>
        <a:bodyPr/>
        <a:lstStyle/>
        <a:p>
          <a:endParaRPr lang="en-US"/>
        </a:p>
      </dgm:t>
    </dgm:pt>
    <dgm:pt modelId="{0F64FB35-DC2A-42B0-8C0A-CD06918B6291}" type="pres">
      <dgm:prSet presAssocID="{2CD2404B-03A0-46F0-8E6A-FD80AAD143AB}" presName="sibTrans" presStyleCnt="0"/>
      <dgm:spPr/>
    </dgm:pt>
    <dgm:pt modelId="{D702123F-0892-441A-BEA4-23CD4B019625}" type="pres">
      <dgm:prSet presAssocID="{47DEE8E9-9931-479C-9E5D-DA076D9A0B35}" presName="node" presStyleLbl="node1" presStyleIdx="6" presStyleCnt="7">
        <dgm:presLayoutVars>
          <dgm:bulletEnabled val="1"/>
        </dgm:presLayoutVars>
      </dgm:prSet>
      <dgm:spPr/>
      <dgm:t>
        <a:bodyPr/>
        <a:lstStyle/>
        <a:p>
          <a:endParaRPr lang="en-US"/>
        </a:p>
      </dgm:t>
    </dgm:pt>
  </dgm:ptLst>
  <dgm:cxnLst>
    <dgm:cxn modelId="{32BCD779-8F1E-498D-95C3-BDFBF928DAEA}" srcId="{E15597F3-BEB2-450F-A374-711E2A094ED6}" destId="{4020040B-5D62-4274-9A12-E5A8FCAD1ED8}" srcOrd="5" destOrd="0" parTransId="{D5F71B23-2BC8-4348-B547-AC7CCF00DC8F}" sibTransId="{2CD2404B-03A0-46F0-8E6A-FD80AAD143AB}"/>
    <dgm:cxn modelId="{5EB64CB0-1DE2-4390-8A8D-B7F6C7CFAE88}" srcId="{E15597F3-BEB2-450F-A374-711E2A094ED6}" destId="{1BF12EF2-2934-4E0C-940D-4A739FC80D55}" srcOrd="0" destOrd="0" parTransId="{38A00F8B-360F-44DC-80EF-231A8894FC36}" sibTransId="{5B542619-6D88-46BE-93C2-AF327969ABE5}"/>
    <dgm:cxn modelId="{DCEB8ED0-30D0-4A9A-8EA8-FE3020CB84F5}" type="presOf" srcId="{4020040B-5D62-4274-9A12-E5A8FCAD1ED8}" destId="{2BAA7519-E761-41E8-BFD3-07E9F3B07572}" srcOrd="0" destOrd="0" presId="urn:microsoft.com/office/officeart/2005/8/layout/default"/>
    <dgm:cxn modelId="{6F71F54D-F3FF-423C-9511-291C7DF94B56}" srcId="{E15597F3-BEB2-450F-A374-711E2A094ED6}" destId="{47DEE8E9-9931-479C-9E5D-DA076D9A0B35}" srcOrd="6" destOrd="0" parTransId="{08866A05-7A87-4399-A513-FCE1F6FFE564}" sibTransId="{F97DBC32-0E20-4A29-93A2-A9A045CCB096}"/>
    <dgm:cxn modelId="{617B4DEB-94CD-49A3-AB3E-2304F291F251}" type="presOf" srcId="{1BF12EF2-2934-4E0C-940D-4A739FC80D55}" destId="{E184BB0C-870B-4CAA-BCDD-C498639B98D0}" srcOrd="0" destOrd="0" presId="urn:microsoft.com/office/officeart/2005/8/layout/default"/>
    <dgm:cxn modelId="{70FC6DF9-F033-4C20-9822-1B387621A600}" srcId="{E15597F3-BEB2-450F-A374-711E2A094ED6}" destId="{469D4E53-EBE1-4B0D-8646-3FDC888E585D}" srcOrd="1" destOrd="0" parTransId="{515AA3E5-E004-4A82-A6FE-4F50B0612E0E}" sibTransId="{D08BB182-BA92-4432-8E83-9600945D8F7E}"/>
    <dgm:cxn modelId="{98031C1D-0E34-435E-8822-86A4F774FCF2}" type="presOf" srcId="{77DD9DCD-E7B9-49B4-BD77-0E35F407D6AC}" destId="{1F00FF8F-25F8-4ABA-AC6D-543E952223F6}" srcOrd="0" destOrd="0" presId="urn:microsoft.com/office/officeart/2005/8/layout/default"/>
    <dgm:cxn modelId="{3B83B9FE-FD44-4EC0-9E45-367E5D16D7B5}" type="presOf" srcId="{47DEE8E9-9931-479C-9E5D-DA076D9A0B35}" destId="{D702123F-0892-441A-BEA4-23CD4B019625}" srcOrd="0" destOrd="0" presId="urn:microsoft.com/office/officeart/2005/8/layout/default"/>
    <dgm:cxn modelId="{4542DD19-B9D5-4B7D-A382-6AC1C8EB9009}" type="presOf" srcId="{469D4E53-EBE1-4B0D-8646-3FDC888E585D}" destId="{9725F498-2E01-4F59-AE71-0F5C531F5DDC}" srcOrd="0" destOrd="0" presId="urn:microsoft.com/office/officeart/2005/8/layout/default"/>
    <dgm:cxn modelId="{5CCD98F6-8147-4446-9030-960511E57552}" type="presOf" srcId="{E15597F3-BEB2-450F-A374-711E2A094ED6}" destId="{BA2C2265-F0F8-4629-95FE-F34A9D766AAC}" srcOrd="0" destOrd="0" presId="urn:microsoft.com/office/officeart/2005/8/layout/default"/>
    <dgm:cxn modelId="{04D4E613-9B1B-43D6-9FA7-1F078792CE4D}" srcId="{E15597F3-BEB2-450F-A374-711E2A094ED6}" destId="{77DD9DCD-E7B9-49B4-BD77-0E35F407D6AC}" srcOrd="4" destOrd="0" parTransId="{CD637F1A-2CE2-4CBD-A590-B3E3717DC974}" sibTransId="{1CD9661D-3E5D-49C8-83DF-B1DA96A03125}"/>
    <dgm:cxn modelId="{780A5A11-8289-40B4-B470-6B21D7C8925C}" srcId="{E15597F3-BEB2-450F-A374-711E2A094ED6}" destId="{BBA2C1C7-E9EA-4170-A38C-E23B7A099CFA}" srcOrd="2" destOrd="0" parTransId="{7768C3AA-F304-4949-A41B-EC5117820958}" sibTransId="{CB2D6793-90C6-4222-B9FB-FF01C28893D9}"/>
    <dgm:cxn modelId="{FFA710C0-CDC5-4584-B09F-44953232DEC9}" type="presOf" srcId="{BBA2C1C7-E9EA-4170-A38C-E23B7A099CFA}" destId="{234930C7-EB5E-431B-B458-788E8DDB0033}" srcOrd="0" destOrd="0" presId="urn:microsoft.com/office/officeart/2005/8/layout/default"/>
    <dgm:cxn modelId="{58E4478F-D4AD-4D7C-A7AF-3611BBB7290E}" srcId="{E15597F3-BEB2-450F-A374-711E2A094ED6}" destId="{769A2E43-3D0A-419E-A9C2-A9485719CCAE}" srcOrd="3" destOrd="0" parTransId="{87726B57-D58C-480E-8E0A-2BB107E2248B}" sibTransId="{38D21274-7CB2-4D0A-9117-FC74FF6BE40D}"/>
    <dgm:cxn modelId="{2D06DBD2-5824-4E54-AEAB-DA549CD4B861}" type="presOf" srcId="{769A2E43-3D0A-419E-A9C2-A9485719CCAE}" destId="{0A5D46D0-1FB4-45A2-9878-20C605B996EB}" srcOrd="0" destOrd="0" presId="urn:microsoft.com/office/officeart/2005/8/layout/default"/>
    <dgm:cxn modelId="{9963CB3C-9E1B-4797-AC0E-0EA444965291}" type="presParOf" srcId="{BA2C2265-F0F8-4629-95FE-F34A9D766AAC}" destId="{E184BB0C-870B-4CAA-BCDD-C498639B98D0}" srcOrd="0" destOrd="0" presId="urn:microsoft.com/office/officeart/2005/8/layout/default"/>
    <dgm:cxn modelId="{F593B498-1C4D-4C1F-AD4D-13D7A8CA5C82}" type="presParOf" srcId="{BA2C2265-F0F8-4629-95FE-F34A9D766AAC}" destId="{E3759FD3-BAD8-4530-9E9C-2A78E4EDC17F}" srcOrd="1" destOrd="0" presId="urn:microsoft.com/office/officeart/2005/8/layout/default"/>
    <dgm:cxn modelId="{839FEABF-B029-4E05-B931-0027475BA37B}" type="presParOf" srcId="{BA2C2265-F0F8-4629-95FE-F34A9D766AAC}" destId="{9725F498-2E01-4F59-AE71-0F5C531F5DDC}" srcOrd="2" destOrd="0" presId="urn:microsoft.com/office/officeart/2005/8/layout/default"/>
    <dgm:cxn modelId="{3CEAFED8-00F9-4C81-B240-4EF138C9D012}" type="presParOf" srcId="{BA2C2265-F0F8-4629-95FE-F34A9D766AAC}" destId="{6B527A8A-36CF-4317-B34A-DC06D92A6BC2}" srcOrd="3" destOrd="0" presId="urn:microsoft.com/office/officeart/2005/8/layout/default"/>
    <dgm:cxn modelId="{5C474EA7-F861-4141-B906-C4E4551F8F52}" type="presParOf" srcId="{BA2C2265-F0F8-4629-95FE-F34A9D766AAC}" destId="{234930C7-EB5E-431B-B458-788E8DDB0033}" srcOrd="4" destOrd="0" presId="urn:microsoft.com/office/officeart/2005/8/layout/default"/>
    <dgm:cxn modelId="{D6278BA7-E29F-43DF-A24F-BC964A14FCAB}" type="presParOf" srcId="{BA2C2265-F0F8-4629-95FE-F34A9D766AAC}" destId="{E236193D-32B4-4C36-BD54-93D3D325D2F0}" srcOrd="5" destOrd="0" presId="urn:microsoft.com/office/officeart/2005/8/layout/default"/>
    <dgm:cxn modelId="{7AC4F02B-7F14-4934-8756-AE56564343C1}" type="presParOf" srcId="{BA2C2265-F0F8-4629-95FE-F34A9D766AAC}" destId="{0A5D46D0-1FB4-45A2-9878-20C605B996EB}" srcOrd="6" destOrd="0" presId="urn:microsoft.com/office/officeart/2005/8/layout/default"/>
    <dgm:cxn modelId="{36A3A3DC-E0C9-4A3E-BD01-E299933483E6}" type="presParOf" srcId="{BA2C2265-F0F8-4629-95FE-F34A9D766AAC}" destId="{8F32C0E5-2474-43A7-95AF-A2363DA7F69E}" srcOrd="7" destOrd="0" presId="urn:microsoft.com/office/officeart/2005/8/layout/default"/>
    <dgm:cxn modelId="{AD8DF430-A0D5-45EF-B8B2-2E7CE8E87887}" type="presParOf" srcId="{BA2C2265-F0F8-4629-95FE-F34A9D766AAC}" destId="{1F00FF8F-25F8-4ABA-AC6D-543E952223F6}" srcOrd="8" destOrd="0" presId="urn:microsoft.com/office/officeart/2005/8/layout/default"/>
    <dgm:cxn modelId="{ECEC8B1C-BBF1-405D-B957-5743AB5A232E}" type="presParOf" srcId="{BA2C2265-F0F8-4629-95FE-F34A9D766AAC}" destId="{6903911D-2FC0-4D8D-B461-0AD73A1FFCD4}" srcOrd="9" destOrd="0" presId="urn:microsoft.com/office/officeart/2005/8/layout/default"/>
    <dgm:cxn modelId="{ADEF75D2-E1D3-463C-843B-C5AEDE8DA5DC}" type="presParOf" srcId="{BA2C2265-F0F8-4629-95FE-F34A9D766AAC}" destId="{2BAA7519-E761-41E8-BFD3-07E9F3B07572}" srcOrd="10" destOrd="0" presId="urn:microsoft.com/office/officeart/2005/8/layout/default"/>
    <dgm:cxn modelId="{2B587328-4FA9-412F-9691-153C1B83E086}" type="presParOf" srcId="{BA2C2265-F0F8-4629-95FE-F34A9D766AAC}" destId="{0F64FB35-DC2A-42B0-8C0A-CD06918B6291}" srcOrd="11" destOrd="0" presId="urn:microsoft.com/office/officeart/2005/8/layout/default"/>
    <dgm:cxn modelId="{13A38F2C-7EC2-40A2-B64D-F9F844E67D33}" type="presParOf" srcId="{BA2C2265-F0F8-4629-95FE-F34A9D766AAC}" destId="{D702123F-0892-441A-BEA4-23CD4B01962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C8441-4AC1-45D6-B595-6E7C582D555E}">
      <dsp:nvSpPr>
        <dsp:cNvPr id="0" name=""/>
        <dsp:cNvSpPr/>
      </dsp:nvSpPr>
      <dsp:spPr>
        <a:xfrm rot="16200000">
          <a:off x="-1160711" y="1162653"/>
          <a:ext cx="4230461" cy="1905154"/>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Emerging Adults</a:t>
          </a:r>
        </a:p>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 </a:t>
          </a:r>
          <a:r>
            <a:rPr lang="en-US" sz="2000" kern="1200" dirty="0" smtClean="0">
              <a:latin typeface="Arial" panose="020B0604020202020204" pitchFamily="34" charset="0"/>
              <a:cs typeface="Arial" panose="020B0604020202020204" pitchFamily="34" charset="0"/>
            </a:rPr>
            <a:t>(ages 15-24)</a:t>
          </a:r>
        </a:p>
        <a:p>
          <a:pPr lvl="0" algn="ctr" defTabSz="1066800" rtl="0">
            <a:lnSpc>
              <a:spcPct val="90000"/>
            </a:lnSpc>
            <a:spcBef>
              <a:spcPct val="0"/>
            </a:spcBef>
            <a:spcAft>
              <a:spcPct val="35000"/>
            </a:spcAft>
          </a:pPr>
          <a:endParaRPr lang="en-US" sz="2000" kern="1200" dirty="0">
            <a:latin typeface="Arial" panose="020B0604020202020204" pitchFamily="34" charset="0"/>
            <a:cs typeface="Arial" panose="020B0604020202020204" pitchFamily="34" charset="0"/>
          </a:endParaRPr>
        </a:p>
      </dsp:txBody>
      <dsp:txXfrm rot="5400000">
        <a:off x="1942" y="846092"/>
        <a:ext cx="1905154" cy="2538277"/>
      </dsp:txXfrm>
    </dsp:sp>
    <dsp:sp modelId="{45FCCB3A-6CA5-4E36-A9F6-311A5CFA0DAA}">
      <dsp:nvSpPr>
        <dsp:cNvPr id="0" name=""/>
        <dsp:cNvSpPr/>
      </dsp:nvSpPr>
      <dsp:spPr>
        <a:xfrm rot="16200000">
          <a:off x="887329" y="1162653"/>
          <a:ext cx="4230461" cy="1905154"/>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Young Adults </a:t>
          </a:r>
        </a:p>
        <a:p>
          <a:pPr lvl="0" algn="ctr" defTabSz="1066800" rtl="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(ages 25-29)</a:t>
          </a:r>
          <a:endParaRPr lang="en-US" sz="2000" kern="1200" dirty="0">
            <a:latin typeface="Arial" panose="020B0604020202020204" pitchFamily="34" charset="0"/>
            <a:cs typeface="Arial" panose="020B0604020202020204" pitchFamily="34" charset="0"/>
          </a:endParaRPr>
        </a:p>
      </dsp:txBody>
      <dsp:txXfrm rot="5400000">
        <a:off x="2049982" y="846092"/>
        <a:ext cx="1905154" cy="2538277"/>
      </dsp:txXfrm>
    </dsp:sp>
    <dsp:sp modelId="{322E91B5-E9C5-4675-88F2-6A2E6EC58669}">
      <dsp:nvSpPr>
        <dsp:cNvPr id="0" name=""/>
        <dsp:cNvSpPr/>
      </dsp:nvSpPr>
      <dsp:spPr>
        <a:xfrm rot="16200000">
          <a:off x="2935369" y="1162653"/>
          <a:ext cx="4230461" cy="1905154"/>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Family Age </a:t>
          </a:r>
          <a:r>
            <a:rPr lang="en-US" sz="2000" kern="1200" dirty="0" smtClean="0">
              <a:latin typeface="Arial" panose="020B0604020202020204" pitchFamily="34" charset="0"/>
              <a:cs typeface="Arial" panose="020B0604020202020204" pitchFamily="34" charset="0"/>
            </a:rPr>
            <a:t>(ages 30-49, and 5-14)</a:t>
          </a:r>
          <a:endParaRPr lang="en-US" sz="2000" kern="1200" dirty="0">
            <a:latin typeface="Arial" panose="020B0604020202020204" pitchFamily="34" charset="0"/>
            <a:cs typeface="Arial" panose="020B0604020202020204" pitchFamily="34" charset="0"/>
          </a:endParaRPr>
        </a:p>
      </dsp:txBody>
      <dsp:txXfrm rot="5400000">
        <a:off x="4098022" y="846092"/>
        <a:ext cx="1905154" cy="2538277"/>
      </dsp:txXfrm>
    </dsp:sp>
    <dsp:sp modelId="{DC7CA567-99D0-4302-B648-8695A7DD4948}">
      <dsp:nvSpPr>
        <dsp:cNvPr id="0" name=""/>
        <dsp:cNvSpPr/>
      </dsp:nvSpPr>
      <dsp:spPr>
        <a:xfrm rot="16200000">
          <a:off x="4983410" y="1162653"/>
          <a:ext cx="4230461" cy="1905154"/>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Older Adults </a:t>
          </a:r>
        </a:p>
        <a:p>
          <a:pPr lvl="0" algn="ctr" defTabSz="1066800" rtl="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(ages 50-74)</a:t>
          </a:r>
          <a:endParaRPr lang="en-US" sz="2000" kern="1200" dirty="0">
            <a:latin typeface="Arial" panose="020B0604020202020204" pitchFamily="34" charset="0"/>
            <a:cs typeface="Arial" panose="020B0604020202020204" pitchFamily="34" charset="0"/>
          </a:endParaRPr>
        </a:p>
      </dsp:txBody>
      <dsp:txXfrm rot="5400000">
        <a:off x="6146063" y="846092"/>
        <a:ext cx="1905154" cy="2538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2B8DB-D294-448F-BA76-97DC96FCF9DD}">
      <dsp:nvSpPr>
        <dsp:cNvPr id="0" name=""/>
        <dsp:cNvSpPr/>
      </dsp:nvSpPr>
      <dsp:spPr>
        <a:xfrm>
          <a:off x="992" y="751108"/>
          <a:ext cx="1315227" cy="131522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Actual 2010 </a:t>
          </a:r>
        </a:p>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Age </a:t>
          </a:r>
        </a:p>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20-24</a:t>
          </a:r>
          <a:endParaRPr lang="en-US" sz="1300" b="1" kern="1200" dirty="0">
            <a:latin typeface="Arial" panose="020B0604020202020204" pitchFamily="34" charset="0"/>
            <a:cs typeface="Arial" panose="020B0604020202020204" pitchFamily="34" charset="0"/>
          </a:endParaRPr>
        </a:p>
      </dsp:txBody>
      <dsp:txXfrm>
        <a:off x="193603" y="943719"/>
        <a:ext cx="930005" cy="930005"/>
      </dsp:txXfrm>
    </dsp:sp>
    <dsp:sp modelId="{93D1520B-6922-4073-AA50-C4245F5C8D9A}">
      <dsp:nvSpPr>
        <dsp:cNvPr id="0" name=""/>
        <dsp:cNvSpPr/>
      </dsp:nvSpPr>
      <dsp:spPr>
        <a:xfrm>
          <a:off x="1423016" y="1027306"/>
          <a:ext cx="762831" cy="762831"/>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latin typeface="Arial" panose="020B0604020202020204" pitchFamily="34" charset="0"/>
            <a:cs typeface="Arial" panose="020B0604020202020204" pitchFamily="34" charset="0"/>
          </a:endParaRPr>
        </a:p>
      </dsp:txBody>
      <dsp:txXfrm>
        <a:off x="1524129" y="1319013"/>
        <a:ext cx="560605" cy="179417"/>
      </dsp:txXfrm>
    </dsp:sp>
    <dsp:sp modelId="{F41C372D-B1C6-436D-B32A-1E5357BD490F}">
      <dsp:nvSpPr>
        <dsp:cNvPr id="0" name=""/>
        <dsp:cNvSpPr/>
      </dsp:nvSpPr>
      <dsp:spPr>
        <a:xfrm>
          <a:off x="2292644" y="751108"/>
          <a:ext cx="1315227" cy="1315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Expected 2010 </a:t>
          </a:r>
        </a:p>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Age </a:t>
          </a:r>
        </a:p>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20-24</a:t>
          </a:r>
          <a:endParaRPr lang="en-US" sz="1300" b="1" kern="1200" dirty="0">
            <a:latin typeface="Arial" panose="020B0604020202020204" pitchFamily="34" charset="0"/>
            <a:cs typeface="Arial" panose="020B0604020202020204" pitchFamily="34" charset="0"/>
          </a:endParaRPr>
        </a:p>
      </dsp:txBody>
      <dsp:txXfrm>
        <a:off x="2485255" y="943719"/>
        <a:ext cx="930005" cy="930005"/>
      </dsp:txXfrm>
    </dsp:sp>
    <dsp:sp modelId="{9B59B4DE-4C28-4C2B-A82C-DA0D1B6E8DB0}">
      <dsp:nvSpPr>
        <dsp:cNvPr id="0" name=""/>
        <dsp:cNvSpPr/>
      </dsp:nvSpPr>
      <dsp:spPr>
        <a:xfrm>
          <a:off x="3714668" y="1027306"/>
          <a:ext cx="762831" cy="76283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latin typeface="Arial" panose="020B0604020202020204" pitchFamily="34" charset="0"/>
            <a:cs typeface="Arial" panose="020B0604020202020204" pitchFamily="34" charset="0"/>
          </a:endParaRPr>
        </a:p>
      </dsp:txBody>
      <dsp:txXfrm>
        <a:off x="3815781" y="1184449"/>
        <a:ext cx="560605" cy="448545"/>
      </dsp:txXfrm>
    </dsp:sp>
    <dsp:sp modelId="{15F18B84-0D19-439D-86DB-E786ADF079C3}">
      <dsp:nvSpPr>
        <dsp:cNvPr id="0" name=""/>
        <dsp:cNvSpPr/>
      </dsp:nvSpPr>
      <dsp:spPr>
        <a:xfrm>
          <a:off x="4584296" y="751108"/>
          <a:ext cx="1315227" cy="1315227"/>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2010 </a:t>
          </a:r>
        </a:p>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Net Migration</a:t>
          </a:r>
        </a:p>
        <a:p>
          <a:pPr lvl="0" algn="ctr"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Ages 20-24</a:t>
          </a:r>
          <a:endParaRPr lang="en-US" sz="1300" b="1" kern="1200" dirty="0">
            <a:latin typeface="Arial" panose="020B0604020202020204" pitchFamily="34" charset="0"/>
            <a:cs typeface="Arial" panose="020B0604020202020204" pitchFamily="34" charset="0"/>
          </a:endParaRPr>
        </a:p>
      </dsp:txBody>
      <dsp:txXfrm>
        <a:off x="4776907" y="943719"/>
        <a:ext cx="930005" cy="930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D71DC-3892-4176-8BB3-3917E9E1C0B6}">
      <dsp:nvSpPr>
        <dsp:cNvPr id="0" name=""/>
        <dsp:cNvSpPr/>
      </dsp:nvSpPr>
      <dsp:spPr>
        <a:xfrm>
          <a:off x="242551" y="1113"/>
          <a:ext cx="1695284" cy="1695284"/>
        </a:xfrm>
        <a:prstGeom prst="ellipse">
          <a:avLst/>
        </a:prstGeom>
        <a:solidFill>
          <a:srgbClr val="E23D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Life Stage Migration Patterns</a:t>
          </a:r>
        </a:p>
      </dsp:txBody>
      <dsp:txXfrm>
        <a:off x="490820" y="249382"/>
        <a:ext cx="1198746" cy="1198746"/>
      </dsp:txXfrm>
    </dsp:sp>
    <dsp:sp modelId="{AD26A3B8-9D7B-48C0-B3C6-1BB8816710E7}">
      <dsp:nvSpPr>
        <dsp:cNvPr id="0" name=""/>
        <dsp:cNvSpPr/>
      </dsp:nvSpPr>
      <dsp:spPr>
        <a:xfrm>
          <a:off x="598560" y="1834055"/>
          <a:ext cx="983264" cy="983264"/>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a:off x="728892" y="2210055"/>
        <a:ext cx="722600" cy="231264"/>
      </dsp:txXfrm>
    </dsp:sp>
    <dsp:sp modelId="{4B8E050A-DBE1-4CE4-84E6-7070E4C39565}">
      <dsp:nvSpPr>
        <dsp:cNvPr id="0" name=""/>
        <dsp:cNvSpPr/>
      </dsp:nvSpPr>
      <dsp:spPr>
        <a:xfrm>
          <a:off x="242551" y="2954976"/>
          <a:ext cx="1695284" cy="1695284"/>
        </a:xfrm>
        <a:prstGeom prst="ellipse">
          <a:avLst/>
        </a:prstGeom>
        <a:solidFill>
          <a:srgbClr val="E23D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Demographic and Economic Profiles</a:t>
          </a:r>
          <a:endParaRPr lang="en-US" sz="1600" b="1" kern="1200" dirty="0"/>
        </a:p>
      </dsp:txBody>
      <dsp:txXfrm>
        <a:off x="490820" y="3203245"/>
        <a:ext cx="1198746" cy="1198746"/>
      </dsp:txXfrm>
    </dsp:sp>
    <dsp:sp modelId="{7023E19C-6AFE-49A4-BBC0-87F66FC08B0B}">
      <dsp:nvSpPr>
        <dsp:cNvPr id="0" name=""/>
        <dsp:cNvSpPr/>
      </dsp:nvSpPr>
      <dsp:spPr>
        <a:xfrm>
          <a:off x="2192127" y="2010364"/>
          <a:ext cx="539100" cy="630645"/>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a:off x="2192127" y="2136493"/>
        <a:ext cx="377370" cy="378387"/>
      </dsp:txXfrm>
    </dsp:sp>
    <dsp:sp modelId="{DA2F0E04-AF1D-4016-B16D-08FB2B19B4DE}">
      <dsp:nvSpPr>
        <dsp:cNvPr id="0" name=""/>
        <dsp:cNvSpPr/>
      </dsp:nvSpPr>
      <dsp:spPr>
        <a:xfrm>
          <a:off x="2955005" y="630403"/>
          <a:ext cx="3390568" cy="339056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latin typeface="Arial" panose="020B0604020202020204" pitchFamily="34" charset="0"/>
              <a:cs typeface="Arial" panose="020B0604020202020204" pitchFamily="34" charset="0"/>
            </a:rPr>
            <a:t>Meaningful County Typologies</a:t>
          </a:r>
          <a:endParaRPr lang="en-US" sz="3400" b="1" kern="1200" dirty="0">
            <a:latin typeface="Arial" panose="020B0604020202020204" pitchFamily="34" charset="0"/>
            <a:cs typeface="Arial" panose="020B0604020202020204" pitchFamily="34" charset="0"/>
          </a:endParaRPr>
        </a:p>
      </dsp:txBody>
      <dsp:txXfrm>
        <a:off x="3451542" y="1126940"/>
        <a:ext cx="2397494" cy="2397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4BB0C-870B-4CAA-BCDD-C498639B98D0}">
      <dsp:nvSpPr>
        <dsp:cNvPr id="0" name=""/>
        <dsp:cNvSpPr/>
      </dsp:nvSpPr>
      <dsp:spPr>
        <a:xfrm>
          <a:off x="0" y="338364"/>
          <a:ext cx="2054678" cy="12328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College</a:t>
          </a:r>
          <a:endParaRPr lang="en-US" sz="3400" kern="1200" dirty="0"/>
        </a:p>
      </dsp:txBody>
      <dsp:txXfrm>
        <a:off x="0" y="338364"/>
        <a:ext cx="2054678" cy="1232807"/>
      </dsp:txXfrm>
    </dsp:sp>
    <dsp:sp modelId="{9725F498-2E01-4F59-AE71-0F5C531F5DDC}">
      <dsp:nvSpPr>
        <dsp:cNvPr id="0" name=""/>
        <dsp:cNvSpPr/>
      </dsp:nvSpPr>
      <dsp:spPr>
        <a:xfrm>
          <a:off x="2260146" y="338364"/>
          <a:ext cx="2054678" cy="1232807"/>
        </a:xfrm>
        <a:prstGeom prst="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Tourism</a:t>
          </a:r>
          <a:endParaRPr lang="en-US" sz="3400" kern="1200" dirty="0"/>
        </a:p>
      </dsp:txBody>
      <dsp:txXfrm>
        <a:off x="2260146" y="338364"/>
        <a:ext cx="2054678" cy="1232807"/>
      </dsp:txXfrm>
    </dsp:sp>
    <dsp:sp modelId="{234930C7-EB5E-431B-B458-788E8DDB0033}">
      <dsp:nvSpPr>
        <dsp:cNvPr id="0" name=""/>
        <dsp:cNvSpPr/>
      </dsp:nvSpPr>
      <dsp:spPr>
        <a:xfrm>
          <a:off x="4520292" y="338364"/>
          <a:ext cx="2054678" cy="1232807"/>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Ring</a:t>
          </a:r>
          <a:endParaRPr lang="en-US" sz="3400" kern="1200" dirty="0"/>
        </a:p>
      </dsp:txBody>
      <dsp:txXfrm>
        <a:off x="4520292" y="338364"/>
        <a:ext cx="2054678" cy="1232807"/>
      </dsp:txXfrm>
    </dsp:sp>
    <dsp:sp modelId="{0A5D46D0-1FB4-45A2-9878-20C605B996EB}">
      <dsp:nvSpPr>
        <dsp:cNvPr id="0" name=""/>
        <dsp:cNvSpPr/>
      </dsp:nvSpPr>
      <dsp:spPr>
        <a:xfrm>
          <a:off x="0" y="1776639"/>
          <a:ext cx="2054678" cy="1232807"/>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Energy</a:t>
          </a:r>
          <a:endParaRPr lang="en-US" sz="3400" kern="1200" dirty="0"/>
        </a:p>
      </dsp:txBody>
      <dsp:txXfrm>
        <a:off x="0" y="1776639"/>
        <a:ext cx="2054678" cy="1232807"/>
      </dsp:txXfrm>
    </dsp:sp>
    <dsp:sp modelId="{1F00FF8F-25F8-4ABA-AC6D-543E952223F6}">
      <dsp:nvSpPr>
        <dsp:cNvPr id="0" name=""/>
        <dsp:cNvSpPr/>
      </dsp:nvSpPr>
      <dsp:spPr>
        <a:xfrm>
          <a:off x="2260146" y="1776639"/>
          <a:ext cx="2054678" cy="1232807"/>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Coal</a:t>
          </a:r>
          <a:endParaRPr lang="en-US" sz="3400" kern="1200" dirty="0"/>
        </a:p>
      </dsp:txBody>
      <dsp:txXfrm>
        <a:off x="2260146" y="1776639"/>
        <a:ext cx="2054678" cy="1232807"/>
      </dsp:txXfrm>
    </dsp:sp>
    <dsp:sp modelId="{2BAA7519-E761-41E8-BFD3-07E9F3B07572}">
      <dsp:nvSpPr>
        <dsp:cNvPr id="0" name=""/>
        <dsp:cNvSpPr/>
      </dsp:nvSpPr>
      <dsp:spPr>
        <a:xfrm>
          <a:off x="4520292" y="1776639"/>
          <a:ext cx="2054678" cy="1232807"/>
        </a:xfrm>
        <a:prstGeom prst="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Rural</a:t>
          </a:r>
          <a:endParaRPr lang="en-US" sz="3400" kern="1200" dirty="0"/>
        </a:p>
      </dsp:txBody>
      <dsp:txXfrm>
        <a:off x="4520292" y="1776639"/>
        <a:ext cx="2054678" cy="1232807"/>
      </dsp:txXfrm>
    </dsp:sp>
    <dsp:sp modelId="{D702123F-0892-441A-BEA4-23CD4B019625}">
      <dsp:nvSpPr>
        <dsp:cNvPr id="0" name=""/>
        <dsp:cNvSpPr/>
      </dsp:nvSpPr>
      <dsp:spPr>
        <a:xfrm>
          <a:off x="2260146" y="3214914"/>
          <a:ext cx="2054678" cy="1232807"/>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Urban Metro</a:t>
          </a:r>
          <a:endParaRPr lang="en-US" sz="3400" kern="1200" dirty="0"/>
        </a:p>
      </dsp:txBody>
      <dsp:txXfrm>
        <a:off x="2260146" y="3214914"/>
        <a:ext cx="2054678" cy="123280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5985DE9-94ED-456D-8178-6408001070CA}" type="datetimeFigureOut">
              <a:rPr lang="en-US" smtClean="0"/>
              <a:t>10/26/2018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CB49041-5D16-427C-BCC8-78A1228CD0D5}" type="slidenum">
              <a:rPr lang="en-US" smtClean="0"/>
              <a:t>‹#›</a:t>
            </a:fld>
            <a:endParaRPr lang="en-US"/>
          </a:p>
        </p:txBody>
      </p:sp>
    </p:spTree>
    <p:extLst>
      <p:ext uri="{BB962C8B-B14F-4D97-AF65-F5344CB8AC3E}">
        <p14:creationId xmlns:p14="http://schemas.microsoft.com/office/powerpoint/2010/main" val="4052251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EE039B2-7086-4BE4-B243-725E080083DF}" type="datetimeFigureOut">
              <a:rPr lang="en-US" smtClean="0"/>
              <a:t>10/26/2018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1F75447-C21C-4D75-98D6-A518883B186E}" type="slidenum">
              <a:rPr lang="en-US" smtClean="0"/>
              <a:t>‹#›</a:t>
            </a:fld>
            <a:endParaRPr lang="en-US"/>
          </a:p>
        </p:txBody>
      </p:sp>
    </p:spTree>
    <p:extLst>
      <p:ext uri="{BB962C8B-B14F-4D97-AF65-F5344CB8AC3E}">
        <p14:creationId xmlns:p14="http://schemas.microsoft.com/office/powerpoint/2010/main" val="14047575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1</a:t>
            </a:fld>
            <a:endParaRPr lang="en-US"/>
          </a:p>
        </p:txBody>
      </p:sp>
    </p:spTree>
    <p:extLst>
      <p:ext uri="{BB962C8B-B14F-4D97-AF65-F5344CB8AC3E}">
        <p14:creationId xmlns:p14="http://schemas.microsoft.com/office/powerpoint/2010/main" val="35302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10</a:t>
            </a:fld>
            <a:endParaRPr lang="en-US"/>
          </a:p>
        </p:txBody>
      </p:sp>
    </p:spTree>
    <p:extLst>
      <p:ext uri="{BB962C8B-B14F-4D97-AF65-F5344CB8AC3E}">
        <p14:creationId xmlns:p14="http://schemas.microsoft.com/office/powerpoint/2010/main" val="70116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11</a:t>
            </a:fld>
            <a:endParaRPr lang="en-US"/>
          </a:p>
        </p:txBody>
      </p:sp>
    </p:spTree>
    <p:extLst>
      <p:ext uri="{BB962C8B-B14F-4D97-AF65-F5344CB8AC3E}">
        <p14:creationId xmlns:p14="http://schemas.microsoft.com/office/powerpoint/2010/main" val="4235037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12</a:t>
            </a:fld>
            <a:endParaRPr lang="en-US"/>
          </a:p>
        </p:txBody>
      </p:sp>
    </p:spTree>
    <p:extLst>
      <p:ext uri="{BB962C8B-B14F-4D97-AF65-F5344CB8AC3E}">
        <p14:creationId xmlns:p14="http://schemas.microsoft.com/office/powerpoint/2010/main" val="284252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13</a:t>
            </a:fld>
            <a:endParaRPr lang="en-US"/>
          </a:p>
        </p:txBody>
      </p:sp>
    </p:spTree>
    <p:extLst>
      <p:ext uri="{BB962C8B-B14F-4D97-AF65-F5344CB8AC3E}">
        <p14:creationId xmlns:p14="http://schemas.microsoft.com/office/powerpoint/2010/main" val="383219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14</a:t>
            </a:fld>
            <a:endParaRPr lang="en-US"/>
          </a:p>
        </p:txBody>
      </p:sp>
    </p:spTree>
    <p:extLst>
      <p:ext uri="{BB962C8B-B14F-4D97-AF65-F5344CB8AC3E}">
        <p14:creationId xmlns:p14="http://schemas.microsoft.com/office/powerpoint/2010/main" val="2398992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15</a:t>
            </a:fld>
            <a:endParaRPr lang="en-US"/>
          </a:p>
        </p:txBody>
      </p:sp>
    </p:spTree>
    <p:extLst>
      <p:ext uri="{BB962C8B-B14F-4D97-AF65-F5344CB8AC3E}">
        <p14:creationId xmlns:p14="http://schemas.microsoft.com/office/powerpoint/2010/main" val="292399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16</a:t>
            </a:fld>
            <a:endParaRPr lang="en-US"/>
          </a:p>
        </p:txBody>
      </p:sp>
    </p:spTree>
    <p:extLst>
      <p:ext uri="{BB962C8B-B14F-4D97-AF65-F5344CB8AC3E}">
        <p14:creationId xmlns:p14="http://schemas.microsoft.com/office/powerpoint/2010/main" val="191310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17</a:t>
            </a:fld>
            <a:endParaRPr lang="en-US"/>
          </a:p>
        </p:txBody>
      </p:sp>
    </p:spTree>
    <p:extLst>
      <p:ext uri="{BB962C8B-B14F-4D97-AF65-F5344CB8AC3E}">
        <p14:creationId xmlns:p14="http://schemas.microsoft.com/office/powerpoint/2010/main" val="110621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2</a:t>
            </a:fld>
            <a:endParaRPr lang="en-US"/>
          </a:p>
        </p:txBody>
      </p:sp>
    </p:spTree>
    <p:extLst>
      <p:ext uri="{BB962C8B-B14F-4D97-AF65-F5344CB8AC3E}">
        <p14:creationId xmlns:p14="http://schemas.microsoft.com/office/powerpoint/2010/main" val="107398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migrate for so</a:t>
            </a:r>
            <a:r>
              <a:rPr lang="en-US" baseline="0" dirty="0" smtClean="0"/>
              <a:t> many different reasons: Affordable housing, retirement, employment opportunities being filled by a national labor market, modern technology makes moving easier</a:t>
            </a:r>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3</a:t>
            </a:fld>
            <a:endParaRPr lang="en-US"/>
          </a:p>
        </p:txBody>
      </p:sp>
    </p:spTree>
    <p:extLst>
      <p:ext uri="{BB962C8B-B14F-4D97-AF65-F5344CB8AC3E}">
        <p14:creationId xmlns:p14="http://schemas.microsoft.com/office/powerpoint/2010/main" val="356144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move for</a:t>
            </a:r>
            <a:r>
              <a:rPr lang="en-US" baseline="0" dirty="0" smtClean="0"/>
              <a:t> many different reasons, and those reasons and priorities for living change as we go through different stages in our lives</a:t>
            </a:r>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4</a:t>
            </a:fld>
            <a:endParaRPr lang="en-US"/>
          </a:p>
        </p:txBody>
      </p:sp>
    </p:spTree>
    <p:extLst>
      <p:ext uri="{BB962C8B-B14F-4D97-AF65-F5344CB8AC3E}">
        <p14:creationId xmlns:p14="http://schemas.microsoft.com/office/powerpoint/2010/main" val="46965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Rates should be interpreted as the number of net-migrants per 100 total residents of a given age group</a:t>
            </a:r>
          </a:p>
          <a:p>
            <a:endParaRPr lang="en-US" dirty="0" smtClean="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i="1" dirty="0" smtClean="0">
                <a:latin typeface="Arial" panose="020B0604020202020204" pitchFamily="34" charset="0"/>
                <a:cs typeface="Arial" panose="020B0604020202020204" pitchFamily="34" charset="0"/>
              </a:rPr>
              <a:t>For example:</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Utah’s net-migration rate for the entire decade for ages 15 to 19 is 11.75 per 100. </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For every 100 people in Utah ages 15-19 at the beginning of the decade, 11.75 people aged 15-19 migrated into Utah by the end of the decade.</a:t>
            </a:r>
          </a:p>
          <a:p>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5</a:t>
            </a:fld>
            <a:endParaRPr lang="en-US"/>
          </a:p>
        </p:txBody>
      </p:sp>
    </p:spTree>
    <p:extLst>
      <p:ext uri="{BB962C8B-B14F-4D97-AF65-F5344CB8AC3E}">
        <p14:creationId xmlns:p14="http://schemas.microsoft.com/office/powerpoint/2010/main" val="19100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75447-C21C-4D75-98D6-A518883B186E}" type="slidenum">
              <a:rPr lang="en-US" smtClean="0"/>
              <a:t>6</a:t>
            </a:fld>
            <a:endParaRPr lang="en-US"/>
          </a:p>
        </p:txBody>
      </p:sp>
    </p:spTree>
    <p:extLst>
      <p:ext uri="{BB962C8B-B14F-4D97-AF65-F5344CB8AC3E}">
        <p14:creationId xmlns:p14="http://schemas.microsoft.com/office/powerpoint/2010/main" val="354682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7</a:t>
            </a:fld>
            <a:endParaRPr lang="en-US"/>
          </a:p>
        </p:txBody>
      </p:sp>
    </p:spTree>
    <p:extLst>
      <p:ext uri="{BB962C8B-B14F-4D97-AF65-F5344CB8AC3E}">
        <p14:creationId xmlns:p14="http://schemas.microsoft.com/office/powerpoint/2010/main" val="103502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8</a:t>
            </a:fld>
            <a:endParaRPr lang="en-US"/>
          </a:p>
        </p:txBody>
      </p:sp>
    </p:spTree>
    <p:extLst>
      <p:ext uri="{BB962C8B-B14F-4D97-AF65-F5344CB8AC3E}">
        <p14:creationId xmlns:p14="http://schemas.microsoft.com/office/powerpoint/2010/main" val="396374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E1F75447-C21C-4D75-98D6-A518883B186E}" type="slidenum">
              <a:rPr lang="en-US" smtClean="0"/>
              <a:t>9</a:t>
            </a:fld>
            <a:endParaRPr lang="en-US"/>
          </a:p>
        </p:txBody>
      </p:sp>
    </p:spTree>
    <p:extLst>
      <p:ext uri="{BB962C8B-B14F-4D97-AF65-F5344CB8AC3E}">
        <p14:creationId xmlns:p14="http://schemas.microsoft.com/office/powerpoint/2010/main" val="155760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7" name="Group 6"/>
          <p:cNvGrpSpPr/>
          <p:nvPr/>
        </p:nvGrpSpPr>
        <p:grpSpPr>
          <a:xfrm>
            <a:off x="1" y="6027746"/>
            <a:ext cx="8909384" cy="723913"/>
            <a:chOff x="0" y="5729709"/>
            <a:chExt cx="11879179" cy="965217"/>
          </a:xfrm>
        </p:grpSpPr>
        <p:pic>
          <p:nvPicPr>
            <p:cNvPr id="8" name="Picture 7"/>
            <p:cNvPicPr/>
            <p:nvPr/>
          </p:nvPicPr>
          <p:blipFill rotWithShape="1">
            <a:blip r:embed="rId2" cstate="print">
              <a:extLst>
                <a:ext uri="{28A0092B-C50C-407E-A947-70E740481C1C}">
                  <a14:useLocalDpi xmlns:a14="http://schemas.microsoft.com/office/drawing/2010/main" val="0"/>
                </a:ext>
              </a:extLst>
            </a:blip>
            <a:srcRect l="35913" r="22807"/>
            <a:stretch/>
          </p:blipFill>
          <p:spPr>
            <a:xfrm>
              <a:off x="4612103" y="5729709"/>
              <a:ext cx="3384220" cy="965217"/>
            </a:xfrm>
            <a:prstGeom prst="rect">
              <a:avLst/>
            </a:prstGeom>
          </p:spPr>
        </p:pic>
        <p:pic>
          <p:nvPicPr>
            <p:cNvPr id="9" name="Picture 8"/>
            <p:cNvPicPr/>
            <p:nvPr/>
          </p:nvPicPr>
          <p:blipFill rotWithShape="1">
            <a:blip r:embed="rId2" cstate="print">
              <a:extLst>
                <a:ext uri="{28A0092B-C50C-407E-A947-70E740481C1C}">
                  <a14:useLocalDpi xmlns:a14="http://schemas.microsoft.com/office/drawing/2010/main" val="0"/>
                </a:ext>
              </a:extLst>
            </a:blip>
            <a:srcRect r="22704"/>
            <a:stretch/>
          </p:blipFill>
          <p:spPr>
            <a:xfrm>
              <a:off x="0" y="5729709"/>
              <a:ext cx="4612103" cy="965217"/>
            </a:xfrm>
            <a:prstGeom prst="rect">
              <a:avLst/>
            </a:prstGeom>
          </p:spPr>
        </p:pic>
        <p:pic>
          <p:nvPicPr>
            <p:cNvPr id="10" name="Picture 9"/>
            <p:cNvPicPr/>
            <p:nvPr/>
          </p:nvPicPr>
          <p:blipFill rotWithShape="1">
            <a:blip r:embed="rId2" cstate="print">
              <a:extLst>
                <a:ext uri="{28A0092B-C50C-407E-A947-70E740481C1C}">
                  <a14:useLocalDpi xmlns:a14="http://schemas.microsoft.com/office/drawing/2010/main" val="0"/>
                </a:ext>
              </a:extLst>
            </a:blip>
            <a:srcRect l="35913" r="22807"/>
            <a:stretch/>
          </p:blipFill>
          <p:spPr>
            <a:xfrm>
              <a:off x="7996323" y="5729709"/>
              <a:ext cx="3882856" cy="965217"/>
            </a:xfrm>
            <a:prstGeom prst="rect">
              <a:avLst/>
            </a:prstGeom>
          </p:spPr>
        </p:pic>
      </p:grpSp>
      <p:sp>
        <p:nvSpPr>
          <p:cNvPr id="4" name="Date Placeholder 3"/>
          <p:cNvSpPr>
            <a:spLocks noGrp="1"/>
          </p:cNvSpPr>
          <p:nvPr>
            <p:ph type="dt" sz="half" idx="10"/>
          </p:nvPr>
        </p:nvSpPr>
        <p:spPr/>
        <p:txBody>
          <a:bodyPr/>
          <a:lstStyle/>
          <a:p>
            <a:fld id="{C764DE79-268F-4C1A-8933-263129D2AF90}" type="datetimeFigureOut">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grpSp>
        <p:nvGrpSpPr>
          <p:cNvPr id="11" name="Group 10"/>
          <p:cNvGrpSpPr/>
          <p:nvPr userDrawn="1"/>
        </p:nvGrpSpPr>
        <p:grpSpPr>
          <a:xfrm>
            <a:off x="1" y="6027746"/>
            <a:ext cx="8909384" cy="723913"/>
            <a:chOff x="0" y="5729709"/>
            <a:chExt cx="11879179" cy="965217"/>
          </a:xfrm>
        </p:grpSpPr>
        <p:pic>
          <p:nvPicPr>
            <p:cNvPr id="12" name="Picture 11"/>
            <p:cNvPicPr/>
            <p:nvPr/>
          </p:nvPicPr>
          <p:blipFill rotWithShape="1">
            <a:blip r:embed="rId2" cstate="print">
              <a:extLst>
                <a:ext uri="{28A0092B-C50C-407E-A947-70E740481C1C}">
                  <a14:useLocalDpi xmlns:a14="http://schemas.microsoft.com/office/drawing/2010/main" val="0"/>
                </a:ext>
              </a:extLst>
            </a:blip>
            <a:srcRect l="35913" r="22807"/>
            <a:stretch/>
          </p:blipFill>
          <p:spPr>
            <a:xfrm>
              <a:off x="4612103" y="5729709"/>
              <a:ext cx="3384220" cy="965217"/>
            </a:xfrm>
            <a:prstGeom prst="rect">
              <a:avLst/>
            </a:prstGeom>
          </p:spPr>
        </p:pic>
        <p:pic>
          <p:nvPicPr>
            <p:cNvPr id="13" name="Picture 12"/>
            <p:cNvPicPr/>
            <p:nvPr/>
          </p:nvPicPr>
          <p:blipFill rotWithShape="1">
            <a:blip r:embed="rId2" cstate="print">
              <a:extLst>
                <a:ext uri="{28A0092B-C50C-407E-A947-70E740481C1C}">
                  <a14:useLocalDpi xmlns:a14="http://schemas.microsoft.com/office/drawing/2010/main" val="0"/>
                </a:ext>
              </a:extLst>
            </a:blip>
            <a:srcRect r="22704"/>
            <a:stretch/>
          </p:blipFill>
          <p:spPr>
            <a:xfrm>
              <a:off x="0" y="5729709"/>
              <a:ext cx="4612103" cy="965217"/>
            </a:xfrm>
            <a:prstGeom prst="rect">
              <a:avLst/>
            </a:prstGeom>
          </p:spPr>
        </p:pic>
        <p:pic>
          <p:nvPicPr>
            <p:cNvPr id="14" name="Picture 13"/>
            <p:cNvPicPr/>
            <p:nvPr/>
          </p:nvPicPr>
          <p:blipFill rotWithShape="1">
            <a:blip r:embed="rId2" cstate="print">
              <a:extLst>
                <a:ext uri="{28A0092B-C50C-407E-A947-70E740481C1C}">
                  <a14:useLocalDpi xmlns:a14="http://schemas.microsoft.com/office/drawing/2010/main" val="0"/>
                </a:ext>
              </a:extLst>
            </a:blip>
            <a:srcRect l="35913" r="22807"/>
            <a:stretch/>
          </p:blipFill>
          <p:spPr>
            <a:xfrm>
              <a:off x="7996323" y="5729709"/>
              <a:ext cx="3882856" cy="965217"/>
            </a:xfrm>
            <a:prstGeom prst="rect">
              <a:avLst/>
            </a:prstGeom>
          </p:spPr>
        </p:pic>
      </p:grpSp>
    </p:spTree>
    <p:extLst>
      <p:ext uri="{BB962C8B-B14F-4D97-AF65-F5344CB8AC3E}">
        <p14:creationId xmlns:p14="http://schemas.microsoft.com/office/powerpoint/2010/main" val="62715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DD6CC7-6C9A-45FD-B9B8-8BB3E53BF97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82797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DD6CC7-6C9A-45FD-B9B8-8BB3E53BF97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3298917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p:cNvGrpSpPr/>
          <p:nvPr userDrawn="1"/>
        </p:nvGrpSpPr>
        <p:grpSpPr>
          <a:xfrm>
            <a:off x="1" y="6027746"/>
            <a:ext cx="8909384" cy="723913"/>
            <a:chOff x="0" y="5729709"/>
            <a:chExt cx="11879179" cy="965217"/>
          </a:xfrm>
        </p:grpSpPr>
        <p:pic>
          <p:nvPicPr>
            <p:cNvPr id="8" name="Picture 7"/>
            <p:cNvPicPr/>
            <p:nvPr/>
          </p:nvPicPr>
          <p:blipFill rotWithShape="1">
            <a:blip r:embed="rId2" cstate="print">
              <a:extLst>
                <a:ext uri="{28A0092B-C50C-407E-A947-70E740481C1C}">
                  <a14:useLocalDpi xmlns:a14="http://schemas.microsoft.com/office/drawing/2010/main" val="0"/>
                </a:ext>
              </a:extLst>
            </a:blip>
            <a:srcRect l="35913" r="22807"/>
            <a:stretch/>
          </p:blipFill>
          <p:spPr>
            <a:xfrm>
              <a:off x="4612103" y="5729709"/>
              <a:ext cx="3384220" cy="965217"/>
            </a:xfrm>
            <a:prstGeom prst="rect">
              <a:avLst/>
            </a:prstGeom>
          </p:spPr>
        </p:pic>
        <p:pic>
          <p:nvPicPr>
            <p:cNvPr id="9" name="Picture 8"/>
            <p:cNvPicPr/>
            <p:nvPr/>
          </p:nvPicPr>
          <p:blipFill rotWithShape="1">
            <a:blip r:embed="rId2" cstate="print">
              <a:extLst>
                <a:ext uri="{28A0092B-C50C-407E-A947-70E740481C1C}">
                  <a14:useLocalDpi xmlns:a14="http://schemas.microsoft.com/office/drawing/2010/main" val="0"/>
                </a:ext>
              </a:extLst>
            </a:blip>
            <a:srcRect r="22704"/>
            <a:stretch/>
          </p:blipFill>
          <p:spPr>
            <a:xfrm>
              <a:off x="0" y="5729709"/>
              <a:ext cx="4612103" cy="965217"/>
            </a:xfrm>
            <a:prstGeom prst="rect">
              <a:avLst/>
            </a:prstGeom>
          </p:spPr>
        </p:pic>
        <p:pic>
          <p:nvPicPr>
            <p:cNvPr id="10" name="Picture 9"/>
            <p:cNvPicPr/>
            <p:nvPr/>
          </p:nvPicPr>
          <p:blipFill rotWithShape="1">
            <a:blip r:embed="rId2" cstate="print">
              <a:extLst>
                <a:ext uri="{28A0092B-C50C-407E-A947-70E740481C1C}">
                  <a14:useLocalDpi xmlns:a14="http://schemas.microsoft.com/office/drawing/2010/main" val="0"/>
                </a:ext>
              </a:extLst>
            </a:blip>
            <a:srcRect l="35913" r="22807"/>
            <a:stretch/>
          </p:blipFill>
          <p:spPr>
            <a:xfrm>
              <a:off x="7996323" y="5729709"/>
              <a:ext cx="3882856" cy="965217"/>
            </a:xfrm>
            <a:prstGeom prst="rect">
              <a:avLst/>
            </a:prstGeom>
          </p:spPr>
        </p:pic>
      </p:grpSp>
      <p:sp>
        <p:nvSpPr>
          <p:cNvPr id="4" name="Date Placeholder 3"/>
          <p:cNvSpPr>
            <a:spLocks noGrp="1"/>
          </p:cNvSpPr>
          <p:nvPr>
            <p:ph type="dt" sz="half" idx="10"/>
          </p:nvPr>
        </p:nvSpPr>
        <p:spPr/>
        <p:txBody>
          <a:bodyPr/>
          <a:lstStyle/>
          <a:p>
            <a:fld id="{C764DE79-268F-4C1A-8933-263129D2AF90}" type="datetimeFigureOut">
              <a:rPr lang="en-US" dirty="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395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DD6CC7-6C9A-45FD-B9B8-8BB3E53BF97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349782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D6CC7-6C9A-45FD-B9B8-8BB3E53BF97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18304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DD6CC7-6C9A-45FD-B9B8-8BB3E53BF97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366928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DD6CC7-6C9A-45FD-B9B8-8BB3E53BF976}"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224102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DD6CC7-6C9A-45FD-B9B8-8BB3E53BF976}"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37430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6CC7-6C9A-45FD-B9B8-8BB3E53BF976}"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195255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D6CC7-6C9A-45FD-B9B8-8BB3E53BF97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64572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D6CC7-6C9A-45FD-B9B8-8BB3E53BF97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72B3B-A9F8-4827-9B43-01B0F5A245A0}" type="slidenum">
              <a:rPr lang="en-US" smtClean="0"/>
              <a:t>‹#›</a:t>
            </a:fld>
            <a:endParaRPr lang="en-US"/>
          </a:p>
        </p:txBody>
      </p:sp>
    </p:spTree>
    <p:extLst>
      <p:ext uri="{BB962C8B-B14F-4D97-AF65-F5344CB8AC3E}">
        <p14:creationId xmlns:p14="http://schemas.microsoft.com/office/powerpoint/2010/main" val="303748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D6CC7-6C9A-45FD-B9B8-8BB3E53BF976}" type="datetimeFigureOut">
              <a:rPr lang="en-US" smtClean="0"/>
              <a:t>10/26/2018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72B3B-A9F8-4827-9B43-01B0F5A245A0}" type="slidenum">
              <a:rPr lang="en-US" smtClean="0"/>
              <a:t>‹#›</a:t>
            </a:fld>
            <a:endParaRPr lang="en-US"/>
          </a:p>
        </p:txBody>
      </p:sp>
    </p:spTree>
    <p:extLst>
      <p:ext uri="{BB962C8B-B14F-4D97-AF65-F5344CB8AC3E}">
        <p14:creationId xmlns:p14="http://schemas.microsoft.com/office/powerpoint/2010/main" val="535629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bleau.dashboard.utah.edu/t/Business/views/CountyAgeSpecificMigrationratesandmigrants/Dashboard1?iframeSizedToWindow=true&amp;:embed=y&amp;:showAppBanner=false&amp;:display_count=no&amp;:showVizHome=n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8901" y="1957999"/>
            <a:ext cx="7096836" cy="3046988"/>
          </a:xfrm>
          <a:prstGeom prst="rect">
            <a:avLst/>
          </a:prstGeom>
          <a:noFill/>
        </p:spPr>
        <p:txBody>
          <a:bodyPr wrap="square" rtlCol="0">
            <a:spAutoFit/>
          </a:bodyPr>
          <a:lstStyle/>
          <a:p>
            <a:pPr algn="ctr"/>
            <a:r>
              <a:rPr lang="en-US" sz="4000" dirty="0">
                <a:solidFill>
                  <a:srgbClr val="C00000"/>
                </a:solidFill>
                <a:latin typeface="Arial" panose="020B0604020202020204" pitchFamily="34" charset="0"/>
                <a:cs typeface="Arial" panose="020B0604020202020204" pitchFamily="34" charset="0"/>
              </a:rPr>
              <a:t>Utilizing County Typologies to Explore Utah’s Age Specific Migration </a:t>
            </a:r>
            <a:r>
              <a:rPr lang="en-US" sz="4000" dirty="0" smtClean="0">
                <a:solidFill>
                  <a:srgbClr val="C00000"/>
                </a:solidFill>
                <a:latin typeface="Arial" panose="020B0604020202020204" pitchFamily="34" charset="0"/>
                <a:cs typeface="Arial" panose="020B0604020202020204" pitchFamily="34" charset="0"/>
              </a:rPr>
              <a:t>Patterns</a:t>
            </a:r>
          </a:p>
          <a:p>
            <a:pPr algn="ctr"/>
            <a:endParaRPr lang="en-US" sz="2400" i="1" dirty="0" smtClean="0">
              <a:solidFill>
                <a:schemeClr val="tx1">
                  <a:lumMod val="50000"/>
                  <a:lumOff val="50000"/>
                </a:schemeClr>
              </a:solidFill>
              <a:latin typeface="Arial" panose="020B0604020202020204" pitchFamily="34" charset="0"/>
              <a:cs typeface="Arial" panose="020B0604020202020204" pitchFamily="34" charset="0"/>
            </a:endParaRPr>
          </a:p>
          <a:p>
            <a:pPr algn="ctr"/>
            <a:r>
              <a:rPr lang="en-US" sz="2400" i="1" dirty="0" smtClean="0">
                <a:solidFill>
                  <a:schemeClr val="tx1">
                    <a:lumMod val="50000"/>
                    <a:lumOff val="50000"/>
                  </a:schemeClr>
                </a:solidFill>
                <a:latin typeface="Arial" panose="020B0604020202020204" pitchFamily="34" charset="0"/>
                <a:cs typeface="Arial" panose="020B0604020202020204" pitchFamily="34" charset="0"/>
              </a:rPr>
              <a:t>Emily Harris, Demographic Analyst</a:t>
            </a:r>
          </a:p>
          <a:p>
            <a:pPr algn="ctr"/>
            <a:r>
              <a:rPr lang="en-US" sz="2000" i="1" dirty="0" err="1" smtClean="0">
                <a:solidFill>
                  <a:schemeClr val="tx1">
                    <a:lumMod val="50000"/>
                    <a:lumOff val="50000"/>
                  </a:schemeClr>
                </a:solidFill>
                <a:latin typeface="Arial" panose="020B0604020202020204" pitchFamily="34" charset="0"/>
                <a:cs typeface="Arial" panose="020B0604020202020204" pitchFamily="34" charset="0"/>
              </a:rPr>
              <a:t>Kem</a:t>
            </a:r>
            <a:r>
              <a:rPr lang="en-US" sz="2000" i="1" dirty="0" smtClean="0">
                <a:solidFill>
                  <a:schemeClr val="tx1">
                    <a:lumMod val="50000"/>
                    <a:lumOff val="50000"/>
                  </a:schemeClr>
                </a:solidFill>
                <a:latin typeface="Arial" panose="020B0604020202020204" pitchFamily="34" charset="0"/>
                <a:cs typeface="Arial" panose="020B0604020202020204" pitchFamily="34" charset="0"/>
              </a:rPr>
              <a:t> C. Gardner Policy Institute, University of Utah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38" y="240888"/>
            <a:ext cx="3259794" cy="7408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17" y="5981236"/>
            <a:ext cx="7499604" cy="686728"/>
          </a:xfrm>
          <a:prstGeom prst="rect">
            <a:avLst/>
          </a:prstGeom>
        </p:spPr>
      </p:pic>
    </p:spTree>
    <p:extLst>
      <p:ext uri="{BB962C8B-B14F-4D97-AF65-F5344CB8AC3E}">
        <p14:creationId xmlns:p14="http://schemas.microsoft.com/office/powerpoint/2010/main" val="222263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569660"/>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Results: County Typologies and Migration Patterns</a:t>
            </a:r>
          </a:p>
          <a:p>
            <a:pPr algn="ctr"/>
            <a:r>
              <a:rPr lang="en-US" sz="2400" dirty="0" smtClean="0">
                <a:solidFill>
                  <a:srgbClr val="C00000"/>
                </a:solidFill>
                <a:latin typeface="Arial" panose="020B0604020202020204" pitchFamily="34" charset="0"/>
                <a:cs typeface="Arial" panose="020B0604020202020204" pitchFamily="34" charset="0"/>
              </a:rPr>
              <a:t>Ring Counties</a:t>
            </a:r>
            <a:endParaRPr lang="en-US" sz="2400" dirty="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6800"/>
            <a:ext cx="9144000" cy="4836850"/>
          </a:xfrm>
          <a:prstGeom prst="rect">
            <a:avLst/>
          </a:prstGeom>
        </p:spPr>
      </p:pic>
      <p:sp>
        <p:nvSpPr>
          <p:cNvPr id="4" name="TextBox 3"/>
          <p:cNvSpPr txBox="1"/>
          <p:nvPr/>
        </p:nvSpPr>
        <p:spPr>
          <a:xfrm>
            <a:off x="2676525" y="1875791"/>
            <a:ext cx="2095500" cy="338554"/>
          </a:xfrm>
          <a:prstGeom prst="rect">
            <a:avLst/>
          </a:prstGeom>
          <a:noFill/>
        </p:spPr>
        <p:txBody>
          <a:bodyPr wrap="square" rtlCol="0">
            <a:spAutoFit/>
          </a:bodyPr>
          <a:lstStyle/>
          <a:p>
            <a:r>
              <a:rPr lang="en-US" sz="1600" dirty="0" smtClean="0"/>
              <a:t>Family Age Migration</a:t>
            </a:r>
            <a:endParaRPr lang="en-US" sz="1600" dirty="0"/>
          </a:p>
        </p:txBody>
      </p:sp>
    </p:spTree>
    <p:extLst>
      <p:ext uri="{BB962C8B-B14F-4D97-AF65-F5344CB8AC3E}">
        <p14:creationId xmlns:p14="http://schemas.microsoft.com/office/powerpoint/2010/main" val="135261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569660"/>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Results: County Typologies and Migration Patterns</a:t>
            </a:r>
          </a:p>
          <a:p>
            <a:pPr algn="ctr"/>
            <a:r>
              <a:rPr lang="en-US" sz="2400" dirty="0" smtClean="0">
                <a:solidFill>
                  <a:srgbClr val="C00000"/>
                </a:solidFill>
                <a:latin typeface="Arial" panose="020B0604020202020204" pitchFamily="34" charset="0"/>
                <a:cs typeface="Arial" panose="020B0604020202020204" pitchFamily="34" charset="0"/>
              </a:rPr>
              <a:t>College Counties</a:t>
            </a:r>
            <a:endParaRPr lang="en-US" sz="2400" dirty="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7750"/>
            <a:ext cx="9144000" cy="4836850"/>
          </a:xfrm>
          <a:prstGeom prst="rect">
            <a:avLst/>
          </a:prstGeom>
        </p:spPr>
      </p:pic>
      <p:sp>
        <p:nvSpPr>
          <p:cNvPr id="4" name="TextBox 3"/>
          <p:cNvSpPr txBox="1"/>
          <p:nvPr/>
        </p:nvSpPr>
        <p:spPr>
          <a:xfrm>
            <a:off x="1743075" y="1875791"/>
            <a:ext cx="2343150" cy="338554"/>
          </a:xfrm>
          <a:prstGeom prst="rect">
            <a:avLst/>
          </a:prstGeom>
          <a:noFill/>
        </p:spPr>
        <p:txBody>
          <a:bodyPr wrap="square" rtlCol="0">
            <a:spAutoFit/>
          </a:bodyPr>
          <a:lstStyle/>
          <a:p>
            <a:r>
              <a:rPr lang="en-US" sz="1600" dirty="0" smtClean="0"/>
              <a:t>Emerging Adult Migration</a:t>
            </a:r>
            <a:endParaRPr lang="en-US" sz="1600" dirty="0"/>
          </a:p>
        </p:txBody>
      </p:sp>
    </p:spTree>
    <p:extLst>
      <p:ext uri="{BB962C8B-B14F-4D97-AF65-F5344CB8AC3E}">
        <p14:creationId xmlns:p14="http://schemas.microsoft.com/office/powerpoint/2010/main" val="399935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569660"/>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Results: County Typologies and Migration Patterns</a:t>
            </a:r>
          </a:p>
          <a:p>
            <a:pPr algn="ctr"/>
            <a:r>
              <a:rPr lang="en-US" sz="2400" dirty="0" smtClean="0">
                <a:solidFill>
                  <a:srgbClr val="C00000"/>
                </a:solidFill>
                <a:latin typeface="Arial" panose="020B0604020202020204" pitchFamily="34" charset="0"/>
                <a:cs typeface="Arial" panose="020B0604020202020204" pitchFamily="34" charset="0"/>
              </a:rPr>
              <a:t>Coal Counties</a:t>
            </a:r>
            <a:endParaRPr lang="en-US" sz="2400" dirty="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9650"/>
            <a:ext cx="9144000" cy="4836850"/>
          </a:xfrm>
          <a:prstGeom prst="rect">
            <a:avLst/>
          </a:prstGeom>
        </p:spPr>
      </p:pic>
      <p:sp>
        <p:nvSpPr>
          <p:cNvPr id="4" name="TextBox 3"/>
          <p:cNvSpPr txBox="1"/>
          <p:nvPr/>
        </p:nvSpPr>
        <p:spPr>
          <a:xfrm>
            <a:off x="1285875" y="1875791"/>
            <a:ext cx="2095500" cy="338554"/>
          </a:xfrm>
          <a:prstGeom prst="rect">
            <a:avLst/>
          </a:prstGeom>
          <a:noFill/>
        </p:spPr>
        <p:txBody>
          <a:bodyPr wrap="square" rtlCol="0">
            <a:spAutoFit/>
          </a:bodyPr>
          <a:lstStyle/>
          <a:p>
            <a:r>
              <a:rPr lang="en-US" sz="1600" dirty="0" smtClean="0"/>
              <a:t>Some Family Migration</a:t>
            </a:r>
            <a:endParaRPr lang="en-US" sz="1600" dirty="0"/>
          </a:p>
        </p:txBody>
      </p:sp>
      <p:sp>
        <p:nvSpPr>
          <p:cNvPr id="5" name="TextBox 4"/>
          <p:cNvSpPr txBox="1"/>
          <p:nvPr/>
        </p:nvSpPr>
        <p:spPr>
          <a:xfrm>
            <a:off x="2066925" y="3971145"/>
            <a:ext cx="2095500" cy="584775"/>
          </a:xfrm>
          <a:prstGeom prst="rect">
            <a:avLst/>
          </a:prstGeom>
          <a:noFill/>
        </p:spPr>
        <p:txBody>
          <a:bodyPr wrap="square" rtlCol="0">
            <a:spAutoFit/>
          </a:bodyPr>
          <a:lstStyle/>
          <a:p>
            <a:r>
              <a:rPr lang="en-US" sz="1600" dirty="0" smtClean="0"/>
              <a:t>Significant Young Adult Out-Migration</a:t>
            </a:r>
            <a:endParaRPr lang="en-US" sz="1600" dirty="0"/>
          </a:p>
        </p:txBody>
      </p:sp>
    </p:spTree>
    <p:extLst>
      <p:ext uri="{BB962C8B-B14F-4D97-AF65-F5344CB8AC3E}">
        <p14:creationId xmlns:p14="http://schemas.microsoft.com/office/powerpoint/2010/main" val="59775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569660"/>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Results: County Typologies and Migration Patterns</a:t>
            </a:r>
          </a:p>
          <a:p>
            <a:pPr algn="ctr"/>
            <a:r>
              <a:rPr lang="en-US" sz="2400" dirty="0" smtClean="0">
                <a:solidFill>
                  <a:srgbClr val="C00000"/>
                </a:solidFill>
                <a:latin typeface="Arial" panose="020B0604020202020204" pitchFamily="34" charset="0"/>
                <a:cs typeface="Arial" panose="020B0604020202020204" pitchFamily="34" charset="0"/>
              </a:rPr>
              <a:t>Energy Counties</a:t>
            </a:r>
            <a:endParaRPr lang="en-US" sz="2400" dirty="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6800"/>
            <a:ext cx="9144000" cy="4836850"/>
          </a:xfrm>
          <a:prstGeom prst="rect">
            <a:avLst/>
          </a:prstGeom>
        </p:spPr>
      </p:pic>
      <p:sp>
        <p:nvSpPr>
          <p:cNvPr id="4" name="TextBox 3"/>
          <p:cNvSpPr txBox="1"/>
          <p:nvPr/>
        </p:nvSpPr>
        <p:spPr>
          <a:xfrm>
            <a:off x="2219325" y="2085341"/>
            <a:ext cx="2095500" cy="338554"/>
          </a:xfrm>
          <a:prstGeom prst="rect">
            <a:avLst/>
          </a:prstGeom>
          <a:noFill/>
        </p:spPr>
        <p:txBody>
          <a:bodyPr wrap="square" rtlCol="0">
            <a:spAutoFit/>
          </a:bodyPr>
          <a:lstStyle/>
          <a:p>
            <a:r>
              <a:rPr lang="en-US" sz="1600" dirty="0" smtClean="0"/>
              <a:t>Family Age Migration</a:t>
            </a:r>
            <a:endParaRPr lang="en-US" sz="1600" dirty="0"/>
          </a:p>
        </p:txBody>
      </p:sp>
    </p:spTree>
    <p:extLst>
      <p:ext uri="{BB962C8B-B14F-4D97-AF65-F5344CB8AC3E}">
        <p14:creationId xmlns:p14="http://schemas.microsoft.com/office/powerpoint/2010/main" val="2964426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569660"/>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Results: County Typologies and Migration Patterns</a:t>
            </a:r>
          </a:p>
          <a:p>
            <a:pPr algn="ctr"/>
            <a:r>
              <a:rPr lang="en-US" sz="2400" dirty="0" smtClean="0">
                <a:solidFill>
                  <a:srgbClr val="C00000"/>
                </a:solidFill>
                <a:latin typeface="Arial" panose="020B0604020202020204" pitchFamily="34" charset="0"/>
                <a:cs typeface="Arial" panose="020B0604020202020204" pitchFamily="34" charset="0"/>
              </a:rPr>
              <a:t>Tourism Counties</a:t>
            </a:r>
            <a:endParaRPr lang="en-US" sz="2400" dirty="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8700"/>
            <a:ext cx="9144000" cy="4836850"/>
          </a:xfrm>
          <a:prstGeom prst="rect">
            <a:avLst/>
          </a:prstGeom>
        </p:spPr>
      </p:pic>
      <p:sp>
        <p:nvSpPr>
          <p:cNvPr id="4" name="TextBox 3"/>
          <p:cNvSpPr txBox="1"/>
          <p:nvPr/>
        </p:nvSpPr>
        <p:spPr>
          <a:xfrm>
            <a:off x="2790825" y="2552066"/>
            <a:ext cx="2095500" cy="338554"/>
          </a:xfrm>
          <a:prstGeom prst="rect">
            <a:avLst/>
          </a:prstGeom>
          <a:noFill/>
        </p:spPr>
        <p:txBody>
          <a:bodyPr wrap="square" rtlCol="0">
            <a:spAutoFit/>
          </a:bodyPr>
          <a:lstStyle/>
          <a:p>
            <a:r>
              <a:rPr lang="en-US" sz="1600" dirty="0" smtClean="0"/>
              <a:t>Retirement Migration</a:t>
            </a:r>
            <a:endParaRPr lang="en-US" sz="1600" dirty="0"/>
          </a:p>
        </p:txBody>
      </p:sp>
      <p:sp>
        <p:nvSpPr>
          <p:cNvPr id="5" name="TextBox 4"/>
          <p:cNvSpPr txBox="1"/>
          <p:nvPr/>
        </p:nvSpPr>
        <p:spPr>
          <a:xfrm>
            <a:off x="2152650" y="1875791"/>
            <a:ext cx="2095500" cy="338554"/>
          </a:xfrm>
          <a:prstGeom prst="rect">
            <a:avLst/>
          </a:prstGeom>
          <a:noFill/>
        </p:spPr>
        <p:txBody>
          <a:bodyPr wrap="square" rtlCol="0">
            <a:spAutoFit/>
          </a:bodyPr>
          <a:lstStyle/>
          <a:p>
            <a:r>
              <a:rPr lang="en-US" sz="1600" dirty="0" smtClean="0"/>
              <a:t>Family Migration</a:t>
            </a:r>
            <a:endParaRPr lang="en-US" sz="1600" dirty="0"/>
          </a:p>
        </p:txBody>
      </p:sp>
    </p:spTree>
    <p:extLst>
      <p:ext uri="{BB962C8B-B14F-4D97-AF65-F5344CB8AC3E}">
        <p14:creationId xmlns:p14="http://schemas.microsoft.com/office/powerpoint/2010/main" val="2011630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569660"/>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Results: County Typologies and Migration Patterns</a:t>
            </a:r>
          </a:p>
          <a:p>
            <a:pPr algn="ctr"/>
            <a:r>
              <a:rPr lang="en-US" sz="2400" dirty="0" smtClean="0">
                <a:solidFill>
                  <a:srgbClr val="C00000"/>
                </a:solidFill>
                <a:latin typeface="Arial" panose="020B0604020202020204" pitchFamily="34" charset="0"/>
                <a:cs typeface="Arial" panose="020B0604020202020204" pitchFamily="34" charset="0"/>
              </a:rPr>
              <a:t>Rural Counties</a:t>
            </a:r>
            <a:endParaRPr lang="en-US" sz="2400" dirty="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9650"/>
            <a:ext cx="9144000" cy="4836850"/>
          </a:xfrm>
          <a:prstGeom prst="rect">
            <a:avLst/>
          </a:prstGeom>
        </p:spPr>
      </p:pic>
      <p:sp>
        <p:nvSpPr>
          <p:cNvPr id="4" name="TextBox 3"/>
          <p:cNvSpPr txBox="1"/>
          <p:nvPr/>
        </p:nvSpPr>
        <p:spPr>
          <a:xfrm>
            <a:off x="1943100" y="4371195"/>
            <a:ext cx="2095500" cy="584775"/>
          </a:xfrm>
          <a:prstGeom prst="rect">
            <a:avLst/>
          </a:prstGeom>
          <a:noFill/>
        </p:spPr>
        <p:txBody>
          <a:bodyPr wrap="square" rtlCol="0">
            <a:spAutoFit/>
          </a:bodyPr>
          <a:lstStyle/>
          <a:p>
            <a:r>
              <a:rPr lang="en-US" sz="1600" dirty="0" smtClean="0"/>
              <a:t>Significant Young Adult Out-Migration</a:t>
            </a:r>
            <a:endParaRPr lang="en-US" sz="1600" dirty="0"/>
          </a:p>
        </p:txBody>
      </p:sp>
    </p:spTree>
    <p:extLst>
      <p:ext uri="{BB962C8B-B14F-4D97-AF65-F5344CB8AC3E}">
        <p14:creationId xmlns:p14="http://schemas.microsoft.com/office/powerpoint/2010/main" val="2677691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830997"/>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Conclusion</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sp>
        <p:nvSpPr>
          <p:cNvPr id="2" name="TextBox 1"/>
          <p:cNvSpPr txBox="1"/>
          <p:nvPr/>
        </p:nvSpPr>
        <p:spPr>
          <a:xfrm>
            <a:off x="377372" y="1137128"/>
            <a:ext cx="8563428" cy="5078313"/>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Why should we care?</a:t>
            </a:r>
          </a:p>
          <a:p>
            <a:pPr>
              <a:lnSpc>
                <a:spcPct val="150000"/>
              </a:lnSpc>
            </a:pPr>
            <a:endParaRPr lang="en-US" b="1" dirty="0" smtClean="0">
              <a:latin typeface="Arial" panose="020B0604020202020204" pitchFamily="34" charset="0"/>
              <a:cs typeface="Arial" panose="020B0604020202020204" pitchFamily="34" charset="0"/>
            </a:endParaRPr>
          </a:p>
          <a:p>
            <a:pPr marL="342900" indent="-342900">
              <a:lnSpc>
                <a:spcPct val="150000"/>
              </a:lnSpc>
              <a:buAutoNum type="arabicParenR"/>
            </a:pPr>
            <a:r>
              <a:rPr lang="en-US" dirty="0" smtClean="0">
                <a:latin typeface="Arial" panose="020B0604020202020204" pitchFamily="34" charset="0"/>
                <a:cs typeface="Arial" panose="020B0604020202020204" pitchFamily="34" charset="0"/>
              </a:rPr>
              <a:t>Utah and it’s counties continue to change, and migration is a key indicator </a:t>
            </a:r>
          </a:p>
          <a:p>
            <a:pPr marL="342900" indent="-342900">
              <a:lnSpc>
                <a:spcPct val="150000"/>
              </a:lnSpc>
              <a:buAutoNum type="arabicParenR"/>
            </a:pPr>
            <a:r>
              <a:rPr lang="en-US" dirty="0" smtClean="0">
                <a:latin typeface="Arial" panose="020B0604020202020204" pitchFamily="34" charset="0"/>
                <a:cs typeface="Arial" panose="020B0604020202020204" pitchFamily="34" charset="0"/>
              </a:rPr>
              <a:t>Demographics are an important component of local conditions</a:t>
            </a:r>
          </a:p>
          <a:p>
            <a:pPr marL="342900" indent="-342900">
              <a:lnSpc>
                <a:spcPct val="150000"/>
              </a:lnSpc>
              <a:buAutoNum type="arabicParenR"/>
            </a:pPr>
            <a:r>
              <a:rPr lang="en-US" dirty="0" smtClean="0">
                <a:latin typeface="Arial" panose="020B0604020202020204" pitchFamily="34" charset="0"/>
                <a:cs typeface="Arial" panose="020B0604020202020204" pitchFamily="34" charset="0"/>
              </a:rPr>
              <a:t>Policy makers could benefit from demographic analysis:</a:t>
            </a:r>
          </a:p>
          <a:p>
            <a:pPr marL="800100" lvl="1" indent="-342900">
              <a:lnSpc>
                <a:spcPct val="150000"/>
              </a:lnSpc>
              <a:buAutoNum type="arabicParenR"/>
            </a:pPr>
            <a:r>
              <a:rPr lang="en-US" dirty="0" smtClean="0">
                <a:latin typeface="Arial" panose="020B0604020202020204" pitchFamily="34" charset="0"/>
                <a:cs typeface="Arial" panose="020B0604020202020204" pitchFamily="34" charset="0"/>
              </a:rPr>
              <a:t>Migration patterns reveal county conditions (historical and current)</a:t>
            </a:r>
          </a:p>
          <a:p>
            <a:pPr marL="800100" lvl="1" indent="-342900">
              <a:lnSpc>
                <a:spcPct val="150000"/>
              </a:lnSpc>
              <a:buAutoNum type="arabicParenR"/>
            </a:pPr>
            <a:r>
              <a:rPr lang="en-US" dirty="0" smtClean="0">
                <a:latin typeface="Arial" panose="020B0604020202020204" pitchFamily="34" charset="0"/>
                <a:cs typeface="Arial" panose="020B0604020202020204" pitchFamily="34" charset="0"/>
              </a:rPr>
              <a:t>Do we want these patterns to continue? Or do we want to change them?</a:t>
            </a:r>
          </a:p>
          <a:p>
            <a:pPr marL="800100" lvl="1" indent="-342900">
              <a:lnSpc>
                <a:spcPct val="150000"/>
              </a:lnSpc>
              <a:buAutoNum type="arabicParenR"/>
            </a:pPr>
            <a:r>
              <a:rPr lang="en-US" dirty="0" smtClean="0">
                <a:latin typeface="Arial" panose="020B0604020202020204" pitchFamily="34" charset="0"/>
                <a:cs typeface="Arial" panose="020B0604020202020204" pitchFamily="34" charset="0"/>
              </a:rPr>
              <a:t>Services needed are heavily impacted by age structure and migration trends</a:t>
            </a:r>
          </a:p>
          <a:p>
            <a:pPr marL="1257300" lvl="2" indent="-342900">
              <a:buAutoNum type="arabicParenR"/>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1" i="1" dirty="0" smtClean="0">
                <a:solidFill>
                  <a:srgbClr val="C00000"/>
                </a:solidFill>
                <a:latin typeface="Arial" panose="020B0604020202020204" pitchFamily="34" charset="0"/>
                <a:cs typeface="Arial" panose="020B0604020202020204" pitchFamily="34" charset="0"/>
              </a:rPr>
              <a:t>So ready for Census 2020!</a:t>
            </a:r>
            <a:endParaRPr lang="en-US"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3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7881" y="1259976"/>
            <a:ext cx="7413379" cy="3554276"/>
          </a:xfrm>
          <a:prstGeom prst="rect">
            <a:avLst/>
          </a:prstGeom>
        </p:spPr>
      </p:pic>
    </p:spTree>
    <p:extLst>
      <p:ext uri="{BB962C8B-B14F-4D97-AF65-F5344CB8AC3E}">
        <p14:creationId xmlns:p14="http://schemas.microsoft.com/office/powerpoint/2010/main" val="100169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200329"/>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Introductions</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sp>
        <p:nvSpPr>
          <p:cNvPr id="7" name="TextBox 6"/>
          <p:cNvSpPr txBox="1"/>
          <p:nvPr/>
        </p:nvSpPr>
        <p:spPr>
          <a:xfrm>
            <a:off x="464458" y="972457"/>
            <a:ext cx="5680590"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Demographic Analyst</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State and County Population Estimates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Demographic Research (Migration)</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Our Institute</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Kem</a:t>
            </a:r>
            <a:r>
              <a:rPr lang="en-US" dirty="0">
                <a:latin typeface="Arial" panose="020B0604020202020204" pitchFamily="34" charset="0"/>
                <a:cs typeface="Arial" panose="020B0604020202020204" pitchFamily="34" charset="0"/>
              </a:rPr>
              <a:t> C. Gardner Policy Institute at the University of Utah prepares economic, demographic and public policy research that helps Utah prosper. We are Utah’s demographic experts, leaders on the Utah economy, and specialists on public policy and survey research.</a:t>
            </a:r>
          </a:p>
        </p:txBody>
      </p:sp>
      <p:pic>
        <p:nvPicPr>
          <p:cNvPr id="2" name="Picture 1"/>
          <p:cNvPicPr>
            <a:picLocks noChangeAspect="1"/>
          </p:cNvPicPr>
          <p:nvPr/>
        </p:nvPicPr>
        <p:blipFill>
          <a:blip r:embed="rId3"/>
          <a:stretch>
            <a:fillRect/>
          </a:stretch>
        </p:blipFill>
        <p:spPr>
          <a:xfrm>
            <a:off x="6145047" y="972457"/>
            <a:ext cx="2359356" cy="33530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554" y="4453508"/>
            <a:ext cx="2878702" cy="1909191"/>
          </a:xfrm>
          <a:prstGeom prst="rect">
            <a:avLst/>
          </a:prstGeom>
        </p:spPr>
      </p:pic>
    </p:spTree>
    <p:extLst>
      <p:ext uri="{BB962C8B-B14F-4D97-AF65-F5344CB8AC3E}">
        <p14:creationId xmlns:p14="http://schemas.microsoft.com/office/powerpoint/2010/main" val="80890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200329"/>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Migration Defined</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sp>
        <p:nvSpPr>
          <p:cNvPr id="2" name="TextBox 1"/>
          <p:cNvSpPr txBox="1"/>
          <p:nvPr/>
        </p:nvSpPr>
        <p:spPr>
          <a:xfrm>
            <a:off x="493486" y="1190171"/>
            <a:ext cx="7794171" cy="147732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Migration</a:t>
            </a:r>
            <a:r>
              <a:rPr lang="en-US"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residential movement of people from one place to another</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This study:</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residential movement of people </a:t>
            </a:r>
            <a:r>
              <a:rPr lang="en-US" b="1" u="sng" dirty="0">
                <a:latin typeface="Arial" panose="020B0604020202020204" pitchFamily="34" charset="0"/>
                <a:cs typeface="Arial" panose="020B0604020202020204" pitchFamily="34" charset="0"/>
              </a:rPr>
              <a:t>from one </a:t>
            </a:r>
            <a:r>
              <a:rPr lang="en-US" b="1" u="sng" dirty="0" smtClean="0">
                <a:latin typeface="Arial" panose="020B0604020202020204" pitchFamily="34" charset="0"/>
                <a:cs typeface="Arial" panose="020B0604020202020204" pitchFamily="34" charset="0"/>
              </a:rPr>
              <a:t>county to another</a:t>
            </a:r>
          </a:p>
          <a:p>
            <a:endParaRPr lang="en-US" dirty="0">
              <a:latin typeface="Arial" panose="020B0604020202020204" pitchFamily="34" charset="0"/>
              <a:cs typeface="Arial" panose="020B0604020202020204" pitchFamily="34" charset="0"/>
            </a:endParaRPr>
          </a:p>
        </p:txBody>
      </p:sp>
      <p:grpSp>
        <p:nvGrpSpPr>
          <p:cNvPr id="7" name="Group 6"/>
          <p:cNvGrpSpPr/>
          <p:nvPr/>
        </p:nvGrpSpPr>
        <p:grpSpPr>
          <a:xfrm>
            <a:off x="1333953" y="3063509"/>
            <a:ext cx="6066462" cy="2578832"/>
            <a:chOff x="1333953" y="3063509"/>
            <a:chExt cx="6066462" cy="2578832"/>
          </a:xfrm>
        </p:grpSpPr>
        <p:pic>
          <p:nvPicPr>
            <p:cNvPr id="6" name="Picture 5"/>
            <p:cNvPicPr>
              <a:picLocks noChangeAspect="1"/>
            </p:cNvPicPr>
            <p:nvPr/>
          </p:nvPicPr>
          <p:blipFill>
            <a:blip r:embed="rId3"/>
            <a:stretch>
              <a:fillRect/>
            </a:stretch>
          </p:blipFill>
          <p:spPr>
            <a:xfrm>
              <a:off x="1572134" y="3063509"/>
              <a:ext cx="5828281" cy="2578832"/>
            </a:xfrm>
            <a:prstGeom prst="rect">
              <a:avLst/>
            </a:prstGeom>
          </p:spPr>
        </p:pic>
        <p:sp>
          <p:nvSpPr>
            <p:cNvPr id="5" name="Oval 4"/>
            <p:cNvSpPr/>
            <p:nvPr/>
          </p:nvSpPr>
          <p:spPr>
            <a:xfrm>
              <a:off x="1333953" y="3906157"/>
              <a:ext cx="2133600" cy="551543"/>
            </a:xfrm>
            <a:prstGeom prst="ellipse">
              <a:avLst/>
            </a:prstGeom>
            <a:noFill/>
            <a:ln>
              <a:solidFill>
                <a:srgbClr val="C31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770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446550"/>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Migration Life Stages</a:t>
            </a:r>
          </a:p>
          <a:p>
            <a:pPr algn="ctr"/>
            <a:r>
              <a:rPr lang="en-US" sz="1600" i="1" dirty="0" smtClean="0">
                <a:solidFill>
                  <a:srgbClr val="C00000"/>
                </a:solidFill>
                <a:latin typeface="Arial" panose="020B0604020202020204" pitchFamily="34" charset="0"/>
                <a:cs typeface="Arial" panose="020B0604020202020204" pitchFamily="34" charset="0"/>
              </a:rPr>
              <a:t>Johnson, Winkler, &amp; Rogers (2013)</a:t>
            </a:r>
            <a:endParaRPr lang="en-US" sz="1600" i="1"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85715480"/>
              </p:ext>
            </p:extLst>
          </p:nvPr>
        </p:nvGraphicFramePr>
        <p:xfrm>
          <a:off x="319315" y="1132113"/>
          <a:ext cx="8053160" cy="4230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56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0" y="296606"/>
            <a:ext cx="9144000" cy="1200329"/>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Data and Interpretation of Rates</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sp>
        <p:nvSpPr>
          <p:cNvPr id="2" name="TextBox 1"/>
          <p:cNvSpPr txBox="1"/>
          <p:nvPr/>
        </p:nvSpPr>
        <p:spPr>
          <a:xfrm>
            <a:off x="504825" y="896770"/>
            <a:ext cx="813434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Source: County-Specific </a:t>
            </a:r>
            <a:r>
              <a:rPr lang="en-US" b="1" i="1" u="sng" dirty="0">
                <a:latin typeface="Arial" panose="020B0604020202020204" pitchFamily="34" charset="0"/>
                <a:cs typeface="Arial" panose="020B0604020202020204" pitchFamily="34" charset="0"/>
              </a:rPr>
              <a:t>Net Migration </a:t>
            </a:r>
            <a:r>
              <a:rPr lang="en-US" dirty="0">
                <a:latin typeface="Arial" panose="020B0604020202020204" pitchFamily="34" charset="0"/>
                <a:cs typeface="Arial" panose="020B0604020202020204" pitchFamily="34" charset="0"/>
              </a:rPr>
              <a:t>by Five-Year Age </a:t>
            </a:r>
            <a:r>
              <a:rPr lang="en-US" dirty="0" smtClean="0">
                <a:latin typeface="Arial" panose="020B0604020202020204" pitchFamily="34" charset="0"/>
                <a:cs typeface="Arial" panose="020B0604020202020204" pitchFamily="34" charset="0"/>
              </a:rPr>
              <a:t>Groups, Hispanic 	   Origin</a:t>
            </a:r>
            <a:r>
              <a:rPr lang="en-US" dirty="0">
                <a:latin typeface="Arial" panose="020B0604020202020204" pitchFamily="34" charset="0"/>
                <a:cs typeface="Arial" panose="020B0604020202020204" pitchFamily="34" charset="0"/>
              </a:rPr>
              <a:t>, Race and Sex </a:t>
            </a:r>
            <a:r>
              <a:rPr lang="en-US" dirty="0" smtClean="0">
                <a:latin typeface="Arial" panose="020B0604020202020204" pitchFamily="34" charset="0"/>
                <a:cs typeface="Arial" panose="020B0604020202020204" pitchFamily="34" charset="0"/>
              </a:rPr>
              <a:t>2000-2010 (University of Wisconsin-Madison)</a:t>
            </a:r>
          </a:p>
          <a:p>
            <a:pPr marL="742950"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Rates prepared </a:t>
            </a:r>
            <a:r>
              <a:rPr lang="en-US" dirty="0">
                <a:latin typeface="Arial" panose="020B0604020202020204" pitchFamily="34" charset="0"/>
                <a:cs typeface="Arial" panose="020B0604020202020204" pitchFamily="34" charset="0"/>
              </a:rPr>
              <a:t>using a vital statistics </a:t>
            </a:r>
            <a:r>
              <a:rPr lang="en-US" dirty="0" smtClean="0">
                <a:latin typeface="Arial" panose="020B0604020202020204" pitchFamily="34" charset="0"/>
                <a:cs typeface="Arial" panose="020B0604020202020204" pitchFamily="34" charset="0"/>
              </a:rPr>
              <a:t>version of </a:t>
            </a:r>
            <a:r>
              <a:rPr lang="en-US" dirty="0">
                <a:latin typeface="Arial" panose="020B0604020202020204" pitchFamily="34" charset="0"/>
                <a:cs typeface="Arial" panose="020B0604020202020204" pitchFamily="34" charset="0"/>
              </a:rPr>
              <a:t>the forward cohort </a:t>
            </a:r>
            <a:r>
              <a:rPr lang="en-US" dirty="0" smtClean="0">
                <a:latin typeface="Arial" panose="020B0604020202020204" pitchFamily="34" charset="0"/>
                <a:cs typeface="Arial" panose="020B0604020202020204" pitchFamily="34" charset="0"/>
              </a:rPr>
              <a:t>residual method</a:t>
            </a:r>
          </a:p>
          <a:p>
            <a:pPr lvl="2"/>
            <a:r>
              <a:rPr lang="en-US" i="1" dirty="0" smtClean="0">
                <a:latin typeface="Times New Roman" panose="02020603050405020304" pitchFamily="18" charset="0"/>
              </a:rPr>
              <a:t>		</a:t>
            </a:r>
            <a:r>
              <a:rPr lang="en-US" i="1" dirty="0" smtClean="0">
                <a:solidFill>
                  <a:srgbClr val="C3122E"/>
                </a:solidFill>
                <a:latin typeface="Times New Roman" panose="02020603050405020304" pitchFamily="18" charset="0"/>
              </a:rPr>
              <a:t>NM</a:t>
            </a:r>
            <a:r>
              <a:rPr lang="en-US" dirty="0" smtClean="0">
                <a:solidFill>
                  <a:srgbClr val="C3122E"/>
                </a:solidFill>
                <a:latin typeface="ArialMT"/>
              </a:rPr>
              <a:t>= </a:t>
            </a:r>
            <a:r>
              <a:rPr lang="en-US" dirty="0">
                <a:solidFill>
                  <a:srgbClr val="C3122E"/>
                </a:solidFill>
                <a:latin typeface="TimesNewRomanPSMT"/>
              </a:rPr>
              <a:t>(</a:t>
            </a:r>
            <a:r>
              <a:rPr lang="en-US" i="1" dirty="0">
                <a:solidFill>
                  <a:srgbClr val="C3122E"/>
                </a:solidFill>
                <a:latin typeface="Times New Roman" panose="02020603050405020304" pitchFamily="18" charset="0"/>
              </a:rPr>
              <a:t>P</a:t>
            </a:r>
            <a:r>
              <a:rPr lang="en-US" sz="800" dirty="0">
                <a:solidFill>
                  <a:srgbClr val="C3122E"/>
                </a:solidFill>
                <a:latin typeface="TimesNewRomanPSMT"/>
              </a:rPr>
              <a:t>1 </a:t>
            </a:r>
            <a:r>
              <a:rPr lang="en-US" dirty="0">
                <a:solidFill>
                  <a:srgbClr val="C3122E"/>
                </a:solidFill>
                <a:latin typeface="ArialMT"/>
              </a:rPr>
              <a:t>− </a:t>
            </a:r>
            <a:r>
              <a:rPr lang="en-US" i="1" dirty="0">
                <a:solidFill>
                  <a:srgbClr val="C3122E"/>
                </a:solidFill>
                <a:latin typeface="Times New Roman" panose="02020603050405020304" pitchFamily="18" charset="0"/>
              </a:rPr>
              <a:t>P</a:t>
            </a:r>
            <a:r>
              <a:rPr lang="en-US" sz="800" dirty="0">
                <a:solidFill>
                  <a:srgbClr val="C3122E"/>
                </a:solidFill>
                <a:latin typeface="TimesNewRomanPSMT"/>
              </a:rPr>
              <a:t>0 </a:t>
            </a:r>
            <a:r>
              <a:rPr lang="en-US" dirty="0">
                <a:solidFill>
                  <a:srgbClr val="C3122E"/>
                </a:solidFill>
                <a:latin typeface="TimesNewRomanPSMT"/>
              </a:rPr>
              <a:t>) </a:t>
            </a:r>
            <a:r>
              <a:rPr lang="en-US" dirty="0">
                <a:solidFill>
                  <a:srgbClr val="C3122E"/>
                </a:solidFill>
                <a:latin typeface="ArialMT"/>
              </a:rPr>
              <a:t>− </a:t>
            </a:r>
            <a:r>
              <a:rPr lang="en-US" dirty="0">
                <a:solidFill>
                  <a:srgbClr val="C3122E"/>
                </a:solidFill>
                <a:latin typeface="TimesNewRomanPSMT"/>
              </a:rPr>
              <a:t>(</a:t>
            </a:r>
            <a:r>
              <a:rPr lang="en-US" i="1" dirty="0">
                <a:solidFill>
                  <a:srgbClr val="C3122E"/>
                </a:solidFill>
                <a:latin typeface="Times New Roman" panose="02020603050405020304" pitchFamily="18" charset="0"/>
              </a:rPr>
              <a:t>B </a:t>
            </a:r>
            <a:r>
              <a:rPr lang="en-US" dirty="0">
                <a:solidFill>
                  <a:srgbClr val="C3122E"/>
                </a:solidFill>
                <a:latin typeface="ArialMT"/>
              </a:rPr>
              <a:t>− </a:t>
            </a:r>
            <a:r>
              <a:rPr lang="en-US" i="1" dirty="0">
                <a:solidFill>
                  <a:srgbClr val="C3122E"/>
                </a:solidFill>
                <a:latin typeface="Times New Roman" panose="02020603050405020304" pitchFamily="18" charset="0"/>
              </a:rPr>
              <a:t>D</a:t>
            </a:r>
            <a:r>
              <a:rPr lang="en-US" dirty="0" smtClean="0">
                <a:solidFill>
                  <a:srgbClr val="C3122E"/>
                </a:solidFill>
                <a:latin typeface="TimesNewRomanPSMT"/>
              </a:rPr>
              <a:t>)</a:t>
            </a:r>
          </a:p>
          <a:p>
            <a:pPr lvl="2"/>
            <a:endParaRPr lang="en-US" dirty="0" smtClean="0">
              <a:solidFill>
                <a:srgbClr val="C3122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grpSp>
        <p:nvGrpSpPr>
          <p:cNvPr id="15" name="Group 14"/>
          <p:cNvGrpSpPr/>
          <p:nvPr/>
        </p:nvGrpSpPr>
        <p:grpSpPr>
          <a:xfrm rot="16200000">
            <a:off x="4019548" y="1062743"/>
            <a:ext cx="1295400" cy="4838699"/>
            <a:chOff x="856210" y="1959719"/>
            <a:chExt cx="1417877" cy="4792156"/>
          </a:xfrm>
        </p:grpSpPr>
        <p:sp>
          <p:nvSpPr>
            <p:cNvPr id="16" name="Freeform 15"/>
            <p:cNvSpPr/>
            <p:nvPr/>
          </p:nvSpPr>
          <p:spPr>
            <a:xfrm rot="5400000">
              <a:off x="798909" y="2243882"/>
              <a:ext cx="1278731" cy="710406"/>
            </a:xfrm>
            <a:custGeom>
              <a:avLst/>
              <a:gdLst>
                <a:gd name="connsiteX0" fmla="*/ 0 w 1278731"/>
                <a:gd name="connsiteY0" fmla="*/ 71041 h 710406"/>
                <a:gd name="connsiteX1" fmla="*/ 71041 w 1278731"/>
                <a:gd name="connsiteY1" fmla="*/ 0 h 710406"/>
                <a:gd name="connsiteX2" fmla="*/ 1207690 w 1278731"/>
                <a:gd name="connsiteY2" fmla="*/ 0 h 710406"/>
                <a:gd name="connsiteX3" fmla="*/ 1278731 w 1278731"/>
                <a:gd name="connsiteY3" fmla="*/ 71041 h 710406"/>
                <a:gd name="connsiteX4" fmla="*/ 1278731 w 1278731"/>
                <a:gd name="connsiteY4" fmla="*/ 639365 h 710406"/>
                <a:gd name="connsiteX5" fmla="*/ 1207690 w 1278731"/>
                <a:gd name="connsiteY5" fmla="*/ 710406 h 710406"/>
                <a:gd name="connsiteX6" fmla="*/ 71041 w 1278731"/>
                <a:gd name="connsiteY6" fmla="*/ 710406 h 710406"/>
                <a:gd name="connsiteX7" fmla="*/ 0 w 1278731"/>
                <a:gd name="connsiteY7" fmla="*/ 639365 h 710406"/>
                <a:gd name="connsiteX8" fmla="*/ 0 w 1278731"/>
                <a:gd name="connsiteY8" fmla="*/ 71041 h 71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731" h="710406">
                  <a:moveTo>
                    <a:pt x="0" y="71041"/>
                  </a:moveTo>
                  <a:cubicBezTo>
                    <a:pt x="0" y="31806"/>
                    <a:pt x="31806" y="0"/>
                    <a:pt x="71041" y="0"/>
                  </a:cubicBezTo>
                  <a:lnTo>
                    <a:pt x="1207690" y="0"/>
                  </a:lnTo>
                  <a:cubicBezTo>
                    <a:pt x="1246925" y="0"/>
                    <a:pt x="1278731" y="31806"/>
                    <a:pt x="1278731" y="71041"/>
                  </a:cubicBezTo>
                  <a:lnTo>
                    <a:pt x="1278731" y="639365"/>
                  </a:lnTo>
                  <a:cubicBezTo>
                    <a:pt x="1278731" y="678600"/>
                    <a:pt x="1246925" y="710406"/>
                    <a:pt x="1207690" y="710406"/>
                  </a:cubicBezTo>
                  <a:lnTo>
                    <a:pt x="71041" y="710406"/>
                  </a:lnTo>
                  <a:cubicBezTo>
                    <a:pt x="31806" y="710406"/>
                    <a:pt x="0" y="678600"/>
                    <a:pt x="0" y="639365"/>
                  </a:cubicBezTo>
                  <a:lnTo>
                    <a:pt x="0" y="71041"/>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67" tIns="81767" rIns="81767" bIns="81767"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Ages 10-14</a:t>
              </a:r>
            </a:p>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(2000)</a:t>
              </a:r>
              <a:endParaRPr lang="en-US" sz="1600" b="1" kern="1200" dirty="0">
                <a:latin typeface="Arial" panose="020B0604020202020204" pitchFamily="34" charset="0"/>
                <a:cs typeface="Arial" panose="020B0604020202020204" pitchFamily="34" charset="0"/>
              </a:endParaRPr>
            </a:p>
          </p:txBody>
        </p:sp>
        <p:sp>
          <p:nvSpPr>
            <p:cNvPr id="17" name="Freeform 16"/>
            <p:cNvSpPr/>
            <p:nvPr/>
          </p:nvSpPr>
          <p:spPr>
            <a:xfrm>
              <a:off x="1287361" y="3371651"/>
              <a:ext cx="319682" cy="266402"/>
            </a:xfrm>
            <a:custGeom>
              <a:avLst/>
              <a:gdLst>
                <a:gd name="connsiteX0" fmla="*/ 0 w 266402"/>
                <a:gd name="connsiteY0" fmla="*/ 63936 h 319682"/>
                <a:gd name="connsiteX1" fmla="*/ 133201 w 266402"/>
                <a:gd name="connsiteY1" fmla="*/ 63936 h 319682"/>
                <a:gd name="connsiteX2" fmla="*/ 133201 w 266402"/>
                <a:gd name="connsiteY2" fmla="*/ 0 h 319682"/>
                <a:gd name="connsiteX3" fmla="*/ 266402 w 266402"/>
                <a:gd name="connsiteY3" fmla="*/ 159841 h 319682"/>
                <a:gd name="connsiteX4" fmla="*/ 133201 w 266402"/>
                <a:gd name="connsiteY4" fmla="*/ 319682 h 319682"/>
                <a:gd name="connsiteX5" fmla="*/ 133201 w 266402"/>
                <a:gd name="connsiteY5" fmla="*/ 255746 h 319682"/>
                <a:gd name="connsiteX6" fmla="*/ 0 w 266402"/>
                <a:gd name="connsiteY6" fmla="*/ 255746 h 319682"/>
                <a:gd name="connsiteX7" fmla="*/ 0 w 266402"/>
                <a:gd name="connsiteY7" fmla="*/ 63936 h 31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02" h="319682">
                  <a:moveTo>
                    <a:pt x="213122" y="0"/>
                  </a:moveTo>
                  <a:lnTo>
                    <a:pt x="213122" y="159841"/>
                  </a:lnTo>
                  <a:lnTo>
                    <a:pt x="266402" y="159841"/>
                  </a:lnTo>
                  <a:lnTo>
                    <a:pt x="133201" y="319682"/>
                  </a:lnTo>
                  <a:lnTo>
                    <a:pt x="0" y="159841"/>
                  </a:lnTo>
                  <a:lnTo>
                    <a:pt x="53280" y="159841"/>
                  </a:lnTo>
                  <a:lnTo>
                    <a:pt x="53280" y="0"/>
                  </a:lnTo>
                  <a:lnTo>
                    <a:pt x="213122"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3937" tIns="0" rIns="63935" bIns="79921"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p:txBody>
        </p:sp>
        <p:sp>
          <p:nvSpPr>
            <p:cNvPr id="18" name="Freeform 17"/>
            <p:cNvSpPr/>
            <p:nvPr/>
          </p:nvSpPr>
          <p:spPr>
            <a:xfrm rot="5400000">
              <a:off x="798908" y="3975496"/>
              <a:ext cx="1278731" cy="710406"/>
            </a:xfrm>
            <a:custGeom>
              <a:avLst/>
              <a:gdLst>
                <a:gd name="connsiteX0" fmla="*/ 0 w 1278731"/>
                <a:gd name="connsiteY0" fmla="*/ 71041 h 710406"/>
                <a:gd name="connsiteX1" fmla="*/ 71041 w 1278731"/>
                <a:gd name="connsiteY1" fmla="*/ 0 h 710406"/>
                <a:gd name="connsiteX2" fmla="*/ 1207690 w 1278731"/>
                <a:gd name="connsiteY2" fmla="*/ 0 h 710406"/>
                <a:gd name="connsiteX3" fmla="*/ 1278731 w 1278731"/>
                <a:gd name="connsiteY3" fmla="*/ 71041 h 710406"/>
                <a:gd name="connsiteX4" fmla="*/ 1278731 w 1278731"/>
                <a:gd name="connsiteY4" fmla="*/ 639365 h 710406"/>
                <a:gd name="connsiteX5" fmla="*/ 1207690 w 1278731"/>
                <a:gd name="connsiteY5" fmla="*/ 710406 h 710406"/>
                <a:gd name="connsiteX6" fmla="*/ 71041 w 1278731"/>
                <a:gd name="connsiteY6" fmla="*/ 710406 h 710406"/>
                <a:gd name="connsiteX7" fmla="*/ 0 w 1278731"/>
                <a:gd name="connsiteY7" fmla="*/ 639365 h 710406"/>
                <a:gd name="connsiteX8" fmla="*/ 0 w 1278731"/>
                <a:gd name="connsiteY8" fmla="*/ 71041 h 71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731" h="710406">
                  <a:moveTo>
                    <a:pt x="0" y="71041"/>
                  </a:moveTo>
                  <a:cubicBezTo>
                    <a:pt x="0" y="31806"/>
                    <a:pt x="31806" y="0"/>
                    <a:pt x="71041" y="0"/>
                  </a:cubicBezTo>
                  <a:lnTo>
                    <a:pt x="1207690" y="0"/>
                  </a:lnTo>
                  <a:cubicBezTo>
                    <a:pt x="1246925" y="0"/>
                    <a:pt x="1278731" y="31806"/>
                    <a:pt x="1278731" y="71041"/>
                  </a:cubicBezTo>
                  <a:lnTo>
                    <a:pt x="1278731" y="639365"/>
                  </a:lnTo>
                  <a:cubicBezTo>
                    <a:pt x="1278731" y="678600"/>
                    <a:pt x="1246925" y="710406"/>
                    <a:pt x="1207690" y="710406"/>
                  </a:cubicBezTo>
                  <a:lnTo>
                    <a:pt x="71041" y="710406"/>
                  </a:lnTo>
                  <a:cubicBezTo>
                    <a:pt x="31806" y="710406"/>
                    <a:pt x="0" y="678600"/>
                    <a:pt x="0" y="639365"/>
                  </a:cubicBezTo>
                  <a:lnTo>
                    <a:pt x="0" y="71041"/>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67" tIns="81767" rIns="81767" bIns="81767"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Deaths</a:t>
              </a:r>
              <a:endParaRPr lang="en-US" sz="1600" b="1" kern="1200" dirty="0">
                <a:latin typeface="Arial" panose="020B0604020202020204" pitchFamily="34" charset="0"/>
                <a:cs typeface="Arial" panose="020B0604020202020204" pitchFamily="34" charset="0"/>
              </a:endParaRPr>
            </a:p>
          </p:txBody>
        </p:sp>
        <p:sp>
          <p:nvSpPr>
            <p:cNvPr id="19" name="Freeform 18"/>
            <p:cNvSpPr/>
            <p:nvPr/>
          </p:nvSpPr>
          <p:spPr>
            <a:xfrm>
              <a:off x="1278434" y="5049986"/>
              <a:ext cx="319682" cy="266403"/>
            </a:xfrm>
            <a:custGeom>
              <a:avLst/>
              <a:gdLst>
                <a:gd name="connsiteX0" fmla="*/ 0 w 266402"/>
                <a:gd name="connsiteY0" fmla="*/ 63936 h 319682"/>
                <a:gd name="connsiteX1" fmla="*/ 133201 w 266402"/>
                <a:gd name="connsiteY1" fmla="*/ 63936 h 319682"/>
                <a:gd name="connsiteX2" fmla="*/ 133201 w 266402"/>
                <a:gd name="connsiteY2" fmla="*/ 0 h 319682"/>
                <a:gd name="connsiteX3" fmla="*/ 266402 w 266402"/>
                <a:gd name="connsiteY3" fmla="*/ 159841 h 319682"/>
                <a:gd name="connsiteX4" fmla="*/ 133201 w 266402"/>
                <a:gd name="connsiteY4" fmla="*/ 319682 h 319682"/>
                <a:gd name="connsiteX5" fmla="*/ 133201 w 266402"/>
                <a:gd name="connsiteY5" fmla="*/ 255746 h 319682"/>
                <a:gd name="connsiteX6" fmla="*/ 0 w 266402"/>
                <a:gd name="connsiteY6" fmla="*/ 255746 h 319682"/>
                <a:gd name="connsiteX7" fmla="*/ 0 w 266402"/>
                <a:gd name="connsiteY7" fmla="*/ 63936 h 31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02" h="319682">
                  <a:moveTo>
                    <a:pt x="213122" y="0"/>
                  </a:moveTo>
                  <a:lnTo>
                    <a:pt x="213122" y="159841"/>
                  </a:lnTo>
                  <a:lnTo>
                    <a:pt x="266402" y="159841"/>
                  </a:lnTo>
                  <a:lnTo>
                    <a:pt x="133201" y="319682"/>
                  </a:lnTo>
                  <a:lnTo>
                    <a:pt x="0" y="159841"/>
                  </a:lnTo>
                  <a:lnTo>
                    <a:pt x="53280" y="159841"/>
                  </a:lnTo>
                  <a:lnTo>
                    <a:pt x="53280" y="0"/>
                  </a:lnTo>
                  <a:lnTo>
                    <a:pt x="213122"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3937" tIns="1" rIns="63935" bIns="79921"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p:txBody>
        </p:sp>
        <p:sp>
          <p:nvSpPr>
            <p:cNvPr id="20" name="Oval 19"/>
            <p:cNvSpPr/>
            <p:nvPr/>
          </p:nvSpPr>
          <p:spPr>
            <a:xfrm rot="5400000">
              <a:off x="887366" y="5365154"/>
              <a:ext cx="1355565" cy="14178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147" tIns="74147" rIns="74147" bIns="74147"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Expected 2010</a:t>
              </a:r>
            </a:p>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Ages </a:t>
              </a:r>
            </a:p>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20-24</a:t>
              </a:r>
              <a:endParaRPr lang="en-US" sz="1400" b="1" kern="1200" dirty="0">
                <a:latin typeface="Arial" panose="020B0604020202020204" pitchFamily="34" charset="0"/>
                <a:cs typeface="Arial" panose="020B0604020202020204" pitchFamily="34" charset="0"/>
              </a:endParaRPr>
            </a:p>
          </p:txBody>
        </p:sp>
      </p:grpSp>
      <p:graphicFrame>
        <p:nvGraphicFramePr>
          <p:cNvPr id="13" name="Diagram 12"/>
          <p:cNvGraphicFramePr/>
          <p:nvPr>
            <p:extLst>
              <p:ext uri="{D42A27DB-BD31-4B8C-83A1-F6EECF244321}">
                <p14:modId xmlns:p14="http://schemas.microsoft.com/office/powerpoint/2010/main" val="2451541520"/>
              </p:ext>
            </p:extLst>
          </p:nvPr>
        </p:nvGraphicFramePr>
        <p:xfrm>
          <a:off x="1621741" y="3956570"/>
          <a:ext cx="5900516" cy="2817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4653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6606"/>
            <a:ext cx="9144000" cy="1200329"/>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Objective</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638954439"/>
              </p:ext>
            </p:extLst>
          </p:nvPr>
        </p:nvGraphicFramePr>
        <p:xfrm>
          <a:off x="1438274" y="1139824"/>
          <a:ext cx="6588125" cy="465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871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200329"/>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County Typologies</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782973935"/>
              </p:ext>
            </p:extLst>
          </p:nvPr>
        </p:nvGraphicFramePr>
        <p:xfrm>
          <a:off x="1284514" y="1179286"/>
          <a:ext cx="6574971" cy="4786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48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6131"/>
            <a:ext cx="9144000" cy="1200329"/>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Map with County Typologies</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3760" t="1369" r="697" b="2600"/>
          <a:stretch/>
        </p:blipFill>
        <p:spPr>
          <a:xfrm>
            <a:off x="1619249" y="800100"/>
            <a:ext cx="6611543" cy="5695950"/>
          </a:xfrm>
          <a:prstGeom prst="rect">
            <a:avLst/>
          </a:prstGeom>
        </p:spPr>
      </p:pic>
    </p:spTree>
    <p:extLst>
      <p:ext uri="{BB962C8B-B14F-4D97-AF65-F5344CB8AC3E}">
        <p14:creationId xmlns:p14="http://schemas.microsoft.com/office/powerpoint/2010/main" val="322188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3"/>
          </p:cNvPr>
          <p:cNvSpPr txBox="1"/>
          <p:nvPr/>
        </p:nvSpPr>
        <p:spPr>
          <a:xfrm>
            <a:off x="0" y="306131"/>
            <a:ext cx="9144000" cy="1569660"/>
          </a:xfrm>
          <a:prstGeom prst="rect">
            <a:avLst/>
          </a:prstGeom>
          <a:noFill/>
        </p:spPr>
        <p:txBody>
          <a:bodyPr wrap="square" rtlCol="0">
            <a:spAutoFit/>
          </a:bodyPr>
          <a:lstStyle/>
          <a:p>
            <a:pPr algn="ctr"/>
            <a:r>
              <a:rPr lang="en-US" sz="2400" dirty="0" smtClean="0">
                <a:solidFill>
                  <a:srgbClr val="C00000"/>
                </a:solidFill>
                <a:latin typeface="Arial" panose="020B0604020202020204" pitchFamily="34" charset="0"/>
                <a:cs typeface="Arial" panose="020B0604020202020204" pitchFamily="34" charset="0"/>
              </a:rPr>
              <a:t>Results: County Typologies and Migration Patterns</a:t>
            </a:r>
          </a:p>
          <a:p>
            <a:pPr algn="ctr"/>
            <a:r>
              <a:rPr lang="en-US" sz="2400" dirty="0" smtClean="0">
                <a:solidFill>
                  <a:srgbClr val="C00000"/>
                </a:solidFill>
                <a:latin typeface="Arial" panose="020B0604020202020204" pitchFamily="34" charset="0"/>
                <a:cs typeface="Arial" panose="020B0604020202020204" pitchFamily="34" charset="0"/>
              </a:rPr>
              <a:t>Large Metro</a:t>
            </a: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a:p>
            <a:pPr algn="ctr"/>
            <a:endParaRPr 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8225"/>
            <a:ext cx="9144000" cy="4836850"/>
          </a:xfrm>
          <a:prstGeom prst="rect">
            <a:avLst/>
          </a:prstGeom>
        </p:spPr>
      </p:pic>
      <p:sp>
        <p:nvSpPr>
          <p:cNvPr id="2" name="TextBox 1"/>
          <p:cNvSpPr txBox="1"/>
          <p:nvPr/>
        </p:nvSpPr>
        <p:spPr>
          <a:xfrm>
            <a:off x="2066925" y="1875791"/>
            <a:ext cx="2095500" cy="338554"/>
          </a:xfrm>
          <a:prstGeom prst="rect">
            <a:avLst/>
          </a:prstGeom>
          <a:noFill/>
        </p:spPr>
        <p:txBody>
          <a:bodyPr wrap="square" rtlCol="0">
            <a:spAutoFit/>
          </a:bodyPr>
          <a:lstStyle/>
          <a:p>
            <a:r>
              <a:rPr lang="en-US" sz="1600" dirty="0" smtClean="0"/>
              <a:t>Young Adult Migration</a:t>
            </a:r>
            <a:endParaRPr lang="en-US" sz="1600" dirty="0"/>
          </a:p>
        </p:txBody>
      </p:sp>
    </p:spTree>
    <p:extLst>
      <p:ext uri="{BB962C8B-B14F-4D97-AF65-F5344CB8AC3E}">
        <p14:creationId xmlns:p14="http://schemas.microsoft.com/office/powerpoint/2010/main" val="49899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G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PI" id="{91CDCF90-12A8-4320-B2B6-7EEE123B195C}" vid="{35934F8D-D511-4D9C-A951-0011B153C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516</Words>
  <Application>Microsoft Office PowerPoint</Application>
  <PresentationFormat>On-screen Show (4:3)</PresentationFormat>
  <Paragraphs>121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ArialMT</vt:lpstr>
      <vt:lpstr>Calibri</vt:lpstr>
      <vt:lpstr>Times New Roman</vt:lpstr>
      <vt:lpstr>TimesNewRomanPSMT</vt:lpstr>
      <vt:lpstr>GPI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County Typologies to Explore Utah's Age Specific Migration Patterns</dc:title>
  <dc:creator/>
  <cp:lastModifiedBy/>
  <cp:revision>1</cp:revision>
  <dcterms:created xsi:type="dcterms:W3CDTF">2018-10-25T23:42:31Z</dcterms:created>
  <dcterms:modified xsi:type="dcterms:W3CDTF">2018-10-26T15:18:24Z</dcterms:modified>
</cp:coreProperties>
</file>