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7.xml" ContentType="application/vnd.openxmlformats-officedocument.presentationml.notesSlid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8.xml" ContentType="application/vnd.openxmlformats-officedocument.presentationml.notesSlid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9.xml" ContentType="application/vnd.openxmlformats-officedocument.presentationml.notesSlid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80" r:id="rId2"/>
    <p:sldId id="327" r:id="rId3"/>
    <p:sldId id="285" r:id="rId4"/>
    <p:sldId id="305" r:id="rId5"/>
    <p:sldId id="321" r:id="rId6"/>
    <p:sldId id="322" r:id="rId7"/>
    <p:sldId id="320" r:id="rId8"/>
    <p:sldId id="306" r:id="rId9"/>
    <p:sldId id="307" r:id="rId10"/>
    <p:sldId id="308" r:id="rId11"/>
    <p:sldId id="309" r:id="rId12"/>
    <p:sldId id="310" r:id="rId13"/>
    <p:sldId id="328" r:id="rId14"/>
    <p:sldId id="312" r:id="rId15"/>
    <p:sldId id="323" r:id="rId16"/>
    <p:sldId id="326" r:id="rId17"/>
    <p:sldId id="314" r:id="rId18"/>
    <p:sldId id="315" r:id="rId19"/>
    <p:sldId id="316" r:id="rId20"/>
    <p:sldId id="317" r:id="rId21"/>
    <p:sldId id="318" r:id="rId22"/>
    <p:sldId id="319" r:id="rId23"/>
    <p:sldId id="30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ABA89E"/>
    <a:srgbClr val="7A0000"/>
    <a:srgbClr val="CC0000"/>
    <a:srgbClr val="C3122E"/>
    <a:srgbClr val="820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3899" autoAdjust="0"/>
  </p:normalViewPr>
  <p:slideViewPr>
    <p:cSldViewPr snapToGrid="0">
      <p:cViewPr varScale="1">
        <p:scale>
          <a:sx n="110" d="100"/>
          <a:sy n="110" d="100"/>
        </p:scale>
        <p:origin x="258" y="10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 - 2015</c:v>
                </c:pt>
              </c:strCache>
            </c:strRef>
          </c:tx>
          <c:spPr>
            <a:solidFill>
              <a:srgbClr val="ABA89E"/>
            </a:solidFill>
            <a:ln w="3175">
              <a:noFill/>
            </a:ln>
          </c:spPr>
          <c:invertIfNegative val="0"/>
          <c:cat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Sheet1!$B$2:$B$102</c:f>
              <c:numCache>
                <c:formatCode>#,##0</c:formatCode>
                <c:ptCount val="101"/>
                <c:pt idx="0">
                  <c:v>25044.32</c:v>
                </c:pt>
                <c:pt idx="1">
                  <c:v>24955.93</c:v>
                </c:pt>
                <c:pt idx="2">
                  <c:v>25444.66</c:v>
                </c:pt>
                <c:pt idx="3">
                  <c:v>24846.61</c:v>
                </c:pt>
                <c:pt idx="4">
                  <c:v>25669.37</c:v>
                </c:pt>
                <c:pt idx="5">
                  <c:v>26312.87</c:v>
                </c:pt>
                <c:pt idx="6">
                  <c:v>26392.93</c:v>
                </c:pt>
                <c:pt idx="7">
                  <c:v>26438.89</c:v>
                </c:pt>
                <c:pt idx="8">
                  <c:v>26138.959999999999</c:v>
                </c:pt>
                <c:pt idx="9">
                  <c:v>25761.919999999998</c:v>
                </c:pt>
                <c:pt idx="10">
                  <c:v>25629.21</c:v>
                </c:pt>
                <c:pt idx="11">
                  <c:v>25320.84</c:v>
                </c:pt>
                <c:pt idx="12">
                  <c:v>25003.11</c:v>
                </c:pt>
                <c:pt idx="13">
                  <c:v>24354.77</c:v>
                </c:pt>
                <c:pt idx="14">
                  <c:v>24224.36</c:v>
                </c:pt>
                <c:pt idx="15">
                  <c:v>23949.65</c:v>
                </c:pt>
                <c:pt idx="16" formatCode="General">
                  <c:v>23338.68</c:v>
                </c:pt>
                <c:pt idx="17" formatCode="General">
                  <c:v>22520.46</c:v>
                </c:pt>
                <c:pt idx="18">
                  <c:v>22072.959999999999</c:v>
                </c:pt>
                <c:pt idx="19">
                  <c:v>18713.34</c:v>
                </c:pt>
                <c:pt idx="20">
                  <c:v>19574.650000000001</c:v>
                </c:pt>
                <c:pt idx="21">
                  <c:v>20458.54</c:v>
                </c:pt>
                <c:pt idx="22">
                  <c:v>21085.119999999999</c:v>
                </c:pt>
                <c:pt idx="23">
                  <c:v>22416.58</c:v>
                </c:pt>
                <c:pt idx="24">
                  <c:v>24086.42</c:v>
                </c:pt>
                <c:pt idx="25">
                  <c:v>24061.56</c:v>
                </c:pt>
                <c:pt idx="26">
                  <c:v>24018.720000000001</c:v>
                </c:pt>
                <c:pt idx="27">
                  <c:v>22959.46</c:v>
                </c:pt>
                <c:pt idx="28">
                  <c:v>22673.77</c:v>
                </c:pt>
                <c:pt idx="29">
                  <c:v>22751.98</c:v>
                </c:pt>
                <c:pt idx="30">
                  <c:v>22506.68</c:v>
                </c:pt>
                <c:pt idx="31">
                  <c:v>22147.47</c:v>
                </c:pt>
                <c:pt idx="32">
                  <c:v>22532.18</c:v>
                </c:pt>
                <c:pt idx="33">
                  <c:v>22795.81</c:v>
                </c:pt>
                <c:pt idx="34">
                  <c:v>22875.3</c:v>
                </c:pt>
                <c:pt idx="35">
                  <c:v>23025.85</c:v>
                </c:pt>
                <c:pt idx="36">
                  <c:v>22050.34</c:v>
                </c:pt>
                <c:pt idx="37">
                  <c:v>21851.99</c:v>
                </c:pt>
                <c:pt idx="38">
                  <c:v>21074.240000000002</c:v>
                </c:pt>
                <c:pt idx="39">
                  <c:v>19896.509999999998</c:v>
                </c:pt>
                <c:pt idx="40">
                  <c:v>19051.939999999999</c:v>
                </c:pt>
                <c:pt idx="41">
                  <c:v>18051.8</c:v>
                </c:pt>
                <c:pt idx="42">
                  <c:v>17456.080000000002</c:v>
                </c:pt>
                <c:pt idx="43">
                  <c:v>17256.59</c:v>
                </c:pt>
                <c:pt idx="44">
                  <c:v>17391.830000000002</c:v>
                </c:pt>
                <c:pt idx="45">
                  <c:v>16935.09</c:v>
                </c:pt>
                <c:pt idx="46">
                  <c:v>15927.52</c:v>
                </c:pt>
                <c:pt idx="47">
                  <c:v>15044.22</c:v>
                </c:pt>
                <c:pt idx="48">
                  <c:v>14704.97</c:v>
                </c:pt>
                <c:pt idx="49">
                  <c:v>14423.59</c:v>
                </c:pt>
                <c:pt idx="50">
                  <c:v>14847.05</c:v>
                </c:pt>
                <c:pt idx="51">
                  <c:v>15285.74</c:v>
                </c:pt>
                <c:pt idx="52">
                  <c:v>15712.03</c:v>
                </c:pt>
                <c:pt idx="53">
                  <c:v>15753.23</c:v>
                </c:pt>
                <c:pt idx="54">
                  <c:v>15940.62</c:v>
                </c:pt>
                <c:pt idx="55">
                  <c:v>15945.67</c:v>
                </c:pt>
                <c:pt idx="56">
                  <c:v>15584.14</c:v>
                </c:pt>
                <c:pt idx="57">
                  <c:v>15445.44</c:v>
                </c:pt>
                <c:pt idx="58">
                  <c:v>15154.32</c:v>
                </c:pt>
                <c:pt idx="59">
                  <c:v>14845.23</c:v>
                </c:pt>
                <c:pt idx="60">
                  <c:v>14515.14</c:v>
                </c:pt>
                <c:pt idx="61">
                  <c:v>14052.67</c:v>
                </c:pt>
                <c:pt idx="62">
                  <c:v>13614.33</c:v>
                </c:pt>
                <c:pt idx="63">
                  <c:v>12922.99</c:v>
                </c:pt>
                <c:pt idx="64">
                  <c:v>12220.58</c:v>
                </c:pt>
                <c:pt idx="65">
                  <c:v>11875.91</c:v>
                </c:pt>
                <c:pt idx="66">
                  <c:v>11380.49</c:v>
                </c:pt>
                <c:pt idx="67">
                  <c:v>11223.68</c:v>
                </c:pt>
                <c:pt idx="68">
                  <c:v>10811.7</c:v>
                </c:pt>
                <c:pt idx="69">
                  <c:v>8863.5869999999995</c:v>
                </c:pt>
                <c:pt idx="70">
                  <c:v>8422.0920000000006</c:v>
                </c:pt>
                <c:pt idx="71">
                  <c:v>8641.4639999999999</c:v>
                </c:pt>
                <c:pt idx="72">
                  <c:v>8318.4969999999994</c:v>
                </c:pt>
                <c:pt idx="73">
                  <c:v>7376.61</c:v>
                </c:pt>
                <c:pt idx="74">
                  <c:v>6764.9970000000003</c:v>
                </c:pt>
                <c:pt idx="75">
                  <c:v>6343.75</c:v>
                </c:pt>
                <c:pt idx="76">
                  <c:v>5876.9790000000003</c:v>
                </c:pt>
                <c:pt idx="77">
                  <c:v>5576.1030000000001</c:v>
                </c:pt>
                <c:pt idx="78">
                  <c:v>5274.0839999999998</c:v>
                </c:pt>
                <c:pt idx="79">
                  <c:v>5014.9189999999999</c:v>
                </c:pt>
                <c:pt idx="80">
                  <c:v>4764.96</c:v>
                </c:pt>
                <c:pt idx="81">
                  <c:v>4280.7790000000005</c:v>
                </c:pt>
                <c:pt idx="82">
                  <c:v>4040.8609999999999</c:v>
                </c:pt>
                <c:pt idx="83">
                  <c:v>3748.1860000000001</c:v>
                </c:pt>
                <c:pt idx="84">
                  <c:v>3532.7820000000002</c:v>
                </c:pt>
                <c:pt idx="85">
                  <c:v>3300.143</c:v>
                </c:pt>
                <c:pt idx="86">
                  <c:v>3006.3870000000002</c:v>
                </c:pt>
                <c:pt idx="87">
                  <c:v>2665.4490000000001</c:v>
                </c:pt>
                <c:pt idx="88">
                  <c:v>2435.64</c:v>
                </c:pt>
                <c:pt idx="89">
                  <c:v>2139.3829999999998</c:v>
                </c:pt>
                <c:pt idx="90">
                  <c:v>1925.09</c:v>
                </c:pt>
                <c:pt idx="91">
                  <c:v>1650.8620000000001</c:v>
                </c:pt>
                <c:pt idx="92">
                  <c:v>1328.3610000000001</c:v>
                </c:pt>
                <c:pt idx="93">
                  <c:v>1114.144</c:v>
                </c:pt>
                <c:pt idx="94">
                  <c:v>881.71569999999997</c:v>
                </c:pt>
                <c:pt idx="95">
                  <c:v>662.91959999999995</c:v>
                </c:pt>
                <c:pt idx="96">
                  <c:v>490.48270000000002</c:v>
                </c:pt>
                <c:pt idx="97">
                  <c:v>362.43360000000001</c:v>
                </c:pt>
                <c:pt idx="98">
                  <c:v>251.24889999999999</c:v>
                </c:pt>
                <c:pt idx="99">
                  <c:v>167.3767</c:v>
                </c:pt>
                <c:pt idx="100">
                  <c:v>251.12790000000001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4B-4A1D-ADCC-824FE9497B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 - 2015</c:v>
                </c:pt>
              </c:strCache>
            </c:strRef>
          </c:tx>
          <c:spPr>
            <a:solidFill>
              <a:srgbClr val="CC0000"/>
            </a:solidFill>
            <a:ln w="3175">
              <a:solidFill>
                <a:srgbClr val="CC0000"/>
              </a:solidFill>
            </a:ln>
          </c:spPr>
          <c:invertIfNegative val="0"/>
          <c:cat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Sheet1!$C$2:$C$102</c:f>
              <c:numCache>
                <c:formatCode>General</c:formatCode>
                <c:ptCount val="101"/>
                <c:pt idx="0">
                  <c:v>-26296.5</c:v>
                </c:pt>
                <c:pt idx="1">
                  <c:v>-26162.6</c:v>
                </c:pt>
                <c:pt idx="2">
                  <c:v>-26673.7</c:v>
                </c:pt>
                <c:pt idx="3">
                  <c:v>-26044.400000000001</c:v>
                </c:pt>
                <c:pt idx="4">
                  <c:v>-26906.2</c:v>
                </c:pt>
                <c:pt idx="5">
                  <c:v>-27572.400000000001</c:v>
                </c:pt>
                <c:pt idx="6">
                  <c:v>-27551.4</c:v>
                </c:pt>
                <c:pt idx="7">
                  <c:v>-27783.7</c:v>
                </c:pt>
                <c:pt idx="8">
                  <c:v>-27982.6</c:v>
                </c:pt>
                <c:pt idx="9">
                  <c:v>-27342.2</c:v>
                </c:pt>
                <c:pt idx="10">
                  <c:v>-26931.4</c:v>
                </c:pt>
                <c:pt idx="11">
                  <c:v>-26472.7</c:v>
                </c:pt>
                <c:pt idx="12">
                  <c:v>-26195.7</c:v>
                </c:pt>
                <c:pt idx="13">
                  <c:v>-25558.5</c:v>
                </c:pt>
                <c:pt idx="14">
                  <c:v>-25340.5</c:v>
                </c:pt>
                <c:pt idx="15">
                  <c:v>-25340.2</c:v>
                </c:pt>
                <c:pt idx="16">
                  <c:v>-24443.3</c:v>
                </c:pt>
                <c:pt idx="17">
                  <c:v>-23897</c:v>
                </c:pt>
                <c:pt idx="18">
                  <c:v>-18249.5</c:v>
                </c:pt>
                <c:pt idx="19">
                  <c:v>-17354.7</c:v>
                </c:pt>
                <c:pt idx="20">
                  <c:v>-19331</c:v>
                </c:pt>
                <c:pt idx="21">
                  <c:v>-21077.8</c:v>
                </c:pt>
                <c:pt idx="22">
                  <c:v>-22404.400000000001</c:v>
                </c:pt>
                <c:pt idx="23">
                  <c:v>-23222.7</c:v>
                </c:pt>
                <c:pt idx="24">
                  <c:v>-26211.200000000001</c:v>
                </c:pt>
                <c:pt idx="25">
                  <c:v>-24859</c:v>
                </c:pt>
                <c:pt idx="26">
                  <c:v>-23309.4</c:v>
                </c:pt>
                <c:pt idx="27">
                  <c:v>-23988.1</c:v>
                </c:pt>
                <c:pt idx="28">
                  <c:v>-24578.400000000001</c:v>
                </c:pt>
                <c:pt idx="29">
                  <c:v>-24894.7</c:v>
                </c:pt>
                <c:pt idx="30">
                  <c:v>-24786.1</c:v>
                </c:pt>
                <c:pt idx="31">
                  <c:v>-23789.1</c:v>
                </c:pt>
                <c:pt idx="32">
                  <c:v>-23969.8</c:v>
                </c:pt>
                <c:pt idx="33">
                  <c:v>-23817.8</c:v>
                </c:pt>
                <c:pt idx="34">
                  <c:v>-23773.1</c:v>
                </c:pt>
                <c:pt idx="35">
                  <c:v>-23831</c:v>
                </c:pt>
                <c:pt idx="36">
                  <c:v>-23067</c:v>
                </c:pt>
                <c:pt idx="37">
                  <c:v>-22738.5</c:v>
                </c:pt>
                <c:pt idx="38">
                  <c:v>-21996.7</c:v>
                </c:pt>
                <c:pt idx="39">
                  <c:v>-20787</c:v>
                </c:pt>
                <c:pt idx="40">
                  <c:v>-19763</c:v>
                </c:pt>
                <c:pt idx="41">
                  <c:v>-18571.8</c:v>
                </c:pt>
                <c:pt idx="42">
                  <c:v>-17916.7</c:v>
                </c:pt>
                <c:pt idx="43">
                  <c:v>-17880.400000000001</c:v>
                </c:pt>
                <c:pt idx="44">
                  <c:v>-18059.400000000001</c:v>
                </c:pt>
                <c:pt idx="45">
                  <c:v>-17718.2</c:v>
                </c:pt>
                <c:pt idx="46">
                  <c:v>-16314.3</c:v>
                </c:pt>
                <c:pt idx="47">
                  <c:v>-15669.2</c:v>
                </c:pt>
                <c:pt idx="48">
                  <c:v>-15345.5</c:v>
                </c:pt>
                <c:pt idx="49">
                  <c:v>-14847.9</c:v>
                </c:pt>
                <c:pt idx="50">
                  <c:v>-15096.6</c:v>
                </c:pt>
                <c:pt idx="51">
                  <c:v>-15282.8</c:v>
                </c:pt>
                <c:pt idx="52">
                  <c:v>-15613.2</c:v>
                </c:pt>
                <c:pt idx="53">
                  <c:v>-15709.5</c:v>
                </c:pt>
                <c:pt idx="54">
                  <c:v>-15634.4</c:v>
                </c:pt>
                <c:pt idx="55">
                  <c:v>-15702.8</c:v>
                </c:pt>
                <c:pt idx="56">
                  <c:v>-15145.2</c:v>
                </c:pt>
                <c:pt idx="57">
                  <c:v>-15082.1</c:v>
                </c:pt>
                <c:pt idx="58">
                  <c:v>-14866.9</c:v>
                </c:pt>
                <c:pt idx="59">
                  <c:v>-14458.3</c:v>
                </c:pt>
                <c:pt idx="60">
                  <c:v>-14164.4</c:v>
                </c:pt>
                <c:pt idx="61">
                  <c:v>-13686.5</c:v>
                </c:pt>
                <c:pt idx="62">
                  <c:v>-13123.5</c:v>
                </c:pt>
                <c:pt idx="63">
                  <c:v>-12415.7</c:v>
                </c:pt>
                <c:pt idx="64">
                  <c:v>-11633.3</c:v>
                </c:pt>
                <c:pt idx="65">
                  <c:v>-11182.9</c:v>
                </c:pt>
                <c:pt idx="66">
                  <c:v>-10751.1</c:v>
                </c:pt>
                <c:pt idx="67">
                  <c:v>-10619.5</c:v>
                </c:pt>
                <c:pt idx="68">
                  <c:v>-10118.5</c:v>
                </c:pt>
                <c:pt idx="69">
                  <c:v>-8155.5</c:v>
                </c:pt>
                <c:pt idx="70">
                  <c:v>-7550.58</c:v>
                </c:pt>
                <c:pt idx="71">
                  <c:v>-7667.44</c:v>
                </c:pt>
                <c:pt idx="72">
                  <c:v>-7373.58</c:v>
                </c:pt>
                <c:pt idx="73">
                  <c:v>-6571.03</c:v>
                </c:pt>
                <c:pt idx="74">
                  <c:v>-5879.21</c:v>
                </c:pt>
                <c:pt idx="75">
                  <c:v>-5423.26</c:v>
                </c:pt>
                <c:pt idx="76">
                  <c:v>-5140.38</c:v>
                </c:pt>
                <c:pt idx="77">
                  <c:v>-4817.53</c:v>
                </c:pt>
                <c:pt idx="78">
                  <c:v>-4382.43</c:v>
                </c:pt>
                <c:pt idx="79">
                  <c:v>-4119.2700000000004</c:v>
                </c:pt>
                <c:pt idx="80">
                  <c:v>-3869.61</c:v>
                </c:pt>
                <c:pt idx="81">
                  <c:v>-3472.84</c:v>
                </c:pt>
                <c:pt idx="82">
                  <c:v>-3151.09</c:v>
                </c:pt>
                <c:pt idx="83">
                  <c:v>-2952.6</c:v>
                </c:pt>
                <c:pt idx="84">
                  <c:v>-2758.3</c:v>
                </c:pt>
                <c:pt idx="85">
                  <c:v>-2459.31</c:v>
                </c:pt>
                <c:pt idx="86">
                  <c:v>-2202.54</c:v>
                </c:pt>
                <c:pt idx="87">
                  <c:v>-1946.66</c:v>
                </c:pt>
                <c:pt idx="88">
                  <c:v>-1657.16</c:v>
                </c:pt>
                <c:pt idx="89">
                  <c:v>-1461.04</c:v>
                </c:pt>
                <c:pt idx="90">
                  <c:v>-1177.07</c:v>
                </c:pt>
                <c:pt idx="91">
                  <c:v>-975.14099999999996</c:v>
                </c:pt>
                <c:pt idx="92">
                  <c:v>-756.17</c:v>
                </c:pt>
                <c:pt idx="93">
                  <c:v>-614.92700000000002</c:v>
                </c:pt>
                <c:pt idx="94">
                  <c:v>-481.51299999999998</c:v>
                </c:pt>
                <c:pt idx="95">
                  <c:v>-343.62700000000001</c:v>
                </c:pt>
                <c:pt idx="96">
                  <c:v>-234.86</c:v>
                </c:pt>
                <c:pt idx="97">
                  <c:v>-168.79300000000001</c:v>
                </c:pt>
                <c:pt idx="98">
                  <c:v>-107.45699999999999</c:v>
                </c:pt>
                <c:pt idx="99">
                  <c:v>-67.101100000000002</c:v>
                </c:pt>
                <c:pt idx="100">
                  <c:v>-86.126499999999993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4B-4A1D-ADCC-824FE9497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95264536"/>
        <c:axId val="194456384"/>
      </c:barChart>
      <c:catAx>
        <c:axId val="1952645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one"/>
        <c:spPr>
          <a:ln>
            <a:solidFill>
              <a:srgbClr val="C8C6BF"/>
            </a:solidFill>
          </a:ln>
        </c:spPr>
        <c:crossAx val="194456384"/>
        <c:crosses val="autoZero"/>
        <c:auto val="1"/>
        <c:lblAlgn val="ctr"/>
        <c:lblOffset val="100"/>
        <c:noMultiLvlLbl val="0"/>
      </c:catAx>
      <c:valAx>
        <c:axId val="194456384"/>
        <c:scaling>
          <c:orientation val="minMax"/>
          <c:max val="40000"/>
        </c:scaling>
        <c:delete val="0"/>
        <c:axPos val="b"/>
        <c:numFmt formatCode="#,##0;[Black]#,##0" sourceLinked="0"/>
        <c:majorTickMark val="out"/>
        <c:minorTickMark val="none"/>
        <c:tickLblPos val="none"/>
        <c:crossAx val="195264536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"/>
          <c:y val="0"/>
          <c:w val="1"/>
          <c:h val="6.3093901024799975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000" b="0">
          <a:latin typeface="Myriad Pro" panose="020B050303040302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563576175059111E-2"/>
          <c:y val="5.4915537554746208E-2"/>
          <c:w val="0.92790060173861477"/>
          <c:h val="0.62057344119270885"/>
        </c:manualLayout>
      </c:layout>
      <c:lineChart>
        <c:grouping val="standard"/>
        <c:varyColors val="0"/>
        <c:ser>
          <c:idx val="0"/>
          <c:order val="0"/>
          <c:tx>
            <c:strRef>
              <c:f>'tfrs (2)'!$A$2</c:f>
              <c:strCache>
                <c:ptCount val="1"/>
                <c:pt idx="0">
                  <c:v>Utah (historical)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672168729940403E-2"/>
                  <c:y val="-1.760176017601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DBE-400D-9FC2-4502D4F76F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'tfrs (2)'!$B$1:$BY$1</c:f>
              <c:numCache>
                <c:formatCode>General</c:formatCode>
                <c:ptCount val="7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</c:numCache>
            </c:numRef>
          </c:cat>
          <c:val>
            <c:numRef>
              <c:f>'tfrs (2)'!$B$2:$BY$2</c:f>
              <c:numCache>
                <c:formatCode>0.00</c:formatCode>
                <c:ptCount val="76"/>
                <c:pt idx="0">
                  <c:v>2.65</c:v>
                </c:pt>
                <c:pt idx="1">
                  <c:v>2.5299999999999998</c:v>
                </c:pt>
                <c:pt idx="2">
                  <c:v>2.5299999999999998</c:v>
                </c:pt>
                <c:pt idx="3">
                  <c:v>2.4500000000000002</c:v>
                </c:pt>
                <c:pt idx="4">
                  <c:v>2.44</c:v>
                </c:pt>
                <c:pt idx="5">
                  <c:v>2.4500000000000002</c:v>
                </c:pt>
                <c:pt idx="6">
                  <c:v>2.5299999999999998</c:v>
                </c:pt>
                <c:pt idx="7">
                  <c:v>2.52</c:v>
                </c:pt>
                <c:pt idx="8">
                  <c:v>2.59</c:v>
                </c:pt>
                <c:pt idx="9">
                  <c:v>2.61</c:v>
                </c:pt>
                <c:pt idx="10">
                  <c:v>2.63</c:v>
                </c:pt>
                <c:pt idx="11">
                  <c:v>2.56</c:v>
                </c:pt>
                <c:pt idx="12">
                  <c:v>2.54</c:v>
                </c:pt>
                <c:pt idx="13">
                  <c:v>2.57</c:v>
                </c:pt>
                <c:pt idx="14">
                  <c:v>2.54</c:v>
                </c:pt>
                <c:pt idx="15">
                  <c:v>2.4700000000000002</c:v>
                </c:pt>
                <c:pt idx="16">
                  <c:v>2.63</c:v>
                </c:pt>
                <c:pt idx="17">
                  <c:v>2.63</c:v>
                </c:pt>
                <c:pt idx="18">
                  <c:v>2.6</c:v>
                </c:pt>
                <c:pt idx="19">
                  <c:v>2.4700000000000002</c:v>
                </c:pt>
                <c:pt idx="20">
                  <c:v>2.4500000000000002</c:v>
                </c:pt>
                <c:pt idx="21">
                  <c:v>2.38</c:v>
                </c:pt>
                <c:pt idx="22">
                  <c:v>2.37</c:v>
                </c:pt>
                <c:pt idx="23">
                  <c:v>2.34</c:v>
                </c:pt>
                <c:pt idx="24">
                  <c:v>2.33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DBE-400D-9FC2-4502D4F76FC9}"/>
            </c:ext>
          </c:extLst>
        </c:ser>
        <c:ser>
          <c:idx val="1"/>
          <c:order val="1"/>
          <c:tx>
            <c:strRef>
              <c:f>'tfrs (2)'!$A$3</c:f>
              <c:strCache>
                <c:ptCount val="1"/>
                <c:pt idx="0">
                  <c:v>US(historic)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1300343975411062E-2"/>
                  <c:y val="4.18886156276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DBE-400D-9FC2-4502D4F76FC9}"/>
                </c:ext>
                <c:ext xmlns:c15="http://schemas.microsoft.com/office/drawing/2012/chart" uri="{CE6537A1-D6FC-4f65-9D91-7224C49458BB}">
                  <c15:layout>
                    <c:manualLayout>
                      <c:w val="5.7564437016118984E-2"/>
                      <c:h val="6.9614905368455285E-2"/>
                    </c:manualLayout>
                  </c15:layout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'tfrs (2)'!$B$1:$BY$1</c:f>
              <c:numCache>
                <c:formatCode>General</c:formatCode>
                <c:ptCount val="7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</c:numCache>
            </c:numRef>
          </c:cat>
          <c:val>
            <c:numRef>
              <c:f>'tfrs (2)'!$B$3:$BY$3</c:f>
              <c:numCache>
                <c:formatCode>0.00</c:formatCode>
                <c:ptCount val="76"/>
                <c:pt idx="0">
                  <c:v>2.08</c:v>
                </c:pt>
                <c:pt idx="1">
                  <c:v>2.06</c:v>
                </c:pt>
                <c:pt idx="2">
                  <c:v>2.0499999999999998</c:v>
                </c:pt>
                <c:pt idx="3">
                  <c:v>2.02</c:v>
                </c:pt>
                <c:pt idx="4">
                  <c:v>2</c:v>
                </c:pt>
                <c:pt idx="5">
                  <c:v>1.98</c:v>
                </c:pt>
                <c:pt idx="6">
                  <c:v>1.98</c:v>
                </c:pt>
                <c:pt idx="7">
                  <c:v>1.97</c:v>
                </c:pt>
                <c:pt idx="8">
                  <c:v>2</c:v>
                </c:pt>
                <c:pt idx="9">
                  <c:v>2.0099999999999998</c:v>
                </c:pt>
                <c:pt idx="10">
                  <c:v>2.06</c:v>
                </c:pt>
                <c:pt idx="11">
                  <c:v>2.0299999999999998</c:v>
                </c:pt>
                <c:pt idx="12">
                  <c:v>2.02</c:v>
                </c:pt>
                <c:pt idx="13">
                  <c:v>2.0499999999999998</c:v>
                </c:pt>
                <c:pt idx="14">
                  <c:v>2.0499999999999998</c:v>
                </c:pt>
                <c:pt idx="15">
                  <c:v>2.06</c:v>
                </c:pt>
                <c:pt idx="16">
                  <c:v>2.11</c:v>
                </c:pt>
                <c:pt idx="17">
                  <c:v>2.12</c:v>
                </c:pt>
                <c:pt idx="18">
                  <c:v>2.0699999999999998</c:v>
                </c:pt>
                <c:pt idx="19">
                  <c:v>2</c:v>
                </c:pt>
                <c:pt idx="20">
                  <c:v>1.93</c:v>
                </c:pt>
                <c:pt idx="21">
                  <c:v>1.89</c:v>
                </c:pt>
                <c:pt idx="22">
                  <c:v>1.88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DBE-400D-9FC2-4502D4F76FC9}"/>
            </c:ext>
          </c:extLst>
        </c:ser>
        <c:ser>
          <c:idx val="2"/>
          <c:order val="2"/>
          <c:tx>
            <c:strRef>
              <c:f>'tfrs (2)'!$A$4</c:f>
              <c:strCache>
                <c:ptCount val="1"/>
                <c:pt idx="0">
                  <c:v>US Projection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3"/>
              <c:layout>
                <c:manualLayout>
                  <c:x val="-3.3333333333333333E-2"/>
                  <c:y val="3.0690537084398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DBE-400D-9FC2-4502D4F76F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0"/>
              <c:layout>
                <c:manualLayout>
                  <c:x val="-2.9629629629629766E-2"/>
                  <c:y val="3.0690537084398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DBE-400D-9FC2-4502D4F76F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'tfrs (2)'!$B$1:$BY$1</c:f>
              <c:numCache>
                <c:formatCode>General</c:formatCode>
                <c:ptCount val="7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</c:numCache>
            </c:numRef>
          </c:cat>
          <c:val>
            <c:numRef>
              <c:f>'tfrs (2)'!$B$4:$BY$4</c:f>
              <c:numCache>
                <c:formatCode>General</c:formatCode>
                <c:ptCount val="76"/>
                <c:pt idx="22" formatCode="0.00">
                  <c:v>1.88</c:v>
                </c:pt>
                <c:pt idx="23" formatCode="0.00">
                  <c:v>1.87</c:v>
                </c:pt>
                <c:pt idx="24" formatCode="0.00">
                  <c:v>1.8625</c:v>
                </c:pt>
                <c:pt idx="25" formatCode="0.00">
                  <c:v>1.8608337398000001</c:v>
                </c:pt>
                <c:pt idx="26" formatCode="0.00">
                  <c:v>1.8607412594999997</c:v>
                </c:pt>
                <c:pt idx="27" formatCode="0.00">
                  <c:v>1.8606485238000001</c:v>
                </c:pt>
                <c:pt idx="28" formatCode="0.00">
                  <c:v>1.8605559168999997</c:v>
                </c:pt>
                <c:pt idx="29" formatCode="0.00">
                  <c:v>1.8604633104000001</c:v>
                </c:pt>
                <c:pt idx="30" formatCode="0.00">
                  <c:v>1.8603708317999998</c:v>
                </c:pt>
                <c:pt idx="31" formatCode="0.00">
                  <c:v>1.8602780988000003</c:v>
                </c:pt>
                <c:pt idx="32" formatCode="0.00">
                  <c:v>1.8601854933000002</c:v>
                </c:pt>
                <c:pt idx="33" formatCode="0.00">
                  <c:v>1.8600928885999999</c:v>
                </c:pt>
                <c:pt idx="34" formatCode="0.00">
                  <c:v>1.8600004118000002</c:v>
                </c:pt>
                <c:pt idx="35" formatCode="0.00">
                  <c:v>1.8599076803000001</c:v>
                </c:pt>
                <c:pt idx="36" formatCode="0.00">
                  <c:v>1.8598150776</c:v>
                </c:pt>
                <c:pt idx="37" formatCode="0.00">
                  <c:v>1.8597224746999996</c:v>
                </c:pt>
                <c:pt idx="38" formatCode="0.00">
                  <c:v>1.8596300001000003</c:v>
                </c:pt>
                <c:pt idx="39" formatCode="0.00">
                  <c:v>1.8595372707999998</c:v>
                </c:pt>
                <c:pt idx="40" formatCode="0.00">
                  <c:v>1.8594446693</c:v>
                </c:pt>
                <c:pt idx="41" formatCode="0.00">
                  <c:v>1.8593520689999998</c:v>
                </c:pt>
                <c:pt idx="42" formatCode="0.00">
                  <c:v>1.8592595959999996</c:v>
                </c:pt>
                <c:pt idx="43" formatCode="0.00">
                  <c:v>1.8591668686000002</c:v>
                </c:pt>
                <c:pt idx="44" formatCode="0.00">
                  <c:v>1.8590742695</c:v>
                </c:pt>
                <c:pt idx="45" formatCode="0.00">
                  <c:v>1.8589816708</c:v>
                </c:pt>
                <c:pt idx="46" formatCode="0.00">
                  <c:v>1.8588891997999999</c:v>
                </c:pt>
                <c:pt idx="47" formatCode="0.00">
                  <c:v>1.8587964745999999</c:v>
                </c:pt>
                <c:pt idx="48" formatCode="0.00">
                  <c:v>1.8587038774000002</c:v>
                </c:pt>
                <c:pt idx="49" formatCode="0.00">
                  <c:v>1.8586112805999997</c:v>
                </c:pt>
                <c:pt idx="50" formatCode="0.00">
                  <c:v>1.8585188119999998</c:v>
                </c:pt>
                <c:pt idx="51" formatCode="0.00">
                  <c:v>1.8584260884000001</c:v>
                </c:pt>
                <c:pt idx="52" formatCode="0.00">
                  <c:v>1.8583334931999997</c:v>
                </c:pt>
                <c:pt idx="53" formatCode="0.00">
                  <c:v>1.8582408983000003</c:v>
                </c:pt>
                <c:pt idx="54" formatCode="0.00">
                  <c:v>1.8581484317000003</c:v>
                </c:pt>
                <c:pt idx="55" formatCode="0.00">
                  <c:v>1.8580557101999999</c:v>
                </c:pt>
                <c:pt idx="56" formatCode="0.00">
                  <c:v>1.8579631167999997</c:v>
                </c:pt>
                <c:pt idx="57" formatCode="0.00">
                  <c:v>1.8578705242</c:v>
                </c:pt>
                <c:pt idx="58" formatCode="0.00">
                  <c:v>1.8577780590999997</c:v>
                </c:pt>
                <c:pt idx="59" formatCode="0.00">
                  <c:v>1.8576853398000004</c:v>
                </c:pt>
                <c:pt idx="60" formatCode="0.00">
                  <c:v>1.8575927485999999</c:v>
                </c:pt>
                <c:pt idx="61" formatCode="0.00">
                  <c:v>1.8575001575999996</c:v>
                </c:pt>
                <c:pt idx="62" formatCode="0.00">
                  <c:v>1.8574076946999998</c:v>
                </c:pt>
                <c:pt idx="63" formatCode="0.00">
                  <c:v>1.8573149771999997</c:v>
                </c:pt>
                <c:pt idx="64" formatCode="0.00">
                  <c:v>1.8572223880999996</c:v>
                </c:pt>
                <c:pt idx="65" formatCode="0.00">
                  <c:v>1.8571297993000002</c:v>
                </c:pt>
                <c:pt idx="66" formatCode="0.00">
                  <c:v>1.8570373382000003</c:v>
                </c:pt>
                <c:pt idx="67" formatCode="0.00">
                  <c:v>1.8569446231000002</c:v>
                </c:pt>
                <c:pt idx="68" formatCode="0.00">
                  <c:v>1.8568520356000002</c:v>
                </c:pt>
                <c:pt idx="69" formatCode="0.00">
                  <c:v>1.8567594489999999</c:v>
                </c:pt>
                <c:pt idx="70" formatCode="0.00">
                  <c:v>1.8566669900000004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9DBE-400D-9FC2-4502D4F76FC9}"/>
            </c:ext>
          </c:extLst>
        </c:ser>
        <c:ser>
          <c:idx val="3"/>
          <c:order val="3"/>
          <c:tx>
            <c:strRef>
              <c:f>'tfrs (2)'!$A$5</c:f>
              <c:strCache>
                <c:ptCount val="1"/>
                <c:pt idx="0">
                  <c:v>Utah Projection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5"/>
              <c:layout>
                <c:manualLayout>
                  <c:x val="-3.3333333333333333E-2"/>
                  <c:y val="-4.433077578857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DBE-400D-9FC2-4502D4F76F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5"/>
              <c:layout>
                <c:manualLayout>
                  <c:x val="-9.2592592592592587E-3"/>
                  <c:y val="-3.0690537084398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DBE-400D-9FC2-4502D4F76F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'tfrs (2)'!$B$1:$BY$1</c:f>
              <c:numCache>
                <c:formatCode>General</c:formatCode>
                <c:ptCount val="7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</c:numCache>
            </c:numRef>
          </c:cat>
          <c:val>
            <c:numRef>
              <c:f>'tfrs (2)'!$B$5:$BY$5</c:f>
              <c:numCache>
                <c:formatCode>General</c:formatCode>
                <c:ptCount val="76"/>
                <c:pt idx="24" formatCode="0.00">
                  <c:v>2.3098697533607484</c:v>
                </c:pt>
                <c:pt idx="25" formatCode="0.00">
                  <c:v>2.3092840533607486</c:v>
                </c:pt>
                <c:pt idx="26" formatCode="0.00">
                  <c:v>2.3086983533607488</c:v>
                </c:pt>
                <c:pt idx="27" formatCode="0.00">
                  <c:v>2.308112653360749</c:v>
                </c:pt>
                <c:pt idx="28" formatCode="0.00">
                  <c:v>2.3075269533607492</c:v>
                </c:pt>
                <c:pt idx="29" formatCode="0.00">
                  <c:v>2.3069412533607494</c:v>
                </c:pt>
                <c:pt idx="30" formatCode="0.00">
                  <c:v>2.3063555533607496</c:v>
                </c:pt>
                <c:pt idx="31" formatCode="0.00">
                  <c:v>2.3057698533607498</c:v>
                </c:pt>
                <c:pt idx="32" formatCode="0.00">
                  <c:v>2.30518415336075</c:v>
                </c:pt>
                <c:pt idx="33" formatCode="0.00">
                  <c:v>2.3045984533607502</c:v>
                </c:pt>
                <c:pt idx="34" formatCode="0.00">
                  <c:v>2.3040127533607504</c:v>
                </c:pt>
                <c:pt idx="35" formatCode="0.00">
                  <c:v>2.3034270533607506</c:v>
                </c:pt>
                <c:pt idx="36" formatCode="0.00">
                  <c:v>2.3028413533607508</c:v>
                </c:pt>
                <c:pt idx="37" formatCode="0.00">
                  <c:v>2.302255653360751</c:v>
                </c:pt>
                <c:pt idx="38" formatCode="0.00">
                  <c:v>2.3016699533607512</c:v>
                </c:pt>
                <c:pt idx="39" formatCode="0.00">
                  <c:v>2.3010842533607514</c:v>
                </c:pt>
                <c:pt idx="40" formatCode="0.00">
                  <c:v>2.3004985533607516</c:v>
                </c:pt>
                <c:pt idx="41" formatCode="0.00">
                  <c:v>2.2999128533607518</c:v>
                </c:pt>
                <c:pt idx="42" formatCode="0.00">
                  <c:v>2.299327153360752</c:v>
                </c:pt>
                <c:pt idx="43" formatCode="0.00">
                  <c:v>2.2987414533607522</c:v>
                </c:pt>
                <c:pt idx="44" formatCode="0.00">
                  <c:v>2.2981557533607524</c:v>
                </c:pt>
                <c:pt idx="45" formatCode="0.00">
                  <c:v>2.2975700533607526</c:v>
                </c:pt>
                <c:pt idx="46" formatCode="0.00">
                  <c:v>2.2969843533607528</c:v>
                </c:pt>
                <c:pt idx="47" formatCode="0.00">
                  <c:v>2.296398653360753</c:v>
                </c:pt>
                <c:pt idx="48" formatCode="0.00">
                  <c:v>2.2958129533607532</c:v>
                </c:pt>
                <c:pt idx="49" formatCode="0.00">
                  <c:v>2.2952272533607534</c:v>
                </c:pt>
                <c:pt idx="50" formatCode="0.00">
                  <c:v>2.2946415533607536</c:v>
                </c:pt>
                <c:pt idx="51" formatCode="0.00">
                  <c:v>2.2940558533607538</c:v>
                </c:pt>
                <c:pt idx="52" formatCode="0.00">
                  <c:v>2.293470153360754</c:v>
                </c:pt>
                <c:pt idx="53" formatCode="0.00">
                  <c:v>2.2928844533607542</c:v>
                </c:pt>
                <c:pt idx="54" formatCode="0.00">
                  <c:v>2.2922987533607544</c:v>
                </c:pt>
                <c:pt idx="55" formatCode="0.00">
                  <c:v>2.2917130533607546</c:v>
                </c:pt>
                <c:pt idx="56" formatCode="0.00">
                  <c:v>2.2911273533607548</c:v>
                </c:pt>
                <c:pt idx="57" formatCode="0.00">
                  <c:v>2.290541653360755</c:v>
                </c:pt>
                <c:pt idx="58" formatCode="0.00">
                  <c:v>2.2899559533607552</c:v>
                </c:pt>
                <c:pt idx="59" formatCode="0.00">
                  <c:v>2.2893702533607554</c:v>
                </c:pt>
                <c:pt idx="60" formatCode="0.00">
                  <c:v>2.2887845533607556</c:v>
                </c:pt>
                <c:pt idx="61" formatCode="0.00">
                  <c:v>2.2881988533607558</c:v>
                </c:pt>
                <c:pt idx="62" formatCode="0.00">
                  <c:v>2.287613153360756</c:v>
                </c:pt>
                <c:pt idx="63" formatCode="0.00">
                  <c:v>2.2870274533607562</c:v>
                </c:pt>
                <c:pt idx="64" formatCode="0.00">
                  <c:v>2.2864417533607564</c:v>
                </c:pt>
                <c:pt idx="65" formatCode="0.00">
                  <c:v>2.2858560533607566</c:v>
                </c:pt>
                <c:pt idx="66" formatCode="0.00">
                  <c:v>2.2852703533607568</c:v>
                </c:pt>
                <c:pt idx="67" formatCode="0.00">
                  <c:v>2.284684653360757</c:v>
                </c:pt>
                <c:pt idx="68" formatCode="0.00">
                  <c:v>2.2840989533607572</c:v>
                </c:pt>
                <c:pt idx="69" formatCode="0.00">
                  <c:v>2.2835132533607574</c:v>
                </c:pt>
                <c:pt idx="70" formatCode="0.00">
                  <c:v>2.2829275533607576</c:v>
                </c:pt>
                <c:pt idx="71" formatCode="0.00">
                  <c:v>2.2823418533607578</c:v>
                </c:pt>
                <c:pt idx="72" formatCode="0.00">
                  <c:v>2.281756153360758</c:v>
                </c:pt>
                <c:pt idx="73" formatCode="0.00">
                  <c:v>2.2811704533607582</c:v>
                </c:pt>
                <c:pt idx="74" formatCode="0.00">
                  <c:v>2.2805847533607584</c:v>
                </c:pt>
                <c:pt idx="75" formatCode="0.00">
                  <c:v>2.2799990533607586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9DBE-400D-9FC2-4502D4F76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767488"/>
        <c:axId val="197767880"/>
      </c:lineChart>
      <c:catAx>
        <c:axId val="197767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l"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r>
                  <a:rPr lang="en-US" sz="1000" dirty="0"/>
                  <a:t>Sources: Census Bureau 2014-2060 National Projections; </a:t>
                </a:r>
                <a:r>
                  <a:rPr lang="en-US" sz="1000" dirty="0" err="1"/>
                  <a:t>Kem</a:t>
                </a:r>
                <a:r>
                  <a:rPr lang="en-US" sz="1000" dirty="0"/>
                  <a:t> C. Gardner Policy Institute </a:t>
                </a:r>
                <a:r>
                  <a:rPr lang="en-US" sz="1000" dirty="0" smtClean="0"/>
                  <a:t>2015-2065 </a:t>
                </a:r>
                <a:r>
                  <a:rPr lang="en-US" sz="1000" dirty="0"/>
                  <a:t>State Projections; Utah Department of Health</a:t>
                </a:r>
              </a:p>
            </c:rich>
          </c:tx>
          <c:layout>
            <c:manualLayout>
              <c:xMode val="edge"/>
              <c:yMode val="edge"/>
              <c:x val="1.2728266412606756E-2"/>
              <c:y val="0.905363872637484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l"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97767880"/>
        <c:crosses val="autoZero"/>
        <c:auto val="1"/>
        <c:lblAlgn val="ctr"/>
        <c:lblOffset val="100"/>
        <c:noMultiLvlLbl val="0"/>
      </c:catAx>
      <c:valAx>
        <c:axId val="19776788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9776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32191542725702"/>
          <c:y val="0.79323863995932353"/>
          <c:w val="0.74252813308927856"/>
          <c:h val="7.2580813391811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yriad Pro" panose="020B0503030403020204" pitchFamily="34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631086793078617E-2"/>
          <c:y val="3.2291299873944586E-2"/>
          <c:w val="0.93005166443226883"/>
          <c:h val="0.69491939991280605"/>
        </c:manualLayout>
      </c:layout>
      <c:lineChart>
        <c:grouping val="standard"/>
        <c:varyColors val="0"/>
        <c:ser>
          <c:idx val="0"/>
          <c:order val="0"/>
          <c:tx>
            <c:strRef>
              <c:f>'[mortality scenario projections_withtables.xlsx]Male and Female BL'!$B$1</c:f>
              <c:strCache>
                <c:ptCount val="1"/>
                <c:pt idx="0">
                  <c:v>Female Historical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357664233576641E-2"/>
                  <c:y val="-4.413062665489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5F7-40CF-AD86-5F1EAD12CD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'[1]Male and Female BL'!$A$2:$A$100</c:f>
              <c:numCache>
                <c:formatCode>General</c:formatCode>
                <c:ptCount val="99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  <c:pt idx="68">
                  <c:v>2036</c:v>
                </c:pt>
                <c:pt idx="69">
                  <c:v>2037</c:v>
                </c:pt>
                <c:pt idx="70">
                  <c:v>2038</c:v>
                </c:pt>
                <c:pt idx="71">
                  <c:v>2039</c:v>
                </c:pt>
                <c:pt idx="72">
                  <c:v>2040</c:v>
                </c:pt>
                <c:pt idx="73">
                  <c:v>2041</c:v>
                </c:pt>
                <c:pt idx="74">
                  <c:v>2042</c:v>
                </c:pt>
                <c:pt idx="75">
                  <c:v>2043</c:v>
                </c:pt>
                <c:pt idx="76">
                  <c:v>2044</c:v>
                </c:pt>
                <c:pt idx="77">
                  <c:v>2045</c:v>
                </c:pt>
                <c:pt idx="78">
                  <c:v>2046</c:v>
                </c:pt>
                <c:pt idx="79">
                  <c:v>2047</c:v>
                </c:pt>
                <c:pt idx="80">
                  <c:v>2048</c:v>
                </c:pt>
                <c:pt idx="81">
                  <c:v>2049</c:v>
                </c:pt>
                <c:pt idx="82">
                  <c:v>2050</c:v>
                </c:pt>
                <c:pt idx="83">
                  <c:v>2051</c:v>
                </c:pt>
                <c:pt idx="84">
                  <c:v>2052</c:v>
                </c:pt>
                <c:pt idx="85">
                  <c:v>2053</c:v>
                </c:pt>
                <c:pt idx="86">
                  <c:v>2054</c:v>
                </c:pt>
                <c:pt idx="87">
                  <c:v>2055</c:v>
                </c:pt>
                <c:pt idx="88">
                  <c:v>2056</c:v>
                </c:pt>
                <c:pt idx="89">
                  <c:v>2057</c:v>
                </c:pt>
                <c:pt idx="90">
                  <c:v>2058</c:v>
                </c:pt>
                <c:pt idx="91">
                  <c:v>2059</c:v>
                </c:pt>
                <c:pt idx="92">
                  <c:v>2060</c:v>
                </c:pt>
                <c:pt idx="93">
                  <c:v>2061</c:v>
                </c:pt>
                <c:pt idx="94">
                  <c:v>2062</c:v>
                </c:pt>
                <c:pt idx="95">
                  <c:v>2063</c:v>
                </c:pt>
                <c:pt idx="96">
                  <c:v>2064</c:v>
                </c:pt>
                <c:pt idx="97">
                  <c:v>2065</c:v>
                </c:pt>
                <c:pt idx="98">
                  <c:v>2066</c:v>
                </c:pt>
              </c:numCache>
            </c:numRef>
          </c:cat>
          <c:val>
            <c:numRef>
              <c:f>'[1]Male and Female BL'!$B$2:$B$100</c:f>
              <c:numCache>
                <c:formatCode>0.00</c:formatCode>
                <c:ptCount val="99"/>
                <c:pt idx="0">
                  <c:v>76.366804490773006</c:v>
                </c:pt>
                <c:pt idx="1">
                  <c:v>76.561642769553004</c:v>
                </c:pt>
                <c:pt idx="2">
                  <c:v>76.793566205084602</c:v>
                </c:pt>
                <c:pt idx="3">
                  <c:v>76.951068082347604</c:v>
                </c:pt>
                <c:pt idx="4">
                  <c:v>77.207336629075201</c:v>
                </c:pt>
                <c:pt idx="5">
                  <c:v>77.060615660826898</c:v>
                </c:pt>
                <c:pt idx="6">
                  <c:v>77.718704747359894</c:v>
                </c:pt>
                <c:pt idx="7">
                  <c:v>78.341737008626396</c:v>
                </c:pt>
                <c:pt idx="8">
                  <c:v>78.722051243520795</c:v>
                </c:pt>
                <c:pt idx="9">
                  <c:v>78.936451489126696</c:v>
                </c:pt>
                <c:pt idx="10">
                  <c:v>78.785273834270498</c:v>
                </c:pt>
                <c:pt idx="11">
                  <c:v>79.379903408333007</c:v>
                </c:pt>
                <c:pt idx="12">
                  <c:v>79.375978913067598</c:v>
                </c:pt>
                <c:pt idx="13">
                  <c:v>79.397493582075199</c:v>
                </c:pt>
                <c:pt idx="14">
                  <c:v>79.224779571960994</c:v>
                </c:pt>
                <c:pt idx="15">
                  <c:v>79.539264246443693</c:v>
                </c:pt>
                <c:pt idx="16">
                  <c:v>79.636134305725307</c:v>
                </c:pt>
                <c:pt idx="17">
                  <c:v>79.616343954266497</c:v>
                </c:pt>
                <c:pt idx="18">
                  <c:v>80.136676745290799</c:v>
                </c:pt>
                <c:pt idx="19">
                  <c:v>79.775073077896295</c:v>
                </c:pt>
                <c:pt idx="20">
                  <c:v>79.969724640975301</c:v>
                </c:pt>
                <c:pt idx="21">
                  <c:v>80.050902733385598</c:v>
                </c:pt>
                <c:pt idx="22">
                  <c:v>81.049753657709502</c:v>
                </c:pt>
                <c:pt idx="23">
                  <c:v>80.5993443767196</c:v>
                </c:pt>
                <c:pt idx="24">
                  <c:v>81.096552238421594</c:v>
                </c:pt>
                <c:pt idx="25">
                  <c:v>80.491135708925199</c:v>
                </c:pt>
                <c:pt idx="26">
                  <c:v>81.2124341630266</c:v>
                </c:pt>
                <c:pt idx="27">
                  <c:v>80.815764696067703</c:v>
                </c:pt>
                <c:pt idx="28">
                  <c:v>81.1722919188107</c:v>
                </c:pt>
                <c:pt idx="29">
                  <c:v>80.786356939806097</c:v>
                </c:pt>
                <c:pt idx="30">
                  <c:v>80.857257569486293</c:v>
                </c:pt>
                <c:pt idx="31">
                  <c:v>80.901261509842499</c:v>
                </c:pt>
                <c:pt idx="32">
                  <c:v>80.684779949031096</c:v>
                </c:pt>
                <c:pt idx="33">
                  <c:v>80.5380751428834</c:v>
                </c:pt>
                <c:pt idx="34">
                  <c:v>80.640869910729506</c:v>
                </c:pt>
                <c:pt idx="35">
                  <c:v>80.451905196254003</c:v>
                </c:pt>
                <c:pt idx="36">
                  <c:v>80.821484996629707</c:v>
                </c:pt>
                <c:pt idx="37">
                  <c:v>81.106031349870094</c:v>
                </c:pt>
                <c:pt idx="38">
                  <c:v>81.1647742929445</c:v>
                </c:pt>
                <c:pt idx="39">
                  <c:v>81.250880905029803</c:v>
                </c:pt>
                <c:pt idx="40">
                  <c:v>81.793531474545105</c:v>
                </c:pt>
                <c:pt idx="41">
                  <c:v>82.037615152229705</c:v>
                </c:pt>
                <c:pt idx="42">
                  <c:v>82.011279216921693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5F7-40CF-AD86-5F1EAD12CD08}"/>
            </c:ext>
          </c:extLst>
        </c:ser>
        <c:ser>
          <c:idx val="1"/>
          <c:order val="1"/>
          <c:tx>
            <c:strRef>
              <c:f>'[mortality scenario projections_withtables.xlsx]Male and Female BL'!$C$1</c:f>
              <c:strCache>
                <c:ptCount val="1"/>
                <c:pt idx="0">
                  <c:v>Female Projection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42"/>
              <c:layout>
                <c:manualLayout>
                  <c:x val="-2.7107157983905124E-2"/>
                  <c:y val="-3.4297951980166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5F7-40CF-AD86-5F1EAD12CD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8"/>
              <c:layout>
                <c:manualLayout>
                  <c:x val="-8.4709868699703508E-3"/>
                  <c:y val="-3.4297951980166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5F7-40CF-AD86-5F1EAD12CD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'[1]Male and Female BL'!$A$2:$A$100</c:f>
              <c:numCache>
                <c:formatCode>General</c:formatCode>
                <c:ptCount val="99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  <c:pt idx="68">
                  <c:v>2036</c:v>
                </c:pt>
                <c:pt idx="69">
                  <c:v>2037</c:v>
                </c:pt>
                <c:pt idx="70">
                  <c:v>2038</c:v>
                </c:pt>
                <c:pt idx="71">
                  <c:v>2039</c:v>
                </c:pt>
                <c:pt idx="72">
                  <c:v>2040</c:v>
                </c:pt>
                <c:pt idx="73">
                  <c:v>2041</c:v>
                </c:pt>
                <c:pt idx="74">
                  <c:v>2042</c:v>
                </c:pt>
                <c:pt idx="75">
                  <c:v>2043</c:v>
                </c:pt>
                <c:pt idx="76">
                  <c:v>2044</c:v>
                </c:pt>
                <c:pt idx="77">
                  <c:v>2045</c:v>
                </c:pt>
                <c:pt idx="78">
                  <c:v>2046</c:v>
                </c:pt>
                <c:pt idx="79">
                  <c:v>2047</c:v>
                </c:pt>
                <c:pt idx="80">
                  <c:v>2048</c:v>
                </c:pt>
                <c:pt idx="81">
                  <c:v>2049</c:v>
                </c:pt>
                <c:pt idx="82">
                  <c:v>2050</c:v>
                </c:pt>
                <c:pt idx="83">
                  <c:v>2051</c:v>
                </c:pt>
                <c:pt idx="84">
                  <c:v>2052</c:v>
                </c:pt>
                <c:pt idx="85">
                  <c:v>2053</c:v>
                </c:pt>
                <c:pt idx="86">
                  <c:v>2054</c:v>
                </c:pt>
                <c:pt idx="87">
                  <c:v>2055</c:v>
                </c:pt>
                <c:pt idx="88">
                  <c:v>2056</c:v>
                </c:pt>
                <c:pt idx="89">
                  <c:v>2057</c:v>
                </c:pt>
                <c:pt idx="90">
                  <c:v>2058</c:v>
                </c:pt>
                <c:pt idx="91">
                  <c:v>2059</c:v>
                </c:pt>
                <c:pt idx="92">
                  <c:v>2060</c:v>
                </c:pt>
                <c:pt idx="93">
                  <c:v>2061</c:v>
                </c:pt>
                <c:pt idx="94">
                  <c:v>2062</c:v>
                </c:pt>
                <c:pt idx="95">
                  <c:v>2063</c:v>
                </c:pt>
                <c:pt idx="96">
                  <c:v>2064</c:v>
                </c:pt>
                <c:pt idx="97">
                  <c:v>2065</c:v>
                </c:pt>
                <c:pt idx="98">
                  <c:v>2066</c:v>
                </c:pt>
              </c:numCache>
            </c:numRef>
          </c:cat>
          <c:val>
            <c:numRef>
              <c:f>'[1]Male and Female BL'!$C$2:$C$100</c:f>
              <c:numCache>
                <c:formatCode>General</c:formatCode>
                <c:ptCount val="99"/>
                <c:pt idx="42" formatCode="0.00">
                  <c:v>81.858434271260094</c:v>
                </c:pt>
                <c:pt idx="43" formatCode="0.00">
                  <c:v>81.951216771409605</c:v>
                </c:pt>
                <c:pt idx="44" formatCode="0.00">
                  <c:v>82.0435247484412</c:v>
                </c:pt>
                <c:pt idx="45" formatCode="0.00">
                  <c:v>82.135360629236999</c:v>
                </c:pt>
                <c:pt idx="46" formatCode="0.00">
                  <c:v>82.226726828267005</c:v>
                </c:pt>
                <c:pt idx="47" formatCode="0.00">
                  <c:v>82.317625747653096</c:v>
                </c:pt>
                <c:pt idx="48" formatCode="0.00">
                  <c:v>82.4080597772316</c:v>
                </c:pt>
                <c:pt idx="49" formatCode="0.00">
                  <c:v>82.498031294616297</c:v>
                </c:pt>
                <c:pt idx="50" formatCode="0.00">
                  <c:v>82.587542665261196</c:v>
                </c:pt>
                <c:pt idx="51" formatCode="0.00">
                  <c:v>82.676596242522393</c:v>
                </c:pt>
                <c:pt idx="52" formatCode="0.00">
                  <c:v>82.765194367720198</c:v>
                </c:pt>
                <c:pt idx="53" formatCode="0.00">
                  <c:v>82.853339370200302</c:v>
                </c:pt>
                <c:pt idx="54" formatCode="0.00">
                  <c:v>82.941033567395706</c:v>
                </c:pt>
                <c:pt idx="55" formatCode="0.00">
                  <c:v>83.028279264886706</c:v>
                </c:pt>
                <c:pt idx="56" formatCode="0.00">
                  <c:v>83.115078756462495</c:v>
                </c:pt>
                <c:pt idx="57" formatCode="0.00">
                  <c:v>83.201434324180795</c:v>
                </c:pt>
                <c:pt idx="58" formatCode="0.00">
                  <c:v>83.287348238427995</c:v>
                </c:pt>
                <c:pt idx="59" formatCode="0.00">
                  <c:v>83.372822757978994</c:v>
                </c:pt>
                <c:pt idx="60" formatCode="0.00">
                  <c:v>83.457860130056503</c:v>
                </c:pt>
                <c:pt idx="61" formatCode="0.00">
                  <c:v>83.542462590390201</c:v>
                </c:pt>
                <c:pt idx="62" formatCode="0.00">
                  <c:v>83.626632363275306</c:v>
                </c:pt>
                <c:pt idx="63" formatCode="0.00">
                  <c:v>83.7103716616312</c:v>
                </c:pt>
                <c:pt idx="64" formatCode="0.00">
                  <c:v>83.7936826870597</c:v>
                </c:pt>
                <c:pt idx="65" formatCode="0.00">
                  <c:v>83.876567629902794</c:v>
                </c:pt>
                <c:pt idx="66" formatCode="0.00">
                  <c:v>83.959028669300295</c:v>
                </c:pt>
                <c:pt idx="67" formatCode="0.00">
                  <c:v>84.041067973246996</c:v>
                </c:pt>
                <c:pt idx="68" formatCode="0.00">
                  <c:v>84.122687698649898</c:v>
                </c:pt>
                <c:pt idx="69" formatCode="0.00">
                  <c:v>84.203889991384798</c:v>
                </c:pt>
                <c:pt idx="70" formatCode="0.00">
                  <c:v>84.284676986352594</c:v>
                </c:pt>
                <c:pt idx="71" formatCode="0.00">
                  <c:v>84.365050807535695</c:v>
                </c:pt>
                <c:pt idx="72" formatCode="0.00">
                  <c:v>84.445013568053696</c:v>
                </c:pt>
                <c:pt idx="73" formatCode="0.00">
                  <c:v>84.524567370218705</c:v>
                </c:pt>
                <c:pt idx="74" formatCode="0.00">
                  <c:v>84.603714305591097</c:v>
                </c:pt>
                <c:pt idx="75" formatCode="0.00">
                  <c:v>84.682456455034099</c:v>
                </c:pt>
                <c:pt idx="76" formatCode="0.00">
                  <c:v>84.760795888768897</c:v>
                </c:pt>
                <c:pt idx="77" formatCode="0.00">
                  <c:v>84.838734666428493</c:v>
                </c:pt>
                <c:pt idx="78" formatCode="0.00">
                  <c:v>84.916274837112297</c:v>
                </c:pt>
                <c:pt idx="79" formatCode="0.00">
                  <c:v>84.993418439440106</c:v>
                </c:pt>
                <c:pt idx="80" formatCode="0.00">
                  <c:v>85.070167501605098</c:v>
                </c:pt>
                <c:pt idx="81" formatCode="0.00">
                  <c:v>85.146524041427995</c:v>
                </c:pt>
                <c:pt idx="82" formatCode="0.00">
                  <c:v>85.222490066409094</c:v>
                </c:pt>
                <c:pt idx="83" formatCode="0.00">
                  <c:v>85.298067573782205</c:v>
                </c:pt>
                <c:pt idx="84" formatCode="0.00">
                  <c:v>85.373258550566106</c:v>
                </c:pt>
                <c:pt idx="85" formatCode="0.00">
                  <c:v>85.448064973617605</c:v>
                </c:pt>
                <c:pt idx="86" formatCode="0.00">
                  <c:v>85.522488809682699</c:v>
                </c:pt>
                <c:pt idx="87" formatCode="0.00">
                  <c:v>85.596532015449299</c:v>
                </c:pt>
                <c:pt idx="88" formatCode="0.00">
                  <c:v>85.670196537597604</c:v>
                </c:pt>
                <c:pt idx="89" formatCode="0.00">
                  <c:v>85.743484312852104</c:v>
                </c:pt>
                <c:pt idx="90" formatCode="0.00">
                  <c:v>85.816397268032105</c:v>
                </c:pt>
                <c:pt idx="91" formatCode="0.00">
                  <c:v>85.8889373201024</c:v>
                </c:pt>
                <c:pt idx="92" formatCode="0.00">
                  <c:v>85.961106376223796</c:v>
                </c:pt>
                <c:pt idx="93" formatCode="0.00">
                  <c:v>86.032906333803197</c:v>
                </c:pt>
                <c:pt idx="94" formatCode="0.00">
                  <c:v>86.104339080543397</c:v>
                </c:pt>
                <c:pt idx="95" formatCode="0.00">
                  <c:v>86.175406494493004</c:v>
                </c:pt>
                <c:pt idx="96" formatCode="0.00">
                  <c:v>86.246110444095294</c:v>
                </c:pt>
                <c:pt idx="97" formatCode="0.00">
                  <c:v>86.316452788237896</c:v>
                </c:pt>
                <c:pt idx="98" formatCode="0.00">
                  <c:v>86.386435376301407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5F7-40CF-AD86-5F1EAD12CD08}"/>
            </c:ext>
          </c:extLst>
        </c:ser>
        <c:ser>
          <c:idx val="2"/>
          <c:order val="2"/>
          <c:tx>
            <c:strRef>
              <c:f>'[mortality scenario projections_withtables.xlsx]Male and Female BL'!$D$1</c:f>
              <c:strCache>
                <c:ptCount val="1"/>
                <c:pt idx="0">
                  <c:v>Male Historical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357664233576641E-2"/>
                  <c:y val="3.530450132391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5F7-40CF-AD86-5F1EAD12CD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'[1]Male and Female BL'!$A$2:$A$100</c:f>
              <c:numCache>
                <c:formatCode>General</c:formatCode>
                <c:ptCount val="99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  <c:pt idx="68">
                  <c:v>2036</c:v>
                </c:pt>
                <c:pt idx="69">
                  <c:v>2037</c:v>
                </c:pt>
                <c:pt idx="70">
                  <c:v>2038</c:v>
                </c:pt>
                <c:pt idx="71">
                  <c:v>2039</c:v>
                </c:pt>
                <c:pt idx="72">
                  <c:v>2040</c:v>
                </c:pt>
                <c:pt idx="73">
                  <c:v>2041</c:v>
                </c:pt>
                <c:pt idx="74">
                  <c:v>2042</c:v>
                </c:pt>
                <c:pt idx="75">
                  <c:v>2043</c:v>
                </c:pt>
                <c:pt idx="76">
                  <c:v>2044</c:v>
                </c:pt>
                <c:pt idx="77">
                  <c:v>2045</c:v>
                </c:pt>
                <c:pt idx="78">
                  <c:v>2046</c:v>
                </c:pt>
                <c:pt idx="79">
                  <c:v>2047</c:v>
                </c:pt>
                <c:pt idx="80">
                  <c:v>2048</c:v>
                </c:pt>
                <c:pt idx="81">
                  <c:v>2049</c:v>
                </c:pt>
                <c:pt idx="82">
                  <c:v>2050</c:v>
                </c:pt>
                <c:pt idx="83">
                  <c:v>2051</c:v>
                </c:pt>
                <c:pt idx="84">
                  <c:v>2052</c:v>
                </c:pt>
                <c:pt idx="85">
                  <c:v>2053</c:v>
                </c:pt>
                <c:pt idx="86">
                  <c:v>2054</c:v>
                </c:pt>
                <c:pt idx="87">
                  <c:v>2055</c:v>
                </c:pt>
                <c:pt idx="88">
                  <c:v>2056</c:v>
                </c:pt>
                <c:pt idx="89">
                  <c:v>2057</c:v>
                </c:pt>
                <c:pt idx="90">
                  <c:v>2058</c:v>
                </c:pt>
                <c:pt idx="91">
                  <c:v>2059</c:v>
                </c:pt>
                <c:pt idx="92">
                  <c:v>2060</c:v>
                </c:pt>
                <c:pt idx="93">
                  <c:v>2061</c:v>
                </c:pt>
                <c:pt idx="94">
                  <c:v>2062</c:v>
                </c:pt>
                <c:pt idx="95">
                  <c:v>2063</c:v>
                </c:pt>
                <c:pt idx="96">
                  <c:v>2064</c:v>
                </c:pt>
                <c:pt idx="97">
                  <c:v>2065</c:v>
                </c:pt>
                <c:pt idx="98">
                  <c:v>2066</c:v>
                </c:pt>
              </c:numCache>
            </c:numRef>
          </c:cat>
          <c:val>
            <c:numRef>
              <c:f>'[1]Male and Female BL'!$D$2:$D$100</c:f>
              <c:numCache>
                <c:formatCode>0.00</c:formatCode>
                <c:ptCount val="99"/>
                <c:pt idx="0">
                  <c:v>69.074602751030895</c:v>
                </c:pt>
                <c:pt idx="1">
                  <c:v>69.899328148690401</c:v>
                </c:pt>
                <c:pt idx="2">
                  <c:v>69.311491613893097</c:v>
                </c:pt>
                <c:pt idx="3">
                  <c:v>69.746977447821394</c:v>
                </c:pt>
                <c:pt idx="4">
                  <c:v>69.793979866658205</c:v>
                </c:pt>
                <c:pt idx="5">
                  <c:v>69.976708520255301</c:v>
                </c:pt>
                <c:pt idx="6">
                  <c:v>70.990003593362701</c:v>
                </c:pt>
                <c:pt idx="7">
                  <c:v>70.739222557801</c:v>
                </c:pt>
                <c:pt idx="8">
                  <c:v>71.560406750235202</c:v>
                </c:pt>
                <c:pt idx="9">
                  <c:v>71.804025038672904</c:v>
                </c:pt>
                <c:pt idx="10">
                  <c:v>71.862724377320703</c:v>
                </c:pt>
                <c:pt idx="11">
                  <c:v>72.462467265369398</c:v>
                </c:pt>
                <c:pt idx="12">
                  <c:v>72.411653376462297</c:v>
                </c:pt>
                <c:pt idx="13">
                  <c:v>72.684044631062903</c:v>
                </c:pt>
                <c:pt idx="14">
                  <c:v>73.242621435188795</c:v>
                </c:pt>
                <c:pt idx="15">
                  <c:v>73.779497851984004</c:v>
                </c:pt>
                <c:pt idx="16">
                  <c:v>73.183729800296405</c:v>
                </c:pt>
                <c:pt idx="17">
                  <c:v>73.529799366605701</c:v>
                </c:pt>
                <c:pt idx="18">
                  <c:v>73.971287840254305</c:v>
                </c:pt>
                <c:pt idx="19">
                  <c:v>74.301345922901902</c:v>
                </c:pt>
                <c:pt idx="20">
                  <c:v>74.587589100451396</c:v>
                </c:pt>
                <c:pt idx="21">
                  <c:v>75.123630536967397</c:v>
                </c:pt>
                <c:pt idx="22">
                  <c:v>74.929079236127194</c:v>
                </c:pt>
                <c:pt idx="23">
                  <c:v>75.345540562205599</c:v>
                </c:pt>
                <c:pt idx="24">
                  <c:v>75.7151562937146</c:v>
                </c:pt>
                <c:pt idx="25">
                  <c:v>75.451126053359999</c:v>
                </c:pt>
                <c:pt idx="26">
                  <c:v>75.534589210251397</c:v>
                </c:pt>
                <c:pt idx="27">
                  <c:v>75.821329831385199</c:v>
                </c:pt>
                <c:pt idx="28">
                  <c:v>76.028801273217695</c:v>
                </c:pt>
                <c:pt idx="29">
                  <c:v>76.202692659252506</c:v>
                </c:pt>
                <c:pt idx="30">
                  <c:v>76.149118356392293</c:v>
                </c:pt>
                <c:pt idx="31">
                  <c:v>76.301008540449203</c:v>
                </c:pt>
                <c:pt idx="32">
                  <c:v>76.553082307996903</c:v>
                </c:pt>
                <c:pt idx="33">
                  <c:v>76.7012637786477</c:v>
                </c:pt>
                <c:pt idx="34">
                  <c:v>76.499051981491505</c:v>
                </c:pt>
                <c:pt idx="35">
                  <c:v>76.675073189868897</c:v>
                </c:pt>
                <c:pt idx="36">
                  <c:v>76.837732589012802</c:v>
                </c:pt>
                <c:pt idx="37">
                  <c:v>77.356671243284197</c:v>
                </c:pt>
                <c:pt idx="38">
                  <c:v>77.5245594876029</c:v>
                </c:pt>
                <c:pt idx="39">
                  <c:v>77.4197069874471</c:v>
                </c:pt>
                <c:pt idx="40">
                  <c:v>78.007739339701502</c:v>
                </c:pt>
                <c:pt idx="41">
                  <c:v>78.2694011170057</c:v>
                </c:pt>
                <c:pt idx="42">
                  <c:v>77.860272865824896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5F7-40CF-AD86-5F1EAD12CD08}"/>
            </c:ext>
          </c:extLst>
        </c:ser>
        <c:ser>
          <c:idx val="3"/>
          <c:order val="3"/>
          <c:tx>
            <c:strRef>
              <c:f>'[mortality scenario projections_withtables.xlsx]Male and Female BL'!$E$1</c:f>
              <c:strCache>
                <c:ptCount val="1"/>
                <c:pt idx="0">
                  <c:v>Male Projection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42"/>
              <c:layout>
                <c:manualLayout>
                  <c:x val="-2.3718763235916984E-2"/>
                  <c:y val="3.1439789315152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5F7-40CF-AD86-5F1EAD12CD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8"/>
              <c:layout>
                <c:manualLayout>
                  <c:x val="-5.0825921219822112E-3"/>
                  <c:y val="4.2872439975208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5F7-40CF-AD86-5F1EAD12CD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'[1]Male and Female BL'!$A$2:$A$100</c:f>
              <c:numCache>
                <c:formatCode>General</c:formatCode>
                <c:ptCount val="99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  <c:pt idx="68">
                  <c:v>2036</c:v>
                </c:pt>
                <c:pt idx="69">
                  <c:v>2037</c:v>
                </c:pt>
                <c:pt idx="70">
                  <c:v>2038</c:v>
                </c:pt>
                <c:pt idx="71">
                  <c:v>2039</c:v>
                </c:pt>
                <c:pt idx="72">
                  <c:v>2040</c:v>
                </c:pt>
                <c:pt idx="73">
                  <c:v>2041</c:v>
                </c:pt>
                <c:pt idx="74">
                  <c:v>2042</c:v>
                </c:pt>
                <c:pt idx="75">
                  <c:v>2043</c:v>
                </c:pt>
                <c:pt idx="76">
                  <c:v>2044</c:v>
                </c:pt>
                <c:pt idx="77">
                  <c:v>2045</c:v>
                </c:pt>
                <c:pt idx="78">
                  <c:v>2046</c:v>
                </c:pt>
                <c:pt idx="79">
                  <c:v>2047</c:v>
                </c:pt>
                <c:pt idx="80">
                  <c:v>2048</c:v>
                </c:pt>
                <c:pt idx="81">
                  <c:v>2049</c:v>
                </c:pt>
                <c:pt idx="82">
                  <c:v>2050</c:v>
                </c:pt>
                <c:pt idx="83">
                  <c:v>2051</c:v>
                </c:pt>
                <c:pt idx="84">
                  <c:v>2052</c:v>
                </c:pt>
                <c:pt idx="85">
                  <c:v>2053</c:v>
                </c:pt>
                <c:pt idx="86">
                  <c:v>2054</c:v>
                </c:pt>
                <c:pt idx="87">
                  <c:v>2055</c:v>
                </c:pt>
                <c:pt idx="88">
                  <c:v>2056</c:v>
                </c:pt>
                <c:pt idx="89">
                  <c:v>2057</c:v>
                </c:pt>
                <c:pt idx="90">
                  <c:v>2058</c:v>
                </c:pt>
                <c:pt idx="91">
                  <c:v>2059</c:v>
                </c:pt>
                <c:pt idx="92">
                  <c:v>2060</c:v>
                </c:pt>
                <c:pt idx="93">
                  <c:v>2061</c:v>
                </c:pt>
                <c:pt idx="94">
                  <c:v>2062</c:v>
                </c:pt>
                <c:pt idx="95">
                  <c:v>2063</c:v>
                </c:pt>
                <c:pt idx="96">
                  <c:v>2064</c:v>
                </c:pt>
                <c:pt idx="97">
                  <c:v>2065</c:v>
                </c:pt>
                <c:pt idx="98">
                  <c:v>2066</c:v>
                </c:pt>
              </c:numCache>
            </c:numRef>
          </c:cat>
          <c:val>
            <c:numRef>
              <c:f>'[1]Male and Female BL'!$E$2:$E$100</c:f>
              <c:numCache>
                <c:formatCode>General</c:formatCode>
                <c:ptCount val="99"/>
                <c:pt idx="42" formatCode="0.00">
                  <c:v>78.173611058975297</c:v>
                </c:pt>
                <c:pt idx="43" formatCode="0.00">
                  <c:v>78.337485726553695</c:v>
                </c:pt>
                <c:pt idx="44" formatCode="0.00">
                  <c:v>78.499764394730803</c:v>
                </c:pt>
                <c:pt idx="45" formatCode="0.00">
                  <c:v>78.6604626071788</c:v>
                </c:pt>
                <c:pt idx="46" formatCode="0.00">
                  <c:v>78.819595756187596</c:v>
                </c:pt>
                <c:pt idx="47" formatCode="0.00">
                  <c:v>78.977179084139394</c:v>
                </c:pt>
                <c:pt idx="48" formatCode="0.00">
                  <c:v>79.133227684968602</c:v>
                </c:pt>
                <c:pt idx="49" formatCode="0.00">
                  <c:v>79.287756505607405</c:v>
                </c:pt>
                <c:pt idx="50" formatCode="0.00">
                  <c:v>79.440780347417899</c:v>
                </c:pt>
                <c:pt idx="51" formatCode="0.00">
                  <c:v>79.592313867609406</c:v>
                </c:pt>
                <c:pt idx="52" formatCode="0.00">
                  <c:v>79.742371580642597</c:v>
                </c:pt>
                <c:pt idx="53" formatCode="0.00">
                  <c:v>79.890967859619593</c:v>
                </c:pt>
                <c:pt idx="54" formatCode="0.00">
                  <c:v>80.038116937660803</c:v>
                </c:pt>
                <c:pt idx="55" formatCode="0.00">
                  <c:v>80.183832909268304</c:v>
                </c:pt>
                <c:pt idx="56" formatCode="0.00">
                  <c:v>80.328129731675602</c:v>
                </c:pt>
                <c:pt idx="57" formatCode="0.00">
                  <c:v>80.471021226184703</c:v>
                </c:pt>
                <c:pt idx="58" formatCode="0.00">
                  <c:v>80.612521079489895</c:v>
                </c:pt>
                <c:pt idx="59" formatCode="0.00">
                  <c:v>80.752642844988898</c:v>
                </c:pt>
                <c:pt idx="60" formatCode="0.00">
                  <c:v>80.891399944080703</c:v>
                </c:pt>
                <c:pt idx="61" formatCode="0.00">
                  <c:v>81.028805667451493</c:v>
                </c:pt>
                <c:pt idx="62" formatCode="0.00">
                  <c:v>81.164873176347299</c:v>
                </c:pt>
                <c:pt idx="63" formatCode="0.00">
                  <c:v>81.299615503835199</c:v>
                </c:pt>
                <c:pt idx="64" formatCode="0.00">
                  <c:v>81.433045556050999</c:v>
                </c:pt>
                <c:pt idx="65" formatCode="0.00">
                  <c:v>81.565176113435896</c:v>
                </c:pt>
                <c:pt idx="66" formatCode="0.00">
                  <c:v>81.696019831960498</c:v>
                </c:pt>
                <c:pt idx="67" formatCode="0.00">
                  <c:v>81.825589244336896</c:v>
                </c:pt>
                <c:pt idx="68" formatCode="0.00">
                  <c:v>81.953896761219596</c:v>
                </c:pt>
                <c:pt idx="69" formatCode="0.00">
                  <c:v>82.080954672393602</c:v>
                </c:pt>
                <c:pt idx="70" formatCode="0.00">
                  <c:v>82.206775147952001</c:v>
                </c:pt>
                <c:pt idx="71" formatCode="0.00">
                  <c:v>82.331370239461705</c:v>
                </c:pt>
                <c:pt idx="72" formatCode="0.00">
                  <c:v>82.454751881117403</c:v>
                </c:pt>
                <c:pt idx="73" formatCode="0.00">
                  <c:v>82.576931890885106</c:v>
                </c:pt>
                <c:pt idx="74" formatCode="0.00">
                  <c:v>82.697921971633804</c:v>
                </c:pt>
                <c:pt idx="75" formatCode="0.00">
                  <c:v>82.817733712256697</c:v>
                </c:pt>
                <c:pt idx="76" formatCode="0.00">
                  <c:v>82.936378588780798</c:v>
                </c:pt>
                <c:pt idx="77" formatCode="0.00">
                  <c:v>83.053867965466594</c:v>
                </c:pt>
                <c:pt idx="78" formatCode="0.00">
                  <c:v>83.170213095896401</c:v>
                </c:pt>
                <c:pt idx="79" formatCode="0.00">
                  <c:v>83.285425124052196</c:v>
                </c:pt>
                <c:pt idx="80" formatCode="0.00">
                  <c:v>83.399515085382902</c:v>
                </c:pt>
                <c:pt idx="81" formatCode="0.00">
                  <c:v>83.512493907861895</c:v>
                </c:pt>
                <c:pt idx="82" formatCode="0.00">
                  <c:v>83.6243724130332</c:v>
                </c:pt>
                <c:pt idx="83" formatCode="0.00">
                  <c:v>83.735161317048394</c:v>
                </c:pt>
                <c:pt idx="84" formatCode="0.00">
                  <c:v>83.844871231692693</c:v>
                </c:pt>
                <c:pt idx="85" formatCode="0.00">
                  <c:v>83.953512665401803</c:v>
                </c:pt>
                <c:pt idx="86" formatCode="0.00">
                  <c:v>84.061096024268096</c:v>
                </c:pt>
                <c:pt idx="87" formatCode="0.00">
                  <c:v>84.1676316130374</c:v>
                </c:pt>
                <c:pt idx="88" formatCode="0.00">
                  <c:v>84.2731296360964</c:v>
                </c:pt>
                <c:pt idx="89" formatCode="0.00">
                  <c:v>84.3776001984495</c:v>
                </c:pt>
                <c:pt idx="90" formatCode="0.00">
                  <c:v>84.481053306687102</c:v>
                </c:pt>
                <c:pt idx="91" formatCode="0.00">
                  <c:v>84.583498869943796</c:v>
                </c:pt>
                <c:pt idx="92" formatCode="0.00">
                  <c:v>84.684946700848002</c:v>
                </c:pt>
                <c:pt idx="93" formatCode="0.00">
                  <c:v>84.785406516461194</c:v>
                </c:pt>
                <c:pt idx="94" formatCode="0.00">
                  <c:v>84.884887939209094</c:v>
                </c:pt>
                <c:pt idx="95" formatCode="0.00">
                  <c:v>84.983400497803203</c:v>
                </c:pt>
                <c:pt idx="96" formatCode="0.00">
                  <c:v>85.080953628153495</c:v>
                </c:pt>
                <c:pt idx="97" formatCode="0.00">
                  <c:v>85.177556674272097</c:v>
                </c:pt>
                <c:pt idx="98" formatCode="0.00">
                  <c:v>85.273218889168803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75F7-40CF-AD86-5F1EAD12C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768664"/>
        <c:axId val="199297064"/>
      </c:lineChart>
      <c:catAx>
        <c:axId val="197768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r>
                  <a:rPr lang="en-US" sz="1000" dirty="0" smtClean="0"/>
                  <a:t>Sources: </a:t>
                </a:r>
                <a:r>
                  <a:rPr lang="en-US" sz="1000" dirty="0" err="1" smtClean="0"/>
                  <a:t>Kem</a:t>
                </a:r>
                <a:r>
                  <a:rPr lang="en-US" sz="1000" dirty="0" smtClean="0"/>
                  <a:t> C. Gardner Policy Institute 2015-2065 State Projections; Utah Department of Health</a:t>
                </a:r>
                <a:endParaRPr lang="en-US" sz="1000" dirty="0"/>
              </a:p>
            </c:rich>
          </c:tx>
          <c:layout>
            <c:manualLayout>
              <c:xMode val="edge"/>
              <c:yMode val="edge"/>
              <c:x val="1.2044431946006743E-2"/>
              <c:y val="0.910418160817146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99297064"/>
        <c:crosses val="autoZero"/>
        <c:auto val="1"/>
        <c:lblAlgn val="ctr"/>
        <c:lblOffset val="100"/>
        <c:noMultiLvlLbl val="0"/>
      </c:catAx>
      <c:valAx>
        <c:axId val="199297064"/>
        <c:scaling>
          <c:orientation val="minMax"/>
          <c:min val="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97768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546263214234811E-2"/>
          <c:y val="0.81528070518043649"/>
          <c:w val="0.88490735533058362"/>
          <c:h val="8.01137693358799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yriad Pro" panose="020B0503030403020204" pitchFamily="34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1"/>
          <c:tx>
            <c:strRef>
              <c:f>'CofC graph'!$C$1</c:f>
              <c:strCache>
                <c:ptCount val="1"/>
                <c:pt idx="0">
                  <c:v>Net Migration</c:v>
                </c:pt>
              </c:strCache>
            </c:strRef>
          </c:tx>
          <c:spPr>
            <a:solidFill>
              <a:schemeClr val="bg2">
                <a:lumMod val="50000"/>
                <a:alpha val="99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cat>
            <c:numRef>
              <c:f>'CofC graph'!$A$2:$A$77</c:f>
              <c:numCache>
                <c:formatCode>General</c:formatCode>
                <c:ptCount val="7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</c:numCache>
            </c:numRef>
          </c:cat>
          <c:val>
            <c:numRef>
              <c:f>'CofC graph'!$C$2:$C$77</c:f>
              <c:numCache>
                <c:formatCode>General</c:formatCode>
                <c:ptCount val="76"/>
                <c:pt idx="0">
                  <c:v>-3480</c:v>
                </c:pt>
                <c:pt idx="1">
                  <c:v>24878</c:v>
                </c:pt>
                <c:pt idx="2">
                  <c:v>30042</c:v>
                </c:pt>
                <c:pt idx="3">
                  <c:v>24561</c:v>
                </c:pt>
                <c:pt idx="4">
                  <c:v>30116</c:v>
                </c:pt>
                <c:pt idx="5">
                  <c:v>20024</c:v>
                </c:pt>
                <c:pt idx="6">
                  <c:v>18171</c:v>
                </c:pt>
                <c:pt idx="7">
                  <c:v>25253</c:v>
                </c:pt>
                <c:pt idx="8">
                  <c:v>9745</c:v>
                </c:pt>
                <c:pt idx="9">
                  <c:v>17584</c:v>
                </c:pt>
                <c:pt idx="10">
                  <c:v>18527</c:v>
                </c:pt>
                <c:pt idx="11">
                  <c:v>8915</c:v>
                </c:pt>
                <c:pt idx="12">
                  <c:v>5813</c:v>
                </c:pt>
                <c:pt idx="13">
                  <c:v>3912</c:v>
                </c:pt>
                <c:pt idx="14">
                  <c:v>20520</c:v>
                </c:pt>
                <c:pt idx="15">
                  <c:v>38108</c:v>
                </c:pt>
                <c:pt idx="16">
                  <c:v>31376</c:v>
                </c:pt>
                <c:pt idx="17">
                  <c:v>19673</c:v>
                </c:pt>
                <c:pt idx="18">
                  <c:v>13470</c:v>
                </c:pt>
                <c:pt idx="19">
                  <c:v>-325</c:v>
                </c:pt>
                <c:pt idx="20">
                  <c:v>-1640.7909999997355</c:v>
                </c:pt>
                <c:pt idx="21">
                  <c:v>11300.554000000027</c:v>
                </c:pt>
                <c:pt idx="22">
                  <c:v>9032.1262499997392</c:v>
                </c:pt>
                <c:pt idx="23">
                  <c:v>1693.0220000008121</c:v>
                </c:pt>
                <c:pt idx="24">
                  <c:v>5121.8377499994822</c:v>
                </c:pt>
                <c:pt idx="25">
                  <c:v>21311</c:v>
                </c:pt>
                <c:pt idx="26" formatCode="_(* #,##0_);_(* \(#,##0\);_(* &quot;-&quot;??_);_(@_)">
                  <c:v>28002.584134299999</c:v>
                </c:pt>
                <c:pt idx="27" formatCode="_(* #,##0_);_(* \(#,##0\);_(* &quot;-&quot;??_);_(@_)">
                  <c:v>32499.431509272999</c:v>
                </c:pt>
                <c:pt idx="28" formatCode="_(* #,##0_);_(* \(#,##0\);_(* &quot;-&quot;??_);_(@_)">
                  <c:v>33930.794096835001</c:v>
                </c:pt>
                <c:pt idx="29" formatCode="_(* #,##0_);_(* \(#,##0\);_(* &quot;-&quot;??_);_(@_)">
                  <c:v>32754.578890311001</c:v>
                </c:pt>
                <c:pt idx="30" formatCode="_(* #,##0_);_(* \(#,##0\);_(* &quot;-&quot;??_);_(@_)">
                  <c:v>29835.805806447999</c:v>
                </c:pt>
                <c:pt idx="31" formatCode="_(* #,##0_);_(* \(#,##0\);_(* &quot;-&quot;??_);_(@_)">
                  <c:v>26033.336607190002</c:v>
                </c:pt>
                <c:pt idx="32" formatCode="_(* #,##0_);_(* \(#,##0\);_(* &quot;-&quot;??_);_(@_)">
                  <c:v>22003.463628443998</c:v>
                </c:pt>
                <c:pt idx="33" formatCode="_(* #,##0_);_(* \(#,##0\);_(* &quot;-&quot;??_);_(@_)">
                  <c:v>18163.867192985999</c:v>
                </c:pt>
                <c:pt idx="34" formatCode="_(* #,##0_);_(* \(#,##0\);_(* &quot;-&quot;??_);_(@_)">
                  <c:v>14734.598568855999</c:v>
                </c:pt>
                <c:pt idx="35" formatCode="_(* #,##0_);_(* \(#,##0\);_(* &quot;-&quot;??_);_(@_)">
                  <c:v>11799.095316020999</c:v>
                </c:pt>
                <c:pt idx="36" formatCode="_(* #,##0_);_(* \(#,##0\);_(* &quot;-&quot;??_);_(@_)">
                  <c:v>5196.4203327570003</c:v>
                </c:pt>
                <c:pt idx="37" formatCode="_(* #,##0_);_(* \(#,##0\);_(* &quot;-&quot;??_);_(@_)">
                  <c:v>5116.5129566739997</c:v>
                </c:pt>
                <c:pt idx="38" formatCode="_(* #,##0_);_(* \(#,##0\);_(* &quot;-&quot;??_);_(@_)">
                  <c:v>6917.703523661</c:v>
                </c:pt>
                <c:pt idx="39" formatCode="_(* #,##0_);_(* \(#,##0\);_(* &quot;-&quot;??_);_(@_)">
                  <c:v>8450.3732799579993</c:v>
                </c:pt>
                <c:pt idx="40" formatCode="_(* #,##0_);_(* \(#,##0\);_(* &quot;-&quot;??_);_(@_)">
                  <c:v>10100.391166582</c:v>
                </c:pt>
                <c:pt idx="41" formatCode="_(* #,##0_);_(* \(#,##0\);_(* &quot;-&quot;??_);_(@_)">
                  <c:v>11478.703529091001</c:v>
                </c:pt>
                <c:pt idx="42" formatCode="_(* #,##0_);_(* \(#,##0\);_(* &quot;-&quot;??_);_(@_)">
                  <c:v>12578.94863407</c:v>
                </c:pt>
                <c:pt idx="43" formatCode="_(* #,##0_);_(* \(#,##0\);_(* &quot;-&quot;??_);_(@_)">
                  <c:v>13450.381752572001</c:v>
                </c:pt>
                <c:pt idx="44" formatCode="_(* #,##0_);_(* \(#,##0\);_(* &quot;-&quot;??_);_(@_)">
                  <c:v>13899.723797479999</c:v>
                </c:pt>
                <c:pt idx="45" formatCode="_(* #,##0_);_(* \(#,##0\);_(* &quot;-&quot;??_);_(@_)">
                  <c:v>14243.142882587001</c:v>
                </c:pt>
                <c:pt idx="46" formatCode="_(* #,##0_);_(* \(#,##0\);_(* &quot;-&quot;??_);_(@_)">
                  <c:v>14499.422766215999</c:v>
                </c:pt>
                <c:pt idx="47" formatCode="_(* #,##0_);_(* \(#,##0\);_(* &quot;-&quot;??_);_(@_)">
                  <c:v>14397.309569658</c:v>
                </c:pt>
                <c:pt idx="48" formatCode="_(* #,##0_);_(* \(#,##0\);_(* &quot;-&quot;??_);_(@_)">
                  <c:v>15695.804488323</c:v>
                </c:pt>
                <c:pt idx="49" formatCode="_(* #,##0_);_(* \(#,##0\);_(* &quot;-&quot;??_);_(@_)">
                  <c:v>15767.321757205</c:v>
                </c:pt>
                <c:pt idx="50" formatCode="_(* #,##0_);_(* \(#,##0\);_(* &quot;-&quot;??_);_(@_)">
                  <c:v>16095.940109199</c:v>
                </c:pt>
                <c:pt idx="51" formatCode="_(* #,##0_);_(* \(#,##0\);_(* &quot;-&quot;??_);_(@_)">
                  <c:v>15974.070240479001</c:v>
                </c:pt>
                <c:pt idx="52" formatCode="_(* #,##0_);_(* \(#,##0\);_(* &quot;-&quot;??_);_(@_)">
                  <c:v>16250.298901643</c:v>
                </c:pt>
                <c:pt idx="53" formatCode="_(* #,##0_);_(* \(#,##0\);_(* &quot;-&quot;??_);_(@_)">
                  <c:v>16871.558867445001</c:v>
                </c:pt>
                <c:pt idx="54" formatCode="_(* #,##0_);_(* \(#,##0\);_(* &quot;-&quot;??_);_(@_)">
                  <c:v>17212.265197764002</c:v>
                </c:pt>
                <c:pt idx="55" formatCode="_(* #,##0_);_(* \(#,##0\);_(* &quot;-&quot;??_);_(@_)">
                  <c:v>16498.673262029999</c:v>
                </c:pt>
                <c:pt idx="56" formatCode="_(* #,##0_);_(* \(#,##0\);_(* &quot;-&quot;??_);_(@_)">
                  <c:v>16748.820522161001</c:v>
                </c:pt>
                <c:pt idx="57" formatCode="_(* #,##0_);_(* \(#,##0\);_(* &quot;-&quot;??_);_(@_)">
                  <c:v>16855.162307437</c:v>
                </c:pt>
                <c:pt idx="58" formatCode="_(* #,##0_);_(* \(#,##0\);_(* &quot;-&quot;??_);_(@_)">
                  <c:v>16995.495557159</c:v>
                </c:pt>
                <c:pt idx="59" formatCode="_(* #,##0_);_(* \(#,##0\);_(* &quot;-&quot;??_);_(@_)">
                  <c:v>17072.604912014998</c:v>
                </c:pt>
                <c:pt idx="60" formatCode="_(* #,##0_);_(* \(#,##0\);_(* &quot;-&quot;??_);_(@_)">
                  <c:v>17149.745393064</c:v>
                </c:pt>
                <c:pt idx="61" formatCode="_(* #,##0_);_(* \(#,##0\);_(* &quot;-&quot;??_);_(@_)">
                  <c:v>17193.273489129999</c:v>
                </c:pt>
                <c:pt idx="62" formatCode="_(* #,##0_);_(* \(#,##0\);_(* &quot;-&quot;??_);_(@_)">
                  <c:v>17042.635918147</c:v>
                </c:pt>
                <c:pt idx="63" formatCode="_(* #,##0_);_(* \(#,##0\);_(* &quot;-&quot;??_);_(@_)">
                  <c:v>16740.953869491001</c:v>
                </c:pt>
                <c:pt idx="64" formatCode="_(* #,##0_);_(* \(#,##0\);_(* &quot;-&quot;??_);_(@_)">
                  <c:v>16364.492136968</c:v>
                </c:pt>
                <c:pt idx="65" formatCode="_(* #,##0_);_(* \(#,##0\);_(* &quot;-&quot;??_);_(@_)">
                  <c:v>16126.142363208</c:v>
                </c:pt>
                <c:pt idx="66" formatCode="_(* #,##0_);_(* \(#,##0\);_(* &quot;-&quot;??_);_(@_)">
                  <c:v>16049.470673809001</c:v>
                </c:pt>
                <c:pt idx="67" formatCode="_(* #,##0_);_(* \(#,##0\);_(* &quot;-&quot;??_);_(@_)">
                  <c:v>16047.419667208</c:v>
                </c:pt>
                <c:pt idx="68" formatCode="_(* #,##0_);_(* \(#,##0\);_(* &quot;-&quot;??_);_(@_)">
                  <c:v>16179.337536335999</c:v>
                </c:pt>
                <c:pt idx="69" formatCode="_(* #,##0_);_(* \(#,##0\);_(* &quot;-&quot;??_);_(@_)">
                  <c:v>16420.761123409</c:v>
                </c:pt>
                <c:pt idx="70" formatCode="_(* #,##0_);_(* \(#,##0\);_(* &quot;-&quot;??_);_(@_)">
                  <c:v>16787.009901797999</c:v>
                </c:pt>
                <c:pt idx="71" formatCode="_(* #,##0_);_(* \(#,##0\);_(* &quot;-&quot;??_);_(@_)">
                  <c:v>17048.981378215001</c:v>
                </c:pt>
                <c:pt idx="72" formatCode="_(* #,##0_);_(* \(#,##0\);_(* &quot;-&quot;??_);_(@_)">
                  <c:v>17065.732332534</c:v>
                </c:pt>
                <c:pt idx="73" formatCode="_(* #,##0_);_(* \(#,##0\);_(* &quot;-&quot;??_);_(@_)">
                  <c:v>17205.654638051001</c:v>
                </c:pt>
                <c:pt idx="74" formatCode="_(* #,##0_);_(* \(#,##0\);_(* &quot;-&quot;??_);_(@_)">
                  <c:v>17682.097362977998</c:v>
                </c:pt>
                <c:pt idx="75" formatCode="_(* #,##0_);_(* \(#,##0\);_(* &quot;-&quot;??_);_(@_)">
                  <c:v>18277.865676493999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CF-4835-AB0C-807AB86C8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297848"/>
        <c:axId val="199298240"/>
      </c:areaChart>
      <c:lineChart>
        <c:grouping val="standard"/>
        <c:varyColors val="0"/>
        <c:ser>
          <c:idx val="0"/>
          <c:order val="0"/>
          <c:tx>
            <c:strRef>
              <c:f>'CofC graph'!$B$1</c:f>
              <c:strCache>
                <c:ptCount val="1"/>
                <c:pt idx="0">
                  <c:v>Natural Increase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'CofC graph'!$A$2:$A$77</c:f>
              <c:numCache>
                <c:formatCode>General</c:formatCode>
                <c:ptCount val="7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</c:numCache>
            </c:numRef>
          </c:cat>
          <c:val>
            <c:numRef>
              <c:f>'CofC graph'!$B$2:$B$77</c:f>
              <c:numCache>
                <c:formatCode>General</c:formatCode>
                <c:ptCount val="76"/>
                <c:pt idx="0">
                  <c:v>26707</c:v>
                </c:pt>
                <c:pt idx="1">
                  <c:v>26765</c:v>
                </c:pt>
                <c:pt idx="2">
                  <c:v>27237</c:v>
                </c:pt>
                <c:pt idx="3">
                  <c:v>26683</c:v>
                </c:pt>
                <c:pt idx="4">
                  <c:v>27212</c:v>
                </c:pt>
                <c:pt idx="5">
                  <c:v>28483</c:v>
                </c:pt>
                <c:pt idx="6">
                  <c:v>29494</c:v>
                </c:pt>
                <c:pt idx="7">
                  <c:v>31263</c:v>
                </c:pt>
                <c:pt idx="8">
                  <c:v>32478</c:v>
                </c:pt>
                <c:pt idx="9">
                  <c:v>33798</c:v>
                </c:pt>
                <c:pt idx="10">
                  <c:v>34927</c:v>
                </c:pt>
                <c:pt idx="11">
                  <c:v>35251</c:v>
                </c:pt>
                <c:pt idx="12">
                  <c:v>35379</c:v>
                </c:pt>
                <c:pt idx="13">
                  <c:v>36720</c:v>
                </c:pt>
                <c:pt idx="14">
                  <c:v>37245</c:v>
                </c:pt>
                <c:pt idx="15">
                  <c:v>37512</c:v>
                </c:pt>
                <c:pt idx="16">
                  <c:v>39010</c:v>
                </c:pt>
                <c:pt idx="17">
                  <c:v>40173</c:v>
                </c:pt>
                <c:pt idx="18">
                  <c:v>41577</c:v>
                </c:pt>
                <c:pt idx="19">
                  <c:v>40763</c:v>
                </c:pt>
                <c:pt idx="20">
                  <c:v>38597</c:v>
                </c:pt>
                <c:pt idx="21">
                  <c:v>36939</c:v>
                </c:pt>
                <c:pt idx="22">
                  <c:v>35099</c:v>
                </c:pt>
                <c:pt idx="23">
                  <c:v>35694</c:v>
                </c:pt>
                <c:pt idx="24">
                  <c:v>34640</c:v>
                </c:pt>
                <c:pt idx="25">
                  <c:v>33551</c:v>
                </c:pt>
                <c:pt idx="26" formatCode="_(* #,##0_);_(* \(#,##0\);_(* &quot;-&quot;??_);_(@_)">
                  <c:v>36402.358551996003</c:v>
                </c:pt>
                <c:pt idx="27" formatCode="_(* #,##0_);_(* \(#,##0\);_(* &quot;-&quot;??_);_(@_)">
                  <c:v>36476.916958447997</c:v>
                </c:pt>
                <c:pt idx="28" formatCode="_(* #,##0_);_(* \(#,##0\);_(* &quot;-&quot;??_);_(@_)">
                  <c:v>36554.120795169001</c:v>
                </c:pt>
                <c:pt idx="29" formatCode="_(* #,##0_);_(* \(#,##0\);_(* &quot;-&quot;??_);_(@_)">
                  <c:v>36580.678416306</c:v>
                </c:pt>
                <c:pt idx="30" formatCode="_(* #,##0_);_(* \(#,##0\);_(* &quot;-&quot;??_);_(@_)">
                  <c:v>36560.913967979999</c:v>
                </c:pt>
                <c:pt idx="31" formatCode="_(* #,##0_);_(* \(#,##0\);_(* &quot;-&quot;??_);_(@_)">
                  <c:v>36520.101884025004</c:v>
                </c:pt>
                <c:pt idx="32" formatCode="_(* #,##0_);_(* \(#,##0\);_(* &quot;-&quot;??_);_(@_)">
                  <c:v>36470.055510607002</c:v>
                </c:pt>
                <c:pt idx="33" formatCode="_(* #,##0_);_(* \(#,##0\);_(* &quot;-&quot;??_);_(@_)">
                  <c:v>36414.58712846</c:v>
                </c:pt>
                <c:pt idx="34" formatCode="_(* #,##0_);_(* \(#,##0\);_(* &quot;-&quot;??_);_(@_)">
                  <c:v>36376.815932739002</c:v>
                </c:pt>
                <c:pt idx="35" formatCode="_(* #,##0_);_(* \(#,##0\);_(* &quot;-&quot;??_);_(@_)">
                  <c:v>36367.640709061998</c:v>
                </c:pt>
                <c:pt idx="36" formatCode="_(* #,##0_);_(* \(#,##0\);_(* &quot;-&quot;??_);_(@_)">
                  <c:v>36385.541872574999</c:v>
                </c:pt>
                <c:pt idx="37" formatCode="_(* #,##0_);_(* \(#,##0\);_(* &quot;-&quot;??_);_(@_)">
                  <c:v>36377.507962650001</c:v>
                </c:pt>
                <c:pt idx="38" formatCode="_(* #,##0_);_(* \(#,##0\);_(* &quot;-&quot;??_);_(@_)">
                  <c:v>36402.279886413002</c:v>
                </c:pt>
                <c:pt idx="39" formatCode="_(* #,##0_);_(* \(#,##0\);_(* &quot;-&quot;??_);_(@_)">
                  <c:v>36467.515145630001</c:v>
                </c:pt>
                <c:pt idx="40" formatCode="_(* #,##0_);_(* \(#,##0\);_(* &quot;-&quot;??_);_(@_)">
                  <c:v>36549.912851196001</c:v>
                </c:pt>
                <c:pt idx="41" formatCode="_(* #,##0_);_(* \(#,##0\);_(* &quot;-&quot;??_);_(@_)">
                  <c:v>36626.37529692</c:v>
                </c:pt>
                <c:pt idx="42" formatCode="_(* #,##0_);_(* \(#,##0\);_(* &quot;-&quot;??_);_(@_)">
                  <c:v>36691.407298942002</c:v>
                </c:pt>
                <c:pt idx="43" formatCode="_(* #,##0_);_(* \(#,##0\);_(* &quot;-&quot;??_);_(@_)">
                  <c:v>36721.897477364997</c:v>
                </c:pt>
                <c:pt idx="44" formatCode="_(* #,##0_);_(* \(#,##0\);_(* &quot;-&quot;??_);_(@_)">
                  <c:v>36690.661981924</c:v>
                </c:pt>
                <c:pt idx="45" formatCode="_(* #,##0_);_(* \(#,##0\);_(* &quot;-&quot;??_);_(@_)">
                  <c:v>36595.867605355998</c:v>
                </c:pt>
                <c:pt idx="46" formatCode="_(* #,##0_);_(* \(#,##0\);_(* &quot;-&quot;??_);_(@_)">
                  <c:v>36420.322795027998</c:v>
                </c:pt>
                <c:pt idx="47" formatCode="_(* #,##0_);_(* \(#,##0\);_(* &quot;-&quot;??_);_(@_)">
                  <c:v>36151.138901396</c:v>
                </c:pt>
                <c:pt idx="48" formatCode="_(* #,##0_);_(* \(#,##0\);_(* &quot;-&quot;??_);_(@_)">
                  <c:v>35809.045847130001</c:v>
                </c:pt>
                <c:pt idx="49" formatCode="_(* #,##0_);_(* \(#,##0\);_(* &quot;-&quot;??_);_(@_)">
                  <c:v>35415.878209249</c:v>
                </c:pt>
                <c:pt idx="50" formatCode="_(* #,##0_);_(* \(#,##0\);_(* &quot;-&quot;??_);_(@_)">
                  <c:v>34969.386958695999</c:v>
                </c:pt>
                <c:pt idx="51" formatCode="_(* #,##0_);_(* \(#,##0\);_(* &quot;-&quot;??_);_(@_)">
                  <c:v>34491.775291138998</c:v>
                </c:pt>
                <c:pt idx="52" formatCode="_(* #,##0_);_(* \(#,##0\);_(* &quot;-&quot;??_);_(@_)">
                  <c:v>33994.539355811998</c:v>
                </c:pt>
                <c:pt idx="53" formatCode="_(* #,##0_);_(* \(#,##0\);_(* &quot;-&quot;??_);_(@_)">
                  <c:v>33492.461496228003</c:v>
                </c:pt>
                <c:pt idx="54" formatCode="_(* #,##0_);_(* \(#,##0\);_(* &quot;-&quot;??_);_(@_)">
                  <c:v>32996.169186485</c:v>
                </c:pt>
                <c:pt idx="55" formatCode="_(* #,##0_);_(* \(#,##0\);_(* &quot;-&quot;??_);_(@_)">
                  <c:v>32521.147778407001</c:v>
                </c:pt>
                <c:pt idx="56" formatCode="_(* #,##0_);_(* \(#,##0\);_(* &quot;-&quot;??_);_(@_)">
                  <c:v>32069.463792183</c:v>
                </c:pt>
                <c:pt idx="57" formatCode="_(* #,##0_);_(* \(#,##0\);_(* &quot;-&quot;??_);_(@_)">
                  <c:v>31649.760025929001</c:v>
                </c:pt>
                <c:pt idx="58" formatCode="_(* #,##0_);_(* \(#,##0\);_(* &quot;-&quot;??_);_(@_)">
                  <c:v>31263.462237380001</c:v>
                </c:pt>
                <c:pt idx="59" formatCode="_(* #,##0_);_(* \(#,##0\);_(* &quot;-&quot;??_);_(@_)">
                  <c:v>30933.631300132001</c:v>
                </c:pt>
                <c:pt idx="60" formatCode="_(* #,##0_);_(* \(#,##0\);_(* &quot;-&quot;??_);_(@_)">
                  <c:v>30660.129685395001</c:v>
                </c:pt>
                <c:pt idx="61" formatCode="_(* #,##0_);_(* \(#,##0\);_(* &quot;-&quot;??_);_(@_)">
                  <c:v>30439.943763652002</c:v>
                </c:pt>
                <c:pt idx="62" formatCode="_(* #,##0_);_(* \(#,##0\);_(* &quot;-&quot;??_);_(@_)">
                  <c:v>30273.593455734001</c:v>
                </c:pt>
                <c:pt idx="63" formatCode="_(* #,##0_);_(* \(#,##0\);_(* &quot;-&quot;??_);_(@_)">
                  <c:v>30153.752516565</c:v>
                </c:pt>
                <c:pt idx="64" formatCode="_(* #,##0_);_(* \(#,##0\);_(* &quot;-&quot;??_);_(@_)">
                  <c:v>30074.829071388998</c:v>
                </c:pt>
                <c:pt idx="65" formatCode="_(* #,##0_);_(* \(#,##0\);_(* &quot;-&quot;??_);_(@_)">
                  <c:v>30030.577236457</c:v>
                </c:pt>
                <c:pt idx="66" formatCode="_(* #,##0_);_(* \(#,##0\);_(* &quot;-&quot;??_);_(@_)">
                  <c:v>30011.247854619</c:v>
                </c:pt>
                <c:pt idx="67" formatCode="_(* #,##0_);_(* \(#,##0\);_(* &quot;-&quot;??_);_(@_)">
                  <c:v>30008.607387797001</c:v>
                </c:pt>
                <c:pt idx="68" formatCode="_(* #,##0_);_(* \(#,##0\);_(* &quot;-&quot;??_);_(@_)">
                  <c:v>30008.589317826001</c:v>
                </c:pt>
                <c:pt idx="69" formatCode="_(* #,##0_);_(* \(#,##0\);_(* &quot;-&quot;??_);_(@_)">
                  <c:v>29999.930798630001</c:v>
                </c:pt>
                <c:pt idx="70" formatCode="_(* #,##0_);_(* \(#,##0\);_(* &quot;-&quot;??_);_(@_)">
                  <c:v>29973.128709369001</c:v>
                </c:pt>
                <c:pt idx="71" formatCode="_(* #,##0_);_(* \(#,##0\);_(* &quot;-&quot;??_);_(@_)">
                  <c:v>29914.610697303</c:v>
                </c:pt>
                <c:pt idx="72" formatCode="_(* #,##0_);_(* \(#,##0\);_(* &quot;-&quot;??_);_(@_)">
                  <c:v>29817.933525159999</c:v>
                </c:pt>
                <c:pt idx="73" formatCode="_(* #,##0_);_(* \(#,##0\);_(* &quot;-&quot;??_);_(@_)">
                  <c:v>29673.395852287998</c:v>
                </c:pt>
                <c:pt idx="74" formatCode="_(* #,##0_);_(* \(#,##0\);_(* &quot;-&quot;??_);_(@_)">
                  <c:v>29474.726532678</c:v>
                </c:pt>
                <c:pt idx="75" formatCode="_(* #,##0_);_(* \(#,##0\);_(* &quot;-&quot;??_);_(@_)">
                  <c:v>29220.998750339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7CF-4835-AB0C-807AB86C87E8}"/>
            </c:ext>
          </c:extLst>
        </c:ser>
        <c:ser>
          <c:idx val="2"/>
          <c:order val="2"/>
          <c:tx>
            <c:strRef>
              <c:f>'CofC graph'!$D$1</c:f>
              <c:strCache>
                <c:ptCount val="1"/>
                <c:pt idx="0">
                  <c:v>Population Change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'CofC graph'!$A$2:$A$77</c:f>
              <c:numCache>
                <c:formatCode>General</c:formatCode>
                <c:ptCount val="7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</c:numCache>
            </c:numRef>
          </c:cat>
          <c:val>
            <c:numRef>
              <c:f>'CofC graph'!$D$2:$D$77</c:f>
              <c:numCache>
                <c:formatCode>General</c:formatCode>
                <c:ptCount val="76"/>
                <c:pt idx="0">
                  <c:v>23227</c:v>
                </c:pt>
                <c:pt idx="1">
                  <c:v>51643</c:v>
                </c:pt>
                <c:pt idx="2">
                  <c:v>57279</c:v>
                </c:pt>
                <c:pt idx="3">
                  <c:v>51244</c:v>
                </c:pt>
                <c:pt idx="4">
                  <c:v>57328</c:v>
                </c:pt>
                <c:pt idx="5">
                  <c:v>48507</c:v>
                </c:pt>
                <c:pt idx="6">
                  <c:v>47665</c:v>
                </c:pt>
                <c:pt idx="7">
                  <c:v>56516</c:v>
                </c:pt>
                <c:pt idx="8">
                  <c:v>42223</c:v>
                </c:pt>
                <c:pt idx="9">
                  <c:v>51382</c:v>
                </c:pt>
                <c:pt idx="10">
                  <c:v>53454</c:v>
                </c:pt>
                <c:pt idx="11">
                  <c:v>44166</c:v>
                </c:pt>
                <c:pt idx="12">
                  <c:v>41192</c:v>
                </c:pt>
                <c:pt idx="13">
                  <c:v>40632</c:v>
                </c:pt>
                <c:pt idx="14">
                  <c:v>57765</c:v>
                </c:pt>
                <c:pt idx="15">
                  <c:v>75620</c:v>
                </c:pt>
                <c:pt idx="16">
                  <c:v>70386</c:v>
                </c:pt>
                <c:pt idx="17">
                  <c:v>59846</c:v>
                </c:pt>
                <c:pt idx="18">
                  <c:v>55047</c:v>
                </c:pt>
                <c:pt idx="19">
                  <c:v>40438</c:v>
                </c:pt>
                <c:pt idx="20" formatCode="0">
                  <c:v>40568.558249999769</c:v>
                </c:pt>
                <c:pt idx="21" formatCode="0">
                  <c:v>48239.554000000018</c:v>
                </c:pt>
                <c:pt idx="22" formatCode="0">
                  <c:v>44131.126249999856</c:v>
                </c:pt>
                <c:pt idx="23" formatCode="0">
                  <c:v>37387.022000000055</c:v>
                </c:pt>
                <c:pt idx="24" formatCode="0">
                  <c:v>39761.837749999482</c:v>
                </c:pt>
                <c:pt idx="25" formatCode="0">
                  <c:v>54861.802500000151</c:v>
                </c:pt>
                <c:pt idx="26" formatCode="_(* #,##0_);_(* \(#,##0\);_(* &quot;-&quot;??_);_(@_)">
                  <c:v>64404.942686296003</c:v>
                </c:pt>
                <c:pt idx="27" formatCode="_(* #,##0_);_(* \(#,##0\);_(* &quot;-&quot;??_);_(@_)">
                  <c:v>68976.348467720993</c:v>
                </c:pt>
                <c:pt idx="28" formatCode="_(* #,##0_);_(* \(#,##0\);_(* &quot;-&quot;??_);_(@_)">
                  <c:v>70484.914892004002</c:v>
                </c:pt>
                <c:pt idx="29" formatCode="_(* #,##0_);_(* \(#,##0\);_(* &quot;-&quot;??_);_(@_)">
                  <c:v>69335.257306617001</c:v>
                </c:pt>
                <c:pt idx="30" formatCode="_(* #,##0_);_(* \(#,##0\);_(* &quot;-&quot;??_);_(@_)">
                  <c:v>66396.719774427998</c:v>
                </c:pt>
                <c:pt idx="31" formatCode="_(* #,##0_);_(* \(#,##0\);_(* &quot;-&quot;??_);_(@_)">
                  <c:v>62553.438491215005</c:v>
                </c:pt>
                <c:pt idx="32" formatCode="_(* #,##0_);_(* \(#,##0\);_(* &quot;-&quot;??_);_(@_)">
                  <c:v>58473.519139051001</c:v>
                </c:pt>
                <c:pt idx="33" formatCode="_(* #,##0_);_(* \(#,##0\);_(* &quot;-&quot;??_);_(@_)">
                  <c:v>54578.454321445999</c:v>
                </c:pt>
                <c:pt idx="34" formatCode="_(* #,##0_);_(* \(#,##0\);_(* &quot;-&quot;??_);_(@_)">
                  <c:v>51111.414501595005</c:v>
                </c:pt>
                <c:pt idx="35" formatCode="_(* #,##0_);_(* \(#,##0\);_(* &quot;-&quot;??_);_(@_)">
                  <c:v>48166.736025082995</c:v>
                </c:pt>
                <c:pt idx="36" formatCode="_(* #,##0_);_(* \(#,##0\);_(* &quot;-&quot;??_);_(@_)">
                  <c:v>41581.962205331998</c:v>
                </c:pt>
                <c:pt idx="37" formatCode="_(* #,##0_);_(* \(#,##0\);_(* &quot;-&quot;??_);_(@_)">
                  <c:v>41494.020919324001</c:v>
                </c:pt>
                <c:pt idx="38" formatCode="_(* #,##0_);_(* \(#,##0\);_(* &quot;-&quot;??_);_(@_)">
                  <c:v>43319.983410074004</c:v>
                </c:pt>
                <c:pt idx="39" formatCode="_(* #,##0_);_(* \(#,##0\);_(* &quot;-&quot;??_);_(@_)">
                  <c:v>44917.888425587997</c:v>
                </c:pt>
                <c:pt idx="40" formatCode="_(* #,##0_);_(* \(#,##0\);_(* &quot;-&quot;??_);_(@_)">
                  <c:v>46650.304017777999</c:v>
                </c:pt>
                <c:pt idx="41" formatCode="_(* #,##0_);_(* \(#,##0\);_(* &quot;-&quot;??_);_(@_)">
                  <c:v>48105.078826010998</c:v>
                </c:pt>
                <c:pt idx="42" formatCode="_(* #,##0_);_(* \(#,##0\);_(* &quot;-&quot;??_);_(@_)">
                  <c:v>49270.355933012004</c:v>
                </c:pt>
                <c:pt idx="43" formatCode="_(* #,##0_);_(* \(#,##0\);_(* &quot;-&quot;??_);_(@_)">
                  <c:v>50172.279229936998</c:v>
                </c:pt>
                <c:pt idx="44" formatCode="_(* #,##0_);_(* \(#,##0\);_(* &quot;-&quot;??_);_(@_)">
                  <c:v>50590.385779404001</c:v>
                </c:pt>
                <c:pt idx="45" formatCode="_(* #,##0_);_(* \(#,##0\);_(* &quot;-&quot;??_);_(@_)">
                  <c:v>50839.010487943</c:v>
                </c:pt>
                <c:pt idx="46" formatCode="_(* #,##0_);_(* \(#,##0\);_(* &quot;-&quot;??_);_(@_)">
                  <c:v>50919.745561243995</c:v>
                </c:pt>
                <c:pt idx="47" formatCode="_(* #,##0_);_(* \(#,##0\);_(* &quot;-&quot;??_);_(@_)">
                  <c:v>50548.448471053998</c:v>
                </c:pt>
                <c:pt idx="48" formatCode="_(* #,##0_);_(* \(#,##0\);_(* &quot;-&quot;??_);_(@_)">
                  <c:v>51504.850335452997</c:v>
                </c:pt>
                <c:pt idx="49" formatCode="_(* #,##0_);_(* \(#,##0\);_(* &quot;-&quot;??_);_(@_)">
                  <c:v>51183.199966453998</c:v>
                </c:pt>
                <c:pt idx="50" formatCode="_(* #,##0_);_(* \(#,##0\);_(* &quot;-&quot;??_);_(@_)">
                  <c:v>51065.327067894999</c:v>
                </c:pt>
                <c:pt idx="51" formatCode="_(* #,##0_);_(* \(#,##0\);_(* &quot;-&quot;??_);_(@_)">
                  <c:v>50465.845531617997</c:v>
                </c:pt>
                <c:pt idx="52" formatCode="_(* #,##0_);_(* \(#,##0\);_(* &quot;-&quot;??_);_(@_)">
                  <c:v>50244.838257454998</c:v>
                </c:pt>
                <c:pt idx="53" formatCode="_(* #,##0_);_(* \(#,##0\);_(* &quot;-&quot;??_);_(@_)">
                  <c:v>50364.020363673</c:v>
                </c:pt>
                <c:pt idx="54" formatCode="_(* #,##0_);_(* \(#,##0\);_(* &quot;-&quot;??_);_(@_)">
                  <c:v>50208.434384249005</c:v>
                </c:pt>
                <c:pt idx="55" formatCode="_(* #,##0_);_(* \(#,##0\);_(* &quot;-&quot;??_);_(@_)">
                  <c:v>49019.821040437004</c:v>
                </c:pt>
                <c:pt idx="56" formatCode="_(* #,##0_);_(* \(#,##0\);_(* &quot;-&quot;??_);_(@_)">
                  <c:v>48818.284314343997</c:v>
                </c:pt>
                <c:pt idx="57" formatCode="_(* #,##0_);_(* \(#,##0\);_(* &quot;-&quot;??_);_(@_)">
                  <c:v>48504.922333366005</c:v>
                </c:pt>
                <c:pt idx="58" formatCode="_(* #,##0_);_(* \(#,##0\);_(* &quot;-&quot;??_);_(@_)">
                  <c:v>48258.957794539005</c:v>
                </c:pt>
                <c:pt idx="59" formatCode="_(* #,##0_);_(* \(#,##0\);_(* &quot;-&quot;??_);_(@_)">
                  <c:v>48006.236212147</c:v>
                </c:pt>
                <c:pt idx="60" formatCode="_(* #,##0_);_(* \(#,##0\);_(* &quot;-&quot;??_);_(@_)">
                  <c:v>47809.875078459001</c:v>
                </c:pt>
                <c:pt idx="61" formatCode="_(* #,##0_);_(* \(#,##0\);_(* &quot;-&quot;??_);_(@_)">
                  <c:v>47633.217252782</c:v>
                </c:pt>
                <c:pt idx="62" formatCode="_(* #,##0_);_(* \(#,##0\);_(* &quot;-&quot;??_);_(@_)">
                  <c:v>47316.229373880997</c:v>
                </c:pt>
                <c:pt idx="63" formatCode="_(* #,##0_);_(* \(#,##0\);_(* &quot;-&quot;??_);_(@_)">
                  <c:v>46894.706386056001</c:v>
                </c:pt>
                <c:pt idx="64" formatCode="_(* #,##0_);_(* \(#,##0\);_(* &quot;-&quot;??_);_(@_)">
                  <c:v>46439.321208356996</c:v>
                </c:pt>
                <c:pt idx="65" formatCode="_(* #,##0_);_(* \(#,##0\);_(* &quot;-&quot;??_);_(@_)">
                  <c:v>46156.719599664997</c:v>
                </c:pt>
                <c:pt idx="66" formatCode="_(* #,##0_);_(* \(#,##0\);_(* &quot;-&quot;??_);_(@_)">
                  <c:v>46060.718528427999</c:v>
                </c:pt>
                <c:pt idx="67" formatCode="_(* #,##0_);_(* \(#,##0\);_(* &quot;-&quot;??_);_(@_)">
                  <c:v>46056.027055005005</c:v>
                </c:pt>
                <c:pt idx="68" formatCode="_(* #,##0_);_(* \(#,##0\);_(* &quot;-&quot;??_);_(@_)">
                  <c:v>46187.926854161997</c:v>
                </c:pt>
                <c:pt idx="69" formatCode="_(* #,##0_);_(* \(#,##0\);_(* &quot;-&quot;??_);_(@_)">
                  <c:v>46420.691922038997</c:v>
                </c:pt>
                <c:pt idx="70" formatCode="_(* #,##0_);_(* \(#,##0\);_(* &quot;-&quot;??_);_(@_)">
                  <c:v>46760.138611167</c:v>
                </c:pt>
                <c:pt idx="71" formatCode="_(* #,##0_);_(* \(#,##0\);_(* &quot;-&quot;??_);_(@_)">
                  <c:v>46963.592075517998</c:v>
                </c:pt>
                <c:pt idx="72" formatCode="_(* #,##0_);_(* \(#,##0\);_(* &quot;-&quot;??_);_(@_)">
                  <c:v>46883.665857693995</c:v>
                </c:pt>
                <c:pt idx="73" formatCode="_(* #,##0_);_(* \(#,##0\);_(* &quot;-&quot;??_);_(@_)">
                  <c:v>46879.050490338996</c:v>
                </c:pt>
                <c:pt idx="74" formatCode="_(* #,##0_);_(* \(#,##0\);_(* &quot;-&quot;??_);_(@_)">
                  <c:v>47156.823895655994</c:v>
                </c:pt>
                <c:pt idx="75" formatCode="_(* #,##0_);_(* \(#,##0\);_(* &quot;-&quot;??_);_(@_)">
                  <c:v>47498.864426832995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7CF-4835-AB0C-807AB86C8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97848"/>
        <c:axId val="199298240"/>
      </c:lineChart>
      <c:catAx>
        <c:axId val="199297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l"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r>
                  <a:rPr lang="en-US" sz="1000" dirty="0"/>
                  <a:t>Sources: </a:t>
                </a:r>
                <a:r>
                  <a:rPr lang="en-US" sz="1000" dirty="0" err="1"/>
                  <a:t>Kem</a:t>
                </a:r>
                <a:r>
                  <a:rPr lang="en-US" sz="1000" dirty="0"/>
                  <a:t> C. Gardner Policy Institute </a:t>
                </a:r>
                <a:r>
                  <a:rPr lang="en-US" sz="1000" dirty="0" smtClean="0"/>
                  <a:t>2015-2065 </a:t>
                </a:r>
                <a:r>
                  <a:rPr lang="en-US" sz="1000" dirty="0"/>
                  <a:t>State Projections; UPEC Population Estimates 1990-2009; DUPC Population Estimates 2010-2015</a:t>
                </a:r>
              </a:p>
            </c:rich>
          </c:tx>
          <c:layout>
            <c:manualLayout>
              <c:xMode val="edge"/>
              <c:yMode val="edge"/>
              <c:x val="7.4609835447215804E-3"/>
              <c:y val="0.939605330845292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l"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28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99298240"/>
        <c:crosses val="autoZero"/>
        <c:auto val="1"/>
        <c:lblAlgn val="ctr"/>
        <c:lblOffset val="100"/>
        <c:noMultiLvlLbl val="0"/>
      </c:catAx>
      <c:valAx>
        <c:axId val="19929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99297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08903927726623"/>
          <c:y val="0.85359113315615154"/>
          <c:w val="0.59191177498139036"/>
          <c:h val="5.3299124911468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577046663356202E-2"/>
          <c:y val="4.2646038471190889E-2"/>
          <c:w val="0.90442988385168577"/>
          <c:h val="0.786773441501146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'O:\DemographyUTAH\03_Projections\Baseline Highlights Materials\Raw Data 3_09012016\[Age Groups as Share of Pop_table and graph.xlsx]Age Groups as Share of Pop'!$N$12</c:f>
              <c:strCache>
                <c:ptCount val="1"/>
                <c:pt idx="0">
                  <c:v>Ages 0-4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'[5]Age Groups as Share of Pop'!$O$11:$T$11</c:f>
              <c:numCache>
                <c:formatCode>General</c:formatCode>
                <c:ptCount val="6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  <c:pt idx="4">
                  <c:v>2055</c:v>
                </c:pt>
                <c:pt idx="5">
                  <c:v>2065</c:v>
                </c:pt>
              </c:numCache>
            </c:numRef>
          </c:cat>
          <c:val>
            <c:numRef>
              <c:f>'[5]Age Groups as Share of Pop'!$O$12:$T$12</c:f>
              <c:numCache>
                <c:formatCode>General</c:formatCode>
                <c:ptCount val="6"/>
                <c:pt idx="0">
                  <c:v>8.610794142E-2</c:v>
                </c:pt>
                <c:pt idx="1">
                  <c:v>7.782089314E-2</c:v>
                </c:pt>
                <c:pt idx="2">
                  <c:v>7.6037485530000004E-2</c:v>
                </c:pt>
                <c:pt idx="3">
                  <c:v>7.2136751190000001E-2</c:v>
                </c:pt>
                <c:pt idx="4">
                  <c:v>6.8481510809999993E-2</c:v>
                </c:pt>
                <c:pt idx="5">
                  <c:v>6.820692599E-2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15-49B4-ACF4-6BAF91A6C731}"/>
            </c:ext>
          </c:extLst>
        </c:ser>
        <c:ser>
          <c:idx val="1"/>
          <c:order val="1"/>
          <c:tx>
            <c:strRef>
              <c:f>'O:\DemographyUTAH\03_Projections\Baseline Highlights Materials\Raw Data 3_09012016\[Age Groups as Share of Pop_table and graph.xlsx]Age Groups as Share of Pop'!$N$13</c:f>
              <c:strCache>
                <c:ptCount val="1"/>
                <c:pt idx="0">
                  <c:v>Ages 5-17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'[5]Age Groups as Share of Pop'!$O$11:$T$11</c:f>
              <c:numCache>
                <c:formatCode>General</c:formatCode>
                <c:ptCount val="6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  <c:pt idx="4">
                  <c:v>2055</c:v>
                </c:pt>
                <c:pt idx="5">
                  <c:v>2065</c:v>
                </c:pt>
              </c:numCache>
            </c:numRef>
          </c:cat>
          <c:val>
            <c:numRef>
              <c:f>'[5]Age Groups as Share of Pop'!$O$13:$T$13</c:f>
              <c:numCache>
                <c:formatCode>General</c:formatCode>
                <c:ptCount val="6"/>
                <c:pt idx="0">
                  <c:v>0.22284048853999999</c:v>
                </c:pt>
                <c:pt idx="1">
                  <c:v>0.20264892373000001</c:v>
                </c:pt>
                <c:pt idx="2">
                  <c:v>0.18547435305000001</c:v>
                </c:pt>
                <c:pt idx="3">
                  <c:v>0.18245797406</c:v>
                </c:pt>
                <c:pt idx="4">
                  <c:v>0.17569592939000001</c:v>
                </c:pt>
                <c:pt idx="5">
                  <c:v>0.16921396030999999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15-49B4-ACF4-6BAF91A6C731}"/>
            </c:ext>
          </c:extLst>
        </c:ser>
        <c:ser>
          <c:idx val="2"/>
          <c:order val="2"/>
          <c:tx>
            <c:strRef>
              <c:f>'O:\DemographyUTAH\03_Projections\Baseline Highlights Materials\Raw Data 3_09012016\[Age Groups as Share of Pop_table and graph.xlsx]Age Groups as Share of Pop'!$N$14</c:f>
              <c:strCache>
                <c:ptCount val="1"/>
                <c:pt idx="0">
                  <c:v>Ages 18-34</c:v>
                </c:pt>
              </c:strCache>
            </c:strRef>
          </c:tx>
          <c:spPr>
            <a:solidFill>
              <a:srgbClr val="ABA89E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'[5]Age Groups as Share of Pop'!$O$11:$T$11</c:f>
              <c:numCache>
                <c:formatCode>General</c:formatCode>
                <c:ptCount val="6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  <c:pt idx="4">
                  <c:v>2055</c:v>
                </c:pt>
                <c:pt idx="5">
                  <c:v>2065</c:v>
                </c:pt>
              </c:numCache>
            </c:numRef>
          </c:cat>
          <c:val>
            <c:numRef>
              <c:f>'[5]Age Groups as Share of Pop'!$O$14:$T$14</c:f>
              <c:numCache>
                <c:formatCode>General</c:formatCode>
                <c:ptCount val="6"/>
                <c:pt idx="0">
                  <c:v>0.25605942382000002</c:v>
                </c:pt>
                <c:pt idx="1">
                  <c:v>0.23878315878</c:v>
                </c:pt>
                <c:pt idx="2">
                  <c:v>0.23310162534000001</c:v>
                </c:pt>
                <c:pt idx="3">
                  <c:v>0.21465398978</c:v>
                </c:pt>
                <c:pt idx="4">
                  <c:v>0.21040498709</c:v>
                </c:pt>
                <c:pt idx="5">
                  <c:v>0.20938006079999999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15-49B4-ACF4-6BAF91A6C731}"/>
            </c:ext>
          </c:extLst>
        </c:ser>
        <c:ser>
          <c:idx val="3"/>
          <c:order val="3"/>
          <c:tx>
            <c:strRef>
              <c:f>'O:\DemographyUTAH\03_Projections\Baseline Highlights Materials\Raw Data 3_09012016\[Age Groups as Share of Pop_table and graph.xlsx]Age Groups as Share of Pop'!$N$15</c:f>
              <c:strCache>
                <c:ptCount val="1"/>
                <c:pt idx="0">
                  <c:v>Ages 35-64</c:v>
                </c:pt>
              </c:strCache>
            </c:strRef>
          </c:tx>
          <c:spPr>
            <a:solidFill>
              <a:srgbClr val="C8C6BF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'[5]Age Groups as Share of Pop'!$O$11:$T$11</c:f>
              <c:numCache>
                <c:formatCode>General</c:formatCode>
                <c:ptCount val="6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  <c:pt idx="4">
                  <c:v>2055</c:v>
                </c:pt>
                <c:pt idx="5">
                  <c:v>2065</c:v>
                </c:pt>
              </c:numCache>
            </c:numRef>
          </c:cat>
          <c:val>
            <c:numRef>
              <c:f>'[5]Age Groups as Share of Pop'!$O$15:$T$15</c:f>
              <c:numCache>
                <c:formatCode>General</c:formatCode>
                <c:ptCount val="6"/>
                <c:pt idx="0">
                  <c:v>0.33306143310000003</c:v>
                </c:pt>
                <c:pt idx="1">
                  <c:v>0.34673448972999998</c:v>
                </c:pt>
                <c:pt idx="2">
                  <c:v>0.35219032918999998</c:v>
                </c:pt>
                <c:pt idx="3">
                  <c:v>0.35412384842</c:v>
                </c:pt>
                <c:pt idx="4">
                  <c:v>0.34364174514000001</c:v>
                </c:pt>
                <c:pt idx="5">
                  <c:v>0.34013640440999998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615-49B4-ACF4-6BAF91A6C731}"/>
            </c:ext>
          </c:extLst>
        </c:ser>
        <c:ser>
          <c:idx val="4"/>
          <c:order val="4"/>
          <c:tx>
            <c:strRef>
              <c:f>'O:\DemographyUTAH\03_Projections\Baseline Highlights Materials\Raw Data 3_09012016\[Age Groups as Share of Pop_table and graph.xlsx]Age Groups as Share of Pop'!$N$16</c:f>
              <c:strCache>
                <c:ptCount val="1"/>
                <c:pt idx="0">
                  <c:v>Ages 65-84</c:v>
                </c:pt>
              </c:strCache>
            </c:strRef>
          </c:tx>
          <c:spPr>
            <a:solidFill>
              <a:srgbClr val="EFE4B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'[5]Age Groups as Share of Pop'!$O$11:$T$11</c:f>
              <c:numCache>
                <c:formatCode>General</c:formatCode>
                <c:ptCount val="6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  <c:pt idx="4">
                  <c:v>2055</c:v>
                </c:pt>
                <c:pt idx="5">
                  <c:v>2065</c:v>
                </c:pt>
              </c:numCache>
            </c:numRef>
          </c:cat>
          <c:val>
            <c:numRef>
              <c:f>'[5]Age Groups as Share of Pop'!$O$16:$T$16</c:f>
              <c:numCache>
                <c:formatCode>General</c:formatCode>
                <c:ptCount val="6"/>
                <c:pt idx="0">
                  <c:v>8.9459802399999996E-2</c:v>
                </c:pt>
                <c:pt idx="1">
                  <c:v>0.1189966188</c:v>
                </c:pt>
                <c:pt idx="2">
                  <c:v>0.13069358927999999</c:v>
                </c:pt>
                <c:pt idx="3">
                  <c:v>0.14460337222</c:v>
                </c:pt>
                <c:pt idx="4">
                  <c:v>0.16701385324000001</c:v>
                </c:pt>
                <c:pt idx="5">
                  <c:v>0.16964508868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15-49B4-ACF4-6BAF91A6C731}"/>
            </c:ext>
          </c:extLst>
        </c:ser>
        <c:ser>
          <c:idx val="5"/>
          <c:order val="5"/>
          <c:tx>
            <c:strRef>
              <c:f>'O:\DemographyUTAH\03_Projections\Baseline Highlights Materials\Raw Data 3_09012016\[Age Groups as Share of Pop_table and graph.xlsx]Age Groups as Share of Pop'!$N$17</c:f>
              <c:strCache>
                <c:ptCount val="1"/>
                <c:pt idx="0">
                  <c:v>Ages 85+</c:v>
                </c:pt>
              </c:strCache>
            </c:strRef>
          </c:tx>
          <c:spPr>
            <a:solidFill>
              <a:srgbClr val="CAB68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72386587771221E-3"/>
                  <c:y val="-5.8931853200289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615-49B4-ACF4-6BAF91A6C7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8.8397779800434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615-49B4-ACF4-6BAF91A6C7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9465926600144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615-49B4-ACF4-6BAF91A6C7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'[5]Age Groups as Share of Pop'!$O$11:$T$11</c:f>
              <c:numCache>
                <c:formatCode>General</c:formatCode>
                <c:ptCount val="6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  <c:pt idx="4">
                  <c:v>2055</c:v>
                </c:pt>
                <c:pt idx="5">
                  <c:v>2065</c:v>
                </c:pt>
              </c:numCache>
            </c:numRef>
          </c:cat>
          <c:val>
            <c:numRef>
              <c:f>'[5]Age Groups as Share of Pop'!$O$17:$T$17</c:f>
              <c:numCache>
                <c:formatCode>General</c:formatCode>
                <c:ptCount val="6"/>
                <c:pt idx="0">
                  <c:v>1.247091073E-2</c:v>
                </c:pt>
                <c:pt idx="1">
                  <c:v>1.501591583E-2</c:v>
                </c:pt>
                <c:pt idx="2">
                  <c:v>2.2502617610000001E-2</c:v>
                </c:pt>
                <c:pt idx="3">
                  <c:v>3.2024064329999997E-2</c:v>
                </c:pt>
                <c:pt idx="4">
                  <c:v>3.4761974330000001E-2</c:v>
                </c:pt>
                <c:pt idx="5">
                  <c:v>4.3417559809999999E-2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615-49B4-ACF4-6BAF91A6C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99299024"/>
        <c:axId val="199299416"/>
      </c:barChart>
      <c:catAx>
        <c:axId val="19929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99299416"/>
        <c:crosses val="autoZero"/>
        <c:auto val="1"/>
        <c:lblAlgn val="ctr"/>
        <c:lblOffset val="100"/>
        <c:noMultiLvlLbl val="0"/>
      </c:catAx>
      <c:valAx>
        <c:axId val="1992994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9929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50000"/>
                </a:schemeClr>
              </a:solidFill>
              <a:latin typeface="Myriad Pro" panose="020B05030304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>
              <a:lumMod val="50000"/>
            </a:schemeClr>
          </a:solidFill>
          <a:latin typeface="Myriad Pro" panose="020B0503030403020204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'Age Comp. of Pop'!$B$18</c:f>
              <c:strCache>
                <c:ptCount val="1"/>
                <c:pt idx="0">
                  <c:v>Young Age Dependency Ratio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3.6985673439219142E-3"/>
                </c:manualLayout>
              </c:layout>
              <c:tx>
                <c:rich>
                  <a:bodyPr/>
                  <a:lstStyle/>
                  <a:p>
                    <a:fld id="{0A5850C0-6067-47EE-96F5-4BBD101A8BDA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AA-45A6-ADCD-E0801545AD4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04667C58-7E0B-4355-80E5-392AA9FEDEA3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AA-45A6-ADCD-E0801545AD4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C95B5C62-C87A-4DB4-9BB2-FC1363E4ABD8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AA-45A6-ADCD-E0801545AD4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Comp. of Pop'!$C$16:$H$16</c:f>
              <c:numCache>
                <c:formatCode>General</c:formatCode>
                <c:ptCount val="6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  <c:pt idx="4">
                  <c:v>2055</c:v>
                </c:pt>
                <c:pt idx="5">
                  <c:v>2065</c:v>
                </c:pt>
              </c:numCache>
            </c:numRef>
          </c:cat>
          <c:val>
            <c:numRef>
              <c:f>'Age Comp. of Pop'!$C$18:$H$18</c:f>
              <c:numCache>
                <c:formatCode>0.00</c:formatCode>
                <c:ptCount val="6"/>
                <c:pt idx="0">
                  <c:v>52.442284547719773</c:v>
                </c:pt>
                <c:pt idx="1">
                  <c:v>47.90117216435312</c:v>
                </c:pt>
                <c:pt idx="2">
                  <c:v>44.680579761166491</c:v>
                </c:pt>
                <c:pt idx="3">
                  <c:v>44.76171681641528</c:v>
                </c:pt>
                <c:pt idx="4">
                  <c:v>44.071632589825491</c:v>
                </c:pt>
                <c:pt idx="5">
                  <c:v>43.205418096439772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AA-45A6-ADCD-E0801545AD40}"/>
            </c:ext>
          </c:extLst>
        </c:ser>
        <c:ser>
          <c:idx val="2"/>
          <c:order val="1"/>
          <c:tx>
            <c:strRef>
              <c:f>'Age Comp. of Pop'!$B$19</c:f>
              <c:strCache>
                <c:ptCount val="1"/>
                <c:pt idx="0">
                  <c:v>Retirement Age Dependency Ratio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Comp. of Pop'!$C$16:$H$16</c:f>
              <c:numCache>
                <c:formatCode>General</c:formatCode>
                <c:ptCount val="6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  <c:pt idx="4">
                  <c:v>2055</c:v>
                </c:pt>
                <c:pt idx="5">
                  <c:v>2065</c:v>
                </c:pt>
              </c:numCache>
            </c:numRef>
          </c:cat>
          <c:val>
            <c:numRef>
              <c:f>'Age Comp. of Pop'!$C$19:$H$19</c:f>
              <c:numCache>
                <c:formatCode>0.00</c:formatCode>
                <c:ptCount val="6"/>
                <c:pt idx="0">
                  <c:v>17.302173180056869</c:v>
                </c:pt>
                <c:pt idx="1">
                  <c:v>22.887872803191566</c:v>
                </c:pt>
                <c:pt idx="2">
                  <c:v>26.174323036710796</c:v>
                </c:pt>
                <c:pt idx="3">
                  <c:v>31.053853489775168</c:v>
                </c:pt>
                <c:pt idx="4">
                  <c:v>36.418557465610021</c:v>
                </c:pt>
                <c:pt idx="5">
                  <c:v>38.772750588095576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4AA-45A6-ADCD-E0801545AD40}"/>
            </c:ext>
          </c:extLst>
        </c:ser>
        <c:ser>
          <c:idx val="0"/>
          <c:order val="2"/>
          <c:tx>
            <c:strRef>
              <c:f>'Age Comp. of Pop'!$B$17</c:f>
              <c:strCache>
                <c:ptCount val="1"/>
                <c:pt idx="0">
                  <c:v>Total Dependency Ratio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Comp. of Pop'!$C$16:$H$16</c:f>
              <c:numCache>
                <c:formatCode>General</c:formatCode>
                <c:ptCount val="6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  <c:pt idx="4">
                  <c:v>2055</c:v>
                </c:pt>
                <c:pt idx="5">
                  <c:v>2065</c:v>
                </c:pt>
              </c:numCache>
            </c:numRef>
          </c:cat>
          <c:val>
            <c:numRef>
              <c:f>'Age Comp. of Pop'!$C$17:$H$17</c:f>
              <c:numCache>
                <c:formatCode>0.00</c:formatCode>
                <c:ptCount val="6"/>
                <c:pt idx="0">
                  <c:v>69.744457060482119</c:v>
                </c:pt>
                <c:pt idx="1">
                  <c:v>70.789044967544683</c:v>
                </c:pt>
                <c:pt idx="2">
                  <c:v>70.854902797877301</c:v>
                </c:pt>
                <c:pt idx="3">
                  <c:v>75.815570306190438</c:v>
                </c:pt>
                <c:pt idx="4">
                  <c:v>80.490190055435519</c:v>
                </c:pt>
                <c:pt idx="5">
                  <c:v>81.978168684535333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4AA-45A6-ADCD-E0801545A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9300200"/>
        <c:axId val="199300592"/>
      </c:barChart>
      <c:catAx>
        <c:axId val="199300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r>
                  <a:rPr lang="en-US" sz="1000" dirty="0"/>
                  <a:t>Source: </a:t>
                </a:r>
                <a:r>
                  <a:rPr lang="en-US" sz="1000" dirty="0" err="1"/>
                  <a:t>Kem</a:t>
                </a:r>
                <a:r>
                  <a:rPr lang="en-US" sz="1000" dirty="0"/>
                  <a:t> C. Gardner Policy Institute </a:t>
                </a:r>
                <a:r>
                  <a:rPr lang="en-US" sz="1000" dirty="0" smtClean="0"/>
                  <a:t>2015-2065 </a:t>
                </a:r>
                <a:r>
                  <a:rPr lang="en-US" sz="1000" dirty="0"/>
                  <a:t>State Projections</a:t>
                </a:r>
              </a:p>
            </c:rich>
          </c:tx>
          <c:layout>
            <c:manualLayout>
              <c:xMode val="edge"/>
              <c:yMode val="edge"/>
              <c:x val="1.0801138545464613E-2"/>
              <c:y val="0.940351116824682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99300592"/>
        <c:crosses val="autoZero"/>
        <c:auto val="1"/>
        <c:lblAlgn val="ctr"/>
        <c:lblOffset val="100"/>
        <c:noMultiLvlLbl val="0"/>
      </c:catAx>
      <c:valAx>
        <c:axId val="1993005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99300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600147266659555E-2"/>
          <c:y val="0.85132063849161699"/>
          <c:w val="0.8728439488050419"/>
          <c:h val="5.6842626814505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yriad Pro" panose="020B0503030403020204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Youth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  <c:pt idx="6">
                  <c:v>2030</c:v>
                </c:pt>
                <c:pt idx="7">
                  <c:v>2040</c:v>
                </c:pt>
                <c:pt idx="8">
                  <c:v>2050</c:v>
                </c:pt>
                <c:pt idx="9">
                  <c:v>2060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61.310485</c:v>
                </c:pt>
                <c:pt idx="1">
                  <c:v>46.454605999999998</c:v>
                </c:pt>
                <c:pt idx="2">
                  <c:v>41.338189999999997</c:v>
                </c:pt>
                <c:pt idx="3">
                  <c:v>41.515636999999998</c:v>
                </c:pt>
                <c:pt idx="4">
                  <c:v>38.179599000000003</c:v>
                </c:pt>
                <c:pt idx="5">
                  <c:v>36.349015000000001</c:v>
                </c:pt>
                <c:pt idx="6">
                  <c:v>36.490417000000001</c:v>
                </c:pt>
                <c:pt idx="7">
                  <c:v>35.588783999999997</c:v>
                </c:pt>
                <c:pt idx="8">
                  <c:v>34.666991000000003</c:v>
                </c:pt>
                <c:pt idx="9">
                  <c:v>34.829174000000002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8E-4539-832B-40B903F3F9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Retirement Age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  <c:pt idx="6">
                  <c:v>2030</c:v>
                </c:pt>
                <c:pt idx="7">
                  <c:v>2040</c:v>
                </c:pt>
                <c:pt idx="8">
                  <c:v>2050</c:v>
                </c:pt>
                <c:pt idx="9">
                  <c:v>2060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17.664467999999999</c:v>
                </c:pt>
                <c:pt idx="1">
                  <c:v>18.616410999999999</c:v>
                </c:pt>
                <c:pt idx="2">
                  <c:v>20.304886</c:v>
                </c:pt>
                <c:pt idx="3">
                  <c:v>20.094456999999998</c:v>
                </c:pt>
                <c:pt idx="4">
                  <c:v>20.725062000000001</c:v>
                </c:pt>
                <c:pt idx="5">
                  <c:v>27.676110999999999</c:v>
                </c:pt>
                <c:pt idx="6">
                  <c:v>35.454163000000001</c:v>
                </c:pt>
                <c:pt idx="7">
                  <c:v>37.481906000000002</c:v>
                </c:pt>
                <c:pt idx="8">
                  <c:v>38.185415999999996</c:v>
                </c:pt>
                <c:pt idx="9">
                  <c:v>41.538240000000002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8E-4539-832B-40B903F3F9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808080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  <c:pt idx="6">
                  <c:v>2030</c:v>
                </c:pt>
                <c:pt idx="7">
                  <c:v>2040</c:v>
                </c:pt>
                <c:pt idx="8">
                  <c:v>2050</c:v>
                </c:pt>
                <c:pt idx="9">
                  <c:v>2060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78.974953999999997</c:v>
                </c:pt>
                <c:pt idx="1">
                  <c:v>65.071016999999998</c:v>
                </c:pt>
                <c:pt idx="2">
                  <c:v>61.643076999999998</c:v>
                </c:pt>
                <c:pt idx="3">
                  <c:v>61.610093999999997</c:v>
                </c:pt>
                <c:pt idx="4">
                  <c:v>58.904661000000004</c:v>
                </c:pt>
                <c:pt idx="5">
                  <c:v>64.025126</c:v>
                </c:pt>
                <c:pt idx="6">
                  <c:v>71.944580000000002</c:v>
                </c:pt>
                <c:pt idx="7">
                  <c:v>73.070689999999999</c:v>
                </c:pt>
                <c:pt idx="8">
                  <c:v>72.852406999999999</c:v>
                </c:pt>
                <c:pt idx="9">
                  <c:v>76.367413999999997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F2-4CC6-A271-FEE351F4BA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1706992"/>
        <c:axId val="371707384"/>
      </c:barChart>
      <c:catAx>
        <c:axId val="37170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808080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371707384"/>
        <c:crosses val="autoZero"/>
        <c:auto val="1"/>
        <c:lblAlgn val="ctr"/>
        <c:lblOffset val="100"/>
        <c:noMultiLvlLbl val="0"/>
      </c:catAx>
      <c:valAx>
        <c:axId val="3717073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808080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37170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808080"/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808080"/>
          </a:solidFill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Youth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  <c:pt idx="6">
                  <c:v>2030</c:v>
                </c:pt>
                <c:pt idx="7">
                  <c:v>2040</c:v>
                </c:pt>
                <c:pt idx="8">
                  <c:v>2050</c:v>
                </c:pt>
                <c:pt idx="9">
                  <c:v>2060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75.977571510000004</c:v>
                </c:pt>
                <c:pt idx="1">
                  <c:v>66.53899412599543</c:v>
                </c:pt>
                <c:pt idx="2">
                  <c:v>66.431238960000002</c:v>
                </c:pt>
                <c:pt idx="3">
                  <c:v>54.272119519999997</c:v>
                </c:pt>
                <c:pt idx="4">
                  <c:v>53.001650239999996</c:v>
                </c:pt>
                <c:pt idx="5">
                  <c:v>50.516023359999998</c:v>
                </c:pt>
                <c:pt idx="6">
                  <c:v>45.636432859999999</c:v>
                </c:pt>
                <c:pt idx="7">
                  <c:v>44.460430930000001</c:v>
                </c:pt>
                <c:pt idx="8">
                  <c:v>44.638276689999998</c:v>
                </c:pt>
                <c:pt idx="9">
                  <c:v>43.375743010000001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8E-4539-832B-40B903F3F9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Retirement Age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  <c:pt idx="6">
                  <c:v>2030</c:v>
                </c:pt>
                <c:pt idx="7">
                  <c:v>2040</c:v>
                </c:pt>
                <c:pt idx="8">
                  <c:v>2050</c:v>
                </c:pt>
                <c:pt idx="9">
                  <c:v>2060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13.90325923</c:v>
                </c:pt>
                <c:pt idx="1">
                  <c:v>13.455511314357802</c:v>
                </c:pt>
                <c:pt idx="2">
                  <c:v>15.83656888</c:v>
                </c:pt>
                <c:pt idx="3">
                  <c:v>14.364519059999999</c:v>
                </c:pt>
                <c:pt idx="4">
                  <c:v>15.17966455</c:v>
                </c:pt>
                <c:pt idx="5">
                  <c:v>20.070741349999999</c:v>
                </c:pt>
                <c:pt idx="6">
                  <c:v>24.864151589999999</c:v>
                </c:pt>
                <c:pt idx="7">
                  <c:v>28.001023799999999</c:v>
                </c:pt>
                <c:pt idx="8">
                  <c:v>33.989876289999998</c:v>
                </c:pt>
                <c:pt idx="9">
                  <c:v>37.618935399999998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8E-4539-832B-40B903F3F9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  <c:pt idx="6">
                  <c:v>2030</c:v>
                </c:pt>
                <c:pt idx="7">
                  <c:v>2040</c:v>
                </c:pt>
                <c:pt idx="8">
                  <c:v>2050</c:v>
                </c:pt>
                <c:pt idx="9">
                  <c:v>2060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89.880830739999993</c:v>
                </c:pt>
                <c:pt idx="1">
                  <c:v>79.994505440353223</c:v>
                </c:pt>
                <c:pt idx="2">
                  <c:v>82.267809999999997</c:v>
                </c:pt>
                <c:pt idx="3">
                  <c:v>68.63664</c:v>
                </c:pt>
                <c:pt idx="4">
                  <c:v>68.181309999999996</c:v>
                </c:pt>
                <c:pt idx="5">
                  <c:v>70.586759999999998</c:v>
                </c:pt>
                <c:pt idx="6">
                  <c:v>70.500579999999999</c:v>
                </c:pt>
                <c:pt idx="7">
                  <c:v>72.461449999999999</c:v>
                </c:pt>
                <c:pt idx="8">
                  <c:v>79</c:v>
                </c:pt>
                <c:pt idx="9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F2-4CC6-A271-FEE351F4BA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1708168"/>
        <c:axId val="371708560"/>
      </c:barChart>
      <c:catAx>
        <c:axId val="37170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371708560"/>
        <c:crosses val="autoZero"/>
        <c:auto val="1"/>
        <c:lblAlgn val="ctr"/>
        <c:lblOffset val="100"/>
        <c:noMultiLvlLbl val="0"/>
      </c:catAx>
      <c:valAx>
        <c:axId val="3717085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371708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Employment!$W$1</c:f>
              <c:strCache>
                <c:ptCount val="1"/>
                <c:pt idx="0">
                  <c:v>Utah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Employment!$V$2:$V$58</c:f>
              <c:numCache>
                <c:formatCode>General</c:formatCode>
                <c:ptCount val="5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  <c:pt idx="51">
                  <c:v>2061</c:v>
                </c:pt>
                <c:pt idx="52">
                  <c:v>2062</c:v>
                </c:pt>
                <c:pt idx="53">
                  <c:v>2063</c:v>
                </c:pt>
                <c:pt idx="54">
                  <c:v>2064</c:v>
                </c:pt>
                <c:pt idx="55">
                  <c:v>2065</c:v>
                </c:pt>
              </c:numCache>
            </c:numRef>
          </c:cat>
          <c:val>
            <c:numRef>
              <c:f>Employment!$W$2:$W$58</c:f>
              <c:numCache>
                <c:formatCode>General</c:formatCode>
                <c:ptCount val="57"/>
                <c:pt idx="0">
                  <c:v>-0.29040587800000001</c:v>
                </c:pt>
                <c:pt idx="1">
                  <c:v>2.6263697119999998</c:v>
                </c:pt>
                <c:pt idx="2">
                  <c:v>2.4676543990000002</c:v>
                </c:pt>
                <c:pt idx="3">
                  <c:v>2.9341266589999999</c:v>
                </c:pt>
                <c:pt idx="4">
                  <c:v>1.9899631170000001</c:v>
                </c:pt>
                <c:pt idx="5">
                  <c:v>3.0770595774881615</c:v>
                </c:pt>
                <c:pt idx="6">
                  <c:v>4.0224650033033216</c:v>
                </c:pt>
                <c:pt idx="7">
                  <c:v>3.3869955872171342</c:v>
                </c:pt>
                <c:pt idx="8">
                  <c:v>2.8648542731353421</c:v>
                </c:pt>
                <c:pt idx="9">
                  <c:v>2.4368784917262243</c:v>
                </c:pt>
                <c:pt idx="10">
                  <c:v>2.0893193431257062</c:v>
                </c:pt>
                <c:pt idx="11">
                  <c:v>1.812185500628849</c:v>
                </c:pt>
                <c:pt idx="12">
                  <c:v>1.5981364451416402</c:v>
                </c:pt>
                <c:pt idx="13">
                  <c:v>1.4417120312140153</c:v>
                </c:pt>
                <c:pt idx="14">
                  <c:v>1.3387730708963597</c:v>
                </c:pt>
                <c:pt idx="15">
                  <c:v>1.2201039514700307</c:v>
                </c:pt>
                <c:pt idx="16">
                  <c:v>1.2327189917373582</c:v>
                </c:pt>
                <c:pt idx="17">
                  <c:v>1.239741900915603</c:v>
                </c:pt>
                <c:pt idx="18">
                  <c:v>1.2414296025729854</c:v>
                </c:pt>
                <c:pt idx="19">
                  <c:v>1.2380344489635986</c:v>
                </c:pt>
                <c:pt idx="20">
                  <c:v>1.2298015297039777</c:v>
                </c:pt>
                <c:pt idx="21">
                  <c:v>1.2169664237320799</c:v>
                </c:pt>
                <c:pt idx="22">
                  <c:v>1.1997533509435998</c:v>
                </c:pt>
                <c:pt idx="23">
                  <c:v>1.1783736774386933</c:v>
                </c:pt>
                <c:pt idx="24">
                  <c:v>1.1530247276408057</c:v>
                </c:pt>
                <c:pt idx="25">
                  <c:v>1.1238888573117833</c:v>
                </c:pt>
                <c:pt idx="26">
                  <c:v>1.0911327431993412</c:v>
                </c:pt>
                <c:pt idx="27">
                  <c:v>1.0490183851176171</c:v>
                </c:pt>
                <c:pt idx="28">
                  <c:v>1.0493462384268737</c:v>
                </c:pt>
                <c:pt idx="29">
                  <c:v>1.0037109537955446</c:v>
                </c:pt>
                <c:pt idx="30">
                  <c:v>0.97532120341525808</c:v>
                </c:pt>
                <c:pt idx="31">
                  <c:v>0.93452643047597928</c:v>
                </c:pt>
                <c:pt idx="32">
                  <c:v>0.91429379187797366</c:v>
                </c:pt>
                <c:pt idx="33">
                  <c:v>0.90650131649592236</c:v>
                </c:pt>
                <c:pt idx="34">
                  <c:v>0.89376699147745153</c:v>
                </c:pt>
                <c:pt idx="35">
                  <c:v>0.85811830564104241</c:v>
                </c:pt>
                <c:pt idx="36">
                  <c:v>0.85787099988776649</c:v>
                </c:pt>
                <c:pt idx="37">
                  <c:v>0.85021955083044443</c:v>
                </c:pt>
                <c:pt idx="38">
                  <c:v>0.84284640383474052</c:v>
                </c:pt>
                <c:pt idx="39">
                  <c:v>0.83572171448649257</c:v>
                </c:pt>
                <c:pt idx="40">
                  <c:v>0.82883613616890894</c:v>
                </c:pt>
                <c:pt idx="41">
                  <c:v>0.82213817838507897</c:v>
                </c:pt>
                <c:pt idx="42">
                  <c:v>0.81565710845832307</c:v>
                </c:pt>
                <c:pt idx="43">
                  <c:v>0.80935065920146876</c:v>
                </c:pt>
                <c:pt idx="44">
                  <c:v>0.80323313073098479</c:v>
                </c:pt>
                <c:pt idx="45">
                  <c:v>0.79726322395323734</c:v>
                </c:pt>
                <c:pt idx="46">
                  <c:v>0.79142008519359486</c:v>
                </c:pt>
                <c:pt idx="47">
                  <c:v>0.78573699314530288</c:v>
                </c:pt>
                <c:pt idx="48">
                  <c:v>0.78016251943200388</c:v>
                </c:pt>
                <c:pt idx="49">
                  <c:v>0.77473055915864286</c:v>
                </c:pt>
                <c:pt idx="50">
                  <c:v>0.7714232169584001</c:v>
                </c:pt>
                <c:pt idx="51">
                  <c:v>0.76206321111675912</c:v>
                </c:pt>
                <c:pt idx="52">
                  <c:v>0.74721679205871361</c:v>
                </c:pt>
                <c:pt idx="53">
                  <c:v>0.73571902608853268</c:v>
                </c:pt>
                <c:pt idx="54">
                  <c:v>0.73074463979019288</c:v>
                </c:pt>
                <c:pt idx="55">
                  <c:v>0.72588076106150368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225-4694-8E33-090F2441F82C}"/>
            </c:ext>
          </c:extLst>
        </c:ser>
        <c:ser>
          <c:idx val="1"/>
          <c:order val="1"/>
          <c:tx>
            <c:strRef>
              <c:f>Employment!$X$1</c:f>
              <c:strCache>
                <c:ptCount val="1"/>
                <c:pt idx="0">
                  <c:v>U.S.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Employment!$V$2:$V$58</c:f>
              <c:numCache>
                <c:formatCode>General</c:formatCode>
                <c:ptCount val="5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  <c:pt idx="51">
                  <c:v>2061</c:v>
                </c:pt>
                <c:pt idx="52">
                  <c:v>2062</c:v>
                </c:pt>
                <c:pt idx="53">
                  <c:v>2063</c:v>
                </c:pt>
                <c:pt idx="54">
                  <c:v>2064</c:v>
                </c:pt>
                <c:pt idx="55">
                  <c:v>2065</c:v>
                </c:pt>
              </c:numCache>
            </c:numRef>
          </c:cat>
          <c:val>
            <c:numRef>
              <c:f>Employment!$X$2:$X$58</c:f>
              <c:numCache>
                <c:formatCode>General</c:formatCode>
                <c:ptCount val="57"/>
                <c:pt idx="6" formatCode="0.00">
                  <c:v>1.4600626670476791</c:v>
                </c:pt>
                <c:pt idx="7" formatCode="0.00">
                  <c:v>1.452932581621158</c:v>
                </c:pt>
                <c:pt idx="8" formatCode="0.00">
                  <c:v>1.0564796749380267</c:v>
                </c:pt>
                <c:pt idx="9" formatCode="0.00">
                  <c:v>0.79573956814162905</c:v>
                </c:pt>
                <c:pt idx="10" formatCode="0.00">
                  <c:v>0.8747629431672177</c:v>
                </c:pt>
                <c:pt idx="11" formatCode="0.00">
                  <c:v>0.79852244351157342</c:v>
                </c:pt>
                <c:pt idx="12" formatCode="0.00">
                  <c:v>0.77041692252468597</c:v>
                </c:pt>
                <c:pt idx="13" formatCode="0.00">
                  <c:v>0.69168047417995648</c:v>
                </c:pt>
                <c:pt idx="14" formatCode="0.00">
                  <c:v>0.6166968869973255</c:v>
                </c:pt>
                <c:pt idx="15" formatCode="0.00">
                  <c:v>0.51739992496426801</c:v>
                </c:pt>
                <c:pt idx="16" formatCode="0.00">
                  <c:v>0.57149025667826425</c:v>
                </c:pt>
                <c:pt idx="17" formatCode="0.00">
                  <c:v>0.64873588463905119</c:v>
                </c:pt>
                <c:pt idx="18" formatCode="0.00">
                  <c:v>0.65013123065105205</c:v>
                </c:pt>
                <c:pt idx="19" formatCode="0.00">
                  <c:v>0.66133070706386743</c:v>
                </c:pt>
                <c:pt idx="20" formatCode="0.00">
                  <c:v>0.70228371190099725</c:v>
                </c:pt>
                <c:pt idx="21" formatCode="0.00">
                  <c:v>0.58020851840328014</c:v>
                </c:pt>
                <c:pt idx="22" formatCode="0.00">
                  <c:v>0.60983316708020929</c:v>
                </c:pt>
                <c:pt idx="23" formatCode="0.00">
                  <c:v>0.63369606827154978</c:v>
                </c:pt>
                <c:pt idx="24" formatCode="0.00">
                  <c:v>0.62522192905654084</c:v>
                </c:pt>
                <c:pt idx="25" formatCode="0.00">
                  <c:v>0.61676750945551806</c:v>
                </c:pt>
                <c:pt idx="26" formatCode="0.00">
                  <c:v>0.60203511516865316</c:v>
                </c:pt>
                <c:pt idx="27" formatCode="0.00">
                  <c:v>0.59176322935015069</c:v>
                </c:pt>
                <c:pt idx="28" formatCode="0.00">
                  <c:v>0.62525419460361942</c:v>
                </c:pt>
                <c:pt idx="29" formatCode="0.00">
                  <c:v>0.62938325749997137</c:v>
                </c:pt>
                <c:pt idx="30" formatCode="0.00">
                  <c:v>0.67696438912467904</c:v>
                </c:pt>
                <c:pt idx="31" formatCode="0.00">
                  <c:v>0.52941192881867938</c:v>
                </c:pt>
                <c:pt idx="32" formatCode="0.00">
                  <c:v>0.5925246695813513</c:v>
                </c:pt>
                <c:pt idx="33" formatCode="0.00">
                  <c:v>0.60379229616447372</c:v>
                </c:pt>
                <c:pt idx="34" formatCode="0.00">
                  <c:v>0.59648972690031776</c:v>
                </c:pt>
                <c:pt idx="35" formatCode="0.00">
                  <c:v>0.58867125734642922</c:v>
                </c:pt>
                <c:pt idx="36" formatCode="0.00">
                  <c:v>0.62881478532792467</c:v>
                </c:pt>
                <c:pt idx="37" formatCode="0.00">
                  <c:v>0.63456822466563256</c:v>
                </c:pt>
                <c:pt idx="38" formatCode="0.00">
                  <c:v>0.64028742690438456</c:v>
                </c:pt>
                <c:pt idx="39" formatCode="0.00">
                  <c:v>0.64597108304649264</c:v>
                </c:pt>
                <c:pt idx="40" formatCode="0.00">
                  <c:v>0.65162350804011115</c:v>
                </c:pt>
                <c:pt idx="41" formatCode="0.00">
                  <c:v>0.65724173707000233</c:v>
                </c:pt>
                <c:pt idx="42" formatCode="0.00">
                  <c:v>0.66282804402248985</c:v>
                </c:pt>
                <c:pt idx="43" formatCode="0.00">
                  <c:v>0.66838965247104642</c:v>
                </c:pt>
                <c:pt idx="44" formatCode="0.00">
                  <c:v>0.67397676709144427</c:v>
                </c:pt>
                <c:pt idx="45" formatCode="0.00">
                  <c:v>0.67951513418491594</c:v>
                </c:pt>
                <c:pt idx="46" formatCode="0.00">
                  <c:v>0.68497741804298684</c:v>
                </c:pt>
                <c:pt idx="47" formatCode="0.00">
                  <c:v>0.69047469491134716</c:v>
                </c:pt>
                <c:pt idx="48" formatCode="0.00">
                  <c:v>0.6958963256867623</c:v>
                </c:pt>
                <c:pt idx="49" formatCode="0.00">
                  <c:v>0.70135004014033608</c:v>
                </c:pt>
                <c:pt idx="50" formatCode="0.00">
                  <c:v>0.70672618223757144</c:v>
                </c:pt>
                <c:pt idx="51" formatCode="0.00">
                  <c:v>0.71199278541274058</c:v>
                </c:pt>
                <c:pt idx="52" formatCode="0.00">
                  <c:v>0.71732766613905596</c:v>
                </c:pt>
                <c:pt idx="53" formatCode="0.00">
                  <c:v>0.72264677199378458</c:v>
                </c:pt>
                <c:pt idx="54" formatCode="0.00">
                  <c:v>0.72795012383788382</c:v>
                </c:pt>
                <c:pt idx="55" formatCode="0.00">
                  <c:v>0.73323774199887115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225-4694-8E33-090F2441F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709344"/>
        <c:axId val="371709736"/>
      </c:lineChart>
      <c:catAx>
        <c:axId val="37170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6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371709736"/>
        <c:crosses val="autoZero"/>
        <c:auto val="1"/>
        <c:lblAlgn val="ctr"/>
        <c:lblOffset val="100"/>
        <c:noMultiLvlLbl val="0"/>
      </c:catAx>
      <c:valAx>
        <c:axId val="371709736"/>
        <c:scaling>
          <c:orientation val="minMax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\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37170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yriad Pro" panose="020B0503030403020204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Farm</c:v>
                </c:pt>
                <c:pt idx="1">
                  <c:v>Military</c:v>
                </c:pt>
                <c:pt idx="2">
                  <c:v>Natural Resources and Mining</c:v>
                </c:pt>
                <c:pt idx="3">
                  <c:v>Manfufacturing</c:v>
                </c:pt>
                <c:pt idx="4">
                  <c:v>Trade, Transportation, and Utilities</c:v>
                </c:pt>
                <c:pt idx="5">
                  <c:v>Other Services</c:v>
                </c:pt>
                <c:pt idx="6">
                  <c:v>Financial Activities</c:v>
                </c:pt>
                <c:pt idx="7">
                  <c:v>Leisure and Hospitality</c:v>
                </c:pt>
                <c:pt idx="8">
                  <c:v>Public Administration</c:v>
                </c:pt>
                <c:pt idx="9">
                  <c:v>Non-Farm Proprietors</c:v>
                </c:pt>
                <c:pt idx="10">
                  <c:v>Education and Health Services</c:v>
                </c:pt>
                <c:pt idx="11">
                  <c:v>Information</c:v>
                </c:pt>
                <c:pt idx="12">
                  <c:v>Professional and Business Services</c:v>
                </c:pt>
                <c:pt idx="13">
                  <c:v>Construction</c:v>
                </c:pt>
              </c:strCache>
            </c:strRef>
          </c:cat>
          <c:val>
            <c:numRef>
              <c:f>Sheet1!$B$2:$B$15</c:f>
              <c:numCache>
                <c:formatCode>0.0%</c:formatCode>
                <c:ptCount val="14"/>
                <c:pt idx="0">
                  <c:v>-1.2E-2</c:v>
                </c:pt>
                <c:pt idx="1">
                  <c:v>0</c:v>
                </c:pt>
                <c:pt idx="2">
                  <c:v>3.0000000000000001E-3</c:v>
                </c:pt>
                <c:pt idx="3">
                  <c:v>4.0000000000000001E-3</c:v>
                </c:pt>
                <c:pt idx="4">
                  <c:v>6.0000000000000001E-3</c:v>
                </c:pt>
                <c:pt idx="5">
                  <c:v>8.9999999999999993E-3</c:v>
                </c:pt>
                <c:pt idx="6">
                  <c:v>8.9999999999999993E-3</c:v>
                </c:pt>
                <c:pt idx="7">
                  <c:v>1.0999999999999999E-2</c:v>
                </c:pt>
                <c:pt idx="8">
                  <c:v>1.2E-2</c:v>
                </c:pt>
                <c:pt idx="9">
                  <c:v>1.2E-2</c:v>
                </c:pt>
                <c:pt idx="10">
                  <c:v>1.6E-2</c:v>
                </c:pt>
                <c:pt idx="11">
                  <c:v>1.7000000000000001E-2</c:v>
                </c:pt>
                <c:pt idx="12">
                  <c:v>1.9E-2</c:v>
                </c:pt>
                <c:pt idx="13">
                  <c:v>1.9E-2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C9-4B5F-81EE-DCCBE0F40A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71924184"/>
        <c:axId val="371924576"/>
      </c:barChart>
      <c:catAx>
        <c:axId val="371924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371924576"/>
        <c:crosses val="autoZero"/>
        <c:auto val="1"/>
        <c:lblAlgn val="ctr"/>
        <c:lblOffset val="100"/>
        <c:noMultiLvlLbl val="0"/>
      </c:catAx>
      <c:valAx>
        <c:axId val="371924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37192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139478667037722E-2"/>
          <c:y val="5.3386697792871619E-2"/>
          <c:w val="0.94394202803651628"/>
          <c:h val="0.78359136600684309"/>
        </c:manualLayout>
      </c:layout>
      <c:lineChart>
        <c:grouping val="standard"/>
        <c:varyColors val="0"/>
        <c:ser>
          <c:idx val="0"/>
          <c:order val="0"/>
          <c:tx>
            <c:strRef>
              <c:f>tfrs!$A$2</c:f>
              <c:strCache>
                <c:ptCount val="1"/>
                <c:pt idx="0">
                  <c:v>Utah (historical)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296296296296296E-2"/>
                  <c:y val="2.3817625042531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DF3-433C-B3CC-6DEF67F6E986}"/>
                </c:ext>
                <c:ext xmlns:c15="http://schemas.microsoft.com/office/drawing/2012/chart" uri="{CE6537A1-D6FC-4f65-9D91-7224C49458BB}">
                  <c15:layout>
                    <c:manualLayout>
                      <c:w val="4.9907407407407407E-2"/>
                      <c:h val="4.077931054807328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tfrs!$AD$1:$DC$1</c:f>
              <c:numCache>
                <c:formatCode>General</c:formatCode>
                <c:ptCount val="78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  <c:pt idx="32">
                  <c:v>2020</c:v>
                </c:pt>
                <c:pt idx="33">
                  <c:v>2021</c:v>
                </c:pt>
                <c:pt idx="34">
                  <c:v>2022</c:v>
                </c:pt>
                <c:pt idx="35">
                  <c:v>2023</c:v>
                </c:pt>
                <c:pt idx="36">
                  <c:v>2024</c:v>
                </c:pt>
                <c:pt idx="37">
                  <c:v>2025</c:v>
                </c:pt>
                <c:pt idx="38">
                  <c:v>2026</c:v>
                </c:pt>
                <c:pt idx="39">
                  <c:v>2027</c:v>
                </c:pt>
                <c:pt idx="40">
                  <c:v>2028</c:v>
                </c:pt>
                <c:pt idx="41">
                  <c:v>2029</c:v>
                </c:pt>
                <c:pt idx="42">
                  <c:v>2030</c:v>
                </c:pt>
                <c:pt idx="43">
                  <c:v>2031</c:v>
                </c:pt>
                <c:pt idx="44">
                  <c:v>2032</c:v>
                </c:pt>
                <c:pt idx="45">
                  <c:v>2033</c:v>
                </c:pt>
                <c:pt idx="46">
                  <c:v>2034</c:v>
                </c:pt>
                <c:pt idx="47">
                  <c:v>2035</c:v>
                </c:pt>
                <c:pt idx="48">
                  <c:v>2036</c:v>
                </c:pt>
                <c:pt idx="49">
                  <c:v>2037</c:v>
                </c:pt>
                <c:pt idx="50">
                  <c:v>2038</c:v>
                </c:pt>
                <c:pt idx="51">
                  <c:v>2039</c:v>
                </c:pt>
                <c:pt idx="52">
                  <c:v>2040</c:v>
                </c:pt>
                <c:pt idx="53">
                  <c:v>2041</c:v>
                </c:pt>
                <c:pt idx="54">
                  <c:v>2042</c:v>
                </c:pt>
                <c:pt idx="55">
                  <c:v>2043</c:v>
                </c:pt>
                <c:pt idx="56">
                  <c:v>2044</c:v>
                </c:pt>
                <c:pt idx="57">
                  <c:v>2045</c:v>
                </c:pt>
                <c:pt idx="58">
                  <c:v>2046</c:v>
                </c:pt>
                <c:pt idx="59">
                  <c:v>2047</c:v>
                </c:pt>
                <c:pt idx="60">
                  <c:v>2048</c:v>
                </c:pt>
                <c:pt idx="61">
                  <c:v>2049</c:v>
                </c:pt>
                <c:pt idx="62">
                  <c:v>2050</c:v>
                </c:pt>
                <c:pt idx="63">
                  <c:v>2051</c:v>
                </c:pt>
                <c:pt idx="64">
                  <c:v>2052</c:v>
                </c:pt>
                <c:pt idx="65">
                  <c:v>2053</c:v>
                </c:pt>
                <c:pt idx="66">
                  <c:v>2054</c:v>
                </c:pt>
                <c:pt idx="67">
                  <c:v>2055</c:v>
                </c:pt>
                <c:pt idx="68">
                  <c:v>2056</c:v>
                </c:pt>
                <c:pt idx="69">
                  <c:v>2057</c:v>
                </c:pt>
                <c:pt idx="70">
                  <c:v>2058</c:v>
                </c:pt>
                <c:pt idx="71">
                  <c:v>2059</c:v>
                </c:pt>
                <c:pt idx="72">
                  <c:v>2060</c:v>
                </c:pt>
                <c:pt idx="73">
                  <c:v>2061</c:v>
                </c:pt>
                <c:pt idx="74">
                  <c:v>2062</c:v>
                </c:pt>
                <c:pt idx="75">
                  <c:v>2063</c:v>
                </c:pt>
                <c:pt idx="76">
                  <c:v>2064</c:v>
                </c:pt>
                <c:pt idx="77">
                  <c:v>2065</c:v>
                </c:pt>
              </c:numCache>
            </c:numRef>
          </c:cat>
          <c:val>
            <c:numRef>
              <c:f>tfrs!$AD$2:$DC$2</c:f>
              <c:numCache>
                <c:formatCode>General</c:formatCode>
                <c:ptCount val="78"/>
                <c:pt idx="0">
                  <c:v>2.52</c:v>
                </c:pt>
                <c:pt idx="1">
                  <c:v>2.5499999999999998</c:v>
                </c:pt>
                <c:pt idx="2">
                  <c:v>2.65</c:v>
                </c:pt>
                <c:pt idx="3">
                  <c:v>2.5299999999999998</c:v>
                </c:pt>
                <c:pt idx="4">
                  <c:v>2.5299999999999998</c:v>
                </c:pt>
                <c:pt idx="5">
                  <c:v>2.4500000000000002</c:v>
                </c:pt>
                <c:pt idx="6">
                  <c:v>2.44</c:v>
                </c:pt>
                <c:pt idx="7">
                  <c:v>2.4500000000000002</c:v>
                </c:pt>
                <c:pt idx="8">
                  <c:v>2.5299999999999998</c:v>
                </c:pt>
                <c:pt idx="9">
                  <c:v>2.52</c:v>
                </c:pt>
                <c:pt idx="10">
                  <c:v>2.59</c:v>
                </c:pt>
                <c:pt idx="11">
                  <c:v>2.61</c:v>
                </c:pt>
                <c:pt idx="12">
                  <c:v>2.63</c:v>
                </c:pt>
                <c:pt idx="13">
                  <c:v>2.56</c:v>
                </c:pt>
                <c:pt idx="14">
                  <c:v>2.54</c:v>
                </c:pt>
                <c:pt idx="15">
                  <c:v>2.57</c:v>
                </c:pt>
                <c:pt idx="16">
                  <c:v>2.54</c:v>
                </c:pt>
                <c:pt idx="17">
                  <c:v>2.4700000000000002</c:v>
                </c:pt>
                <c:pt idx="18">
                  <c:v>2.63</c:v>
                </c:pt>
                <c:pt idx="19">
                  <c:v>2.63</c:v>
                </c:pt>
                <c:pt idx="20">
                  <c:v>2.6</c:v>
                </c:pt>
                <c:pt idx="21">
                  <c:v>2.4700000000000002</c:v>
                </c:pt>
                <c:pt idx="22">
                  <c:v>2.4500000000000002</c:v>
                </c:pt>
                <c:pt idx="23">
                  <c:v>2.38</c:v>
                </c:pt>
                <c:pt idx="24">
                  <c:v>2.37</c:v>
                </c:pt>
                <c:pt idx="25">
                  <c:v>2.34</c:v>
                </c:pt>
                <c:pt idx="26">
                  <c:v>2.33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DF3-433C-B3CC-6DEF67F6E986}"/>
            </c:ext>
          </c:extLst>
        </c:ser>
        <c:ser>
          <c:idx val="3"/>
          <c:order val="1"/>
          <c:tx>
            <c:strRef>
              <c:f>tfrs!$A$5</c:f>
              <c:strCache>
                <c:ptCount val="1"/>
                <c:pt idx="0">
                  <c:v>Utah Low</c:v>
                </c:pt>
              </c:strCache>
            </c:strRef>
          </c:tx>
          <c:spPr>
            <a:ln w="57150" cap="rnd" cmpd="dbl">
              <a:solidFill>
                <a:schemeClr val="bg2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77"/>
              <c:layout>
                <c:manualLayout>
                  <c:x val="-3.2826693249404957E-3"/>
                  <c:y val="-3.4747604223890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F3-433C-B3CC-6DEF67F6E9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tfrs!$AD$1:$DC$1</c:f>
              <c:numCache>
                <c:formatCode>General</c:formatCode>
                <c:ptCount val="78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  <c:pt idx="32">
                  <c:v>2020</c:v>
                </c:pt>
                <c:pt idx="33">
                  <c:v>2021</c:v>
                </c:pt>
                <c:pt idx="34">
                  <c:v>2022</c:v>
                </c:pt>
                <c:pt idx="35">
                  <c:v>2023</c:v>
                </c:pt>
                <c:pt idx="36">
                  <c:v>2024</c:v>
                </c:pt>
                <c:pt idx="37">
                  <c:v>2025</c:v>
                </c:pt>
                <c:pt idx="38">
                  <c:v>2026</c:v>
                </c:pt>
                <c:pt idx="39">
                  <c:v>2027</c:v>
                </c:pt>
                <c:pt idx="40">
                  <c:v>2028</c:v>
                </c:pt>
                <c:pt idx="41">
                  <c:v>2029</c:v>
                </c:pt>
                <c:pt idx="42">
                  <c:v>2030</c:v>
                </c:pt>
                <c:pt idx="43">
                  <c:v>2031</c:v>
                </c:pt>
                <c:pt idx="44">
                  <c:v>2032</c:v>
                </c:pt>
                <c:pt idx="45">
                  <c:v>2033</c:v>
                </c:pt>
                <c:pt idx="46">
                  <c:v>2034</c:v>
                </c:pt>
                <c:pt idx="47">
                  <c:v>2035</c:v>
                </c:pt>
                <c:pt idx="48">
                  <c:v>2036</c:v>
                </c:pt>
                <c:pt idx="49">
                  <c:v>2037</c:v>
                </c:pt>
                <c:pt idx="50">
                  <c:v>2038</c:v>
                </c:pt>
                <c:pt idx="51">
                  <c:v>2039</c:v>
                </c:pt>
                <c:pt idx="52">
                  <c:v>2040</c:v>
                </c:pt>
                <c:pt idx="53">
                  <c:v>2041</c:v>
                </c:pt>
                <c:pt idx="54">
                  <c:v>2042</c:v>
                </c:pt>
                <c:pt idx="55">
                  <c:v>2043</c:v>
                </c:pt>
                <c:pt idx="56">
                  <c:v>2044</c:v>
                </c:pt>
                <c:pt idx="57">
                  <c:v>2045</c:v>
                </c:pt>
                <c:pt idx="58">
                  <c:v>2046</c:v>
                </c:pt>
                <c:pt idx="59">
                  <c:v>2047</c:v>
                </c:pt>
                <c:pt idx="60">
                  <c:v>2048</c:v>
                </c:pt>
                <c:pt idx="61">
                  <c:v>2049</c:v>
                </c:pt>
                <c:pt idx="62">
                  <c:v>2050</c:v>
                </c:pt>
                <c:pt idx="63">
                  <c:v>2051</c:v>
                </c:pt>
                <c:pt idx="64">
                  <c:v>2052</c:v>
                </c:pt>
                <c:pt idx="65">
                  <c:v>2053</c:v>
                </c:pt>
                <c:pt idx="66">
                  <c:v>2054</c:v>
                </c:pt>
                <c:pt idx="67">
                  <c:v>2055</c:v>
                </c:pt>
                <c:pt idx="68">
                  <c:v>2056</c:v>
                </c:pt>
                <c:pt idx="69">
                  <c:v>2057</c:v>
                </c:pt>
                <c:pt idx="70">
                  <c:v>2058</c:v>
                </c:pt>
                <c:pt idx="71">
                  <c:v>2059</c:v>
                </c:pt>
                <c:pt idx="72">
                  <c:v>2060</c:v>
                </c:pt>
                <c:pt idx="73">
                  <c:v>2061</c:v>
                </c:pt>
                <c:pt idx="74">
                  <c:v>2062</c:v>
                </c:pt>
                <c:pt idx="75">
                  <c:v>2063</c:v>
                </c:pt>
                <c:pt idx="76">
                  <c:v>2064</c:v>
                </c:pt>
                <c:pt idx="77">
                  <c:v>2065</c:v>
                </c:pt>
              </c:numCache>
            </c:numRef>
          </c:cat>
          <c:val>
            <c:numRef>
              <c:f>tfrs!$AD$5:$DC$5</c:f>
              <c:numCache>
                <c:formatCode>General</c:formatCode>
                <c:ptCount val="78"/>
                <c:pt idx="26">
                  <c:v>2.3098697533607484</c:v>
                </c:pt>
                <c:pt idx="27">
                  <c:v>2.3061468533607483</c:v>
                </c:pt>
                <c:pt idx="28">
                  <c:v>2.3024239533607482</c:v>
                </c:pt>
                <c:pt idx="29">
                  <c:v>2.2987010533607481</c:v>
                </c:pt>
                <c:pt idx="30">
                  <c:v>2.2949781533607481</c:v>
                </c:pt>
                <c:pt idx="31">
                  <c:v>2.291255253360748</c:v>
                </c:pt>
                <c:pt idx="32">
                  <c:v>2.2875323533607479</c:v>
                </c:pt>
                <c:pt idx="33">
                  <c:v>2.2838094533607478</c:v>
                </c:pt>
                <c:pt idx="34">
                  <c:v>2.2800865533607477</c:v>
                </c:pt>
                <c:pt idx="35">
                  <c:v>2.2763636533607476</c:v>
                </c:pt>
                <c:pt idx="36">
                  <c:v>2.2726407533607476</c:v>
                </c:pt>
                <c:pt idx="37">
                  <c:v>2.2689178533607475</c:v>
                </c:pt>
                <c:pt idx="38">
                  <c:v>2.2651949533607474</c:v>
                </c:pt>
                <c:pt idx="39">
                  <c:v>2.2614720533607473</c:v>
                </c:pt>
                <c:pt idx="40">
                  <c:v>2.2577491533607472</c:v>
                </c:pt>
                <c:pt idx="41">
                  <c:v>2.2540262533607471</c:v>
                </c:pt>
                <c:pt idx="42">
                  <c:v>2.250303353360747</c:v>
                </c:pt>
                <c:pt idx="43">
                  <c:v>2.246580453360747</c:v>
                </c:pt>
                <c:pt idx="44">
                  <c:v>2.2428575533607469</c:v>
                </c:pt>
                <c:pt idx="45">
                  <c:v>2.2391346533607468</c:v>
                </c:pt>
                <c:pt idx="46">
                  <c:v>2.2354117533607467</c:v>
                </c:pt>
                <c:pt idx="47">
                  <c:v>2.2316888533607466</c:v>
                </c:pt>
                <c:pt idx="48">
                  <c:v>2.2279659533607465</c:v>
                </c:pt>
                <c:pt idx="49">
                  <c:v>2.2242430533607465</c:v>
                </c:pt>
                <c:pt idx="50">
                  <c:v>2.2205201533607464</c:v>
                </c:pt>
                <c:pt idx="51">
                  <c:v>2.2167972533607463</c:v>
                </c:pt>
                <c:pt idx="52">
                  <c:v>2.2130743533607462</c:v>
                </c:pt>
                <c:pt idx="53">
                  <c:v>2.2093514533607461</c:v>
                </c:pt>
                <c:pt idx="54">
                  <c:v>2.205628553360746</c:v>
                </c:pt>
                <c:pt idx="55">
                  <c:v>2.201905653360746</c:v>
                </c:pt>
                <c:pt idx="56">
                  <c:v>2.1981827533607459</c:v>
                </c:pt>
                <c:pt idx="57">
                  <c:v>2.1944598533607458</c:v>
                </c:pt>
                <c:pt idx="58">
                  <c:v>2.1907369533607457</c:v>
                </c:pt>
                <c:pt idx="59">
                  <c:v>2.1870140533607456</c:v>
                </c:pt>
                <c:pt idx="60">
                  <c:v>2.1832911533607455</c:v>
                </c:pt>
                <c:pt idx="61">
                  <c:v>2.1795682533607454</c:v>
                </c:pt>
                <c:pt idx="62">
                  <c:v>2.1758453533607454</c:v>
                </c:pt>
                <c:pt idx="63">
                  <c:v>2.1721224533607453</c:v>
                </c:pt>
                <c:pt idx="64">
                  <c:v>2.1683995533607452</c:v>
                </c:pt>
                <c:pt idx="65">
                  <c:v>2.1646766533607451</c:v>
                </c:pt>
                <c:pt idx="66">
                  <c:v>2.160953753360745</c:v>
                </c:pt>
                <c:pt idx="67">
                  <c:v>2.1572308533607449</c:v>
                </c:pt>
                <c:pt idx="68">
                  <c:v>2.1535079533607449</c:v>
                </c:pt>
                <c:pt idx="69">
                  <c:v>2.1497850533607448</c:v>
                </c:pt>
                <c:pt idx="70">
                  <c:v>2.1460621533607447</c:v>
                </c:pt>
                <c:pt idx="71">
                  <c:v>2.1423392533607446</c:v>
                </c:pt>
                <c:pt idx="72">
                  <c:v>2.1386163533607445</c:v>
                </c:pt>
                <c:pt idx="73">
                  <c:v>2.1348934533607444</c:v>
                </c:pt>
                <c:pt idx="74">
                  <c:v>2.1311705533607443</c:v>
                </c:pt>
                <c:pt idx="75">
                  <c:v>2.1274476533607443</c:v>
                </c:pt>
                <c:pt idx="76">
                  <c:v>2.1237247533607442</c:v>
                </c:pt>
                <c:pt idx="77">
                  <c:v>2.1200018533607441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DF3-433C-B3CC-6DEF67F6E986}"/>
            </c:ext>
          </c:extLst>
        </c:ser>
        <c:ser>
          <c:idx val="4"/>
          <c:order val="2"/>
          <c:tx>
            <c:strRef>
              <c:f>tfrs!$A$6</c:f>
              <c:strCache>
                <c:ptCount val="1"/>
                <c:pt idx="0">
                  <c:v>Utah Baseline</c:v>
                </c:pt>
              </c:strCache>
            </c:strRef>
          </c:tx>
          <c:spPr>
            <a:ln w="571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77"/>
              <c:layout>
                <c:manualLayout>
                  <c:x val="0"/>
                  <c:y val="-2.9650247207471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DF3-433C-B3CC-6DEF67F6E9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tfrs!$AD$1:$DC$1</c:f>
              <c:numCache>
                <c:formatCode>General</c:formatCode>
                <c:ptCount val="78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  <c:pt idx="32">
                  <c:v>2020</c:v>
                </c:pt>
                <c:pt idx="33">
                  <c:v>2021</c:v>
                </c:pt>
                <c:pt idx="34">
                  <c:v>2022</c:v>
                </c:pt>
                <c:pt idx="35">
                  <c:v>2023</c:v>
                </c:pt>
                <c:pt idx="36">
                  <c:v>2024</c:v>
                </c:pt>
                <c:pt idx="37">
                  <c:v>2025</c:v>
                </c:pt>
                <c:pt idx="38">
                  <c:v>2026</c:v>
                </c:pt>
                <c:pt idx="39">
                  <c:v>2027</c:v>
                </c:pt>
                <c:pt idx="40">
                  <c:v>2028</c:v>
                </c:pt>
                <c:pt idx="41">
                  <c:v>2029</c:v>
                </c:pt>
                <c:pt idx="42">
                  <c:v>2030</c:v>
                </c:pt>
                <c:pt idx="43">
                  <c:v>2031</c:v>
                </c:pt>
                <c:pt idx="44">
                  <c:v>2032</c:v>
                </c:pt>
                <c:pt idx="45">
                  <c:v>2033</c:v>
                </c:pt>
                <c:pt idx="46">
                  <c:v>2034</c:v>
                </c:pt>
                <c:pt idx="47">
                  <c:v>2035</c:v>
                </c:pt>
                <c:pt idx="48">
                  <c:v>2036</c:v>
                </c:pt>
                <c:pt idx="49">
                  <c:v>2037</c:v>
                </c:pt>
                <c:pt idx="50">
                  <c:v>2038</c:v>
                </c:pt>
                <c:pt idx="51">
                  <c:v>2039</c:v>
                </c:pt>
                <c:pt idx="52">
                  <c:v>2040</c:v>
                </c:pt>
                <c:pt idx="53">
                  <c:v>2041</c:v>
                </c:pt>
                <c:pt idx="54">
                  <c:v>2042</c:v>
                </c:pt>
                <c:pt idx="55">
                  <c:v>2043</c:v>
                </c:pt>
                <c:pt idx="56">
                  <c:v>2044</c:v>
                </c:pt>
                <c:pt idx="57">
                  <c:v>2045</c:v>
                </c:pt>
                <c:pt idx="58">
                  <c:v>2046</c:v>
                </c:pt>
                <c:pt idx="59">
                  <c:v>2047</c:v>
                </c:pt>
                <c:pt idx="60">
                  <c:v>2048</c:v>
                </c:pt>
                <c:pt idx="61">
                  <c:v>2049</c:v>
                </c:pt>
                <c:pt idx="62">
                  <c:v>2050</c:v>
                </c:pt>
                <c:pt idx="63">
                  <c:v>2051</c:v>
                </c:pt>
                <c:pt idx="64">
                  <c:v>2052</c:v>
                </c:pt>
                <c:pt idx="65">
                  <c:v>2053</c:v>
                </c:pt>
                <c:pt idx="66">
                  <c:v>2054</c:v>
                </c:pt>
                <c:pt idx="67">
                  <c:v>2055</c:v>
                </c:pt>
                <c:pt idx="68">
                  <c:v>2056</c:v>
                </c:pt>
                <c:pt idx="69">
                  <c:v>2057</c:v>
                </c:pt>
                <c:pt idx="70">
                  <c:v>2058</c:v>
                </c:pt>
                <c:pt idx="71">
                  <c:v>2059</c:v>
                </c:pt>
                <c:pt idx="72">
                  <c:v>2060</c:v>
                </c:pt>
                <c:pt idx="73">
                  <c:v>2061</c:v>
                </c:pt>
                <c:pt idx="74">
                  <c:v>2062</c:v>
                </c:pt>
                <c:pt idx="75">
                  <c:v>2063</c:v>
                </c:pt>
                <c:pt idx="76">
                  <c:v>2064</c:v>
                </c:pt>
                <c:pt idx="77">
                  <c:v>2065</c:v>
                </c:pt>
              </c:numCache>
            </c:numRef>
          </c:cat>
          <c:val>
            <c:numRef>
              <c:f>tfrs!$AD$6:$DC$6</c:f>
              <c:numCache>
                <c:formatCode>General</c:formatCode>
                <c:ptCount val="78"/>
                <c:pt idx="26">
                  <c:v>2.3098697533607484</c:v>
                </c:pt>
                <c:pt idx="27">
                  <c:v>2.3092840533607486</c:v>
                </c:pt>
                <c:pt idx="28">
                  <c:v>2.3086983533607488</c:v>
                </c:pt>
                <c:pt idx="29">
                  <c:v>2.308112653360749</c:v>
                </c:pt>
                <c:pt idx="30">
                  <c:v>2.3075269533607492</c:v>
                </c:pt>
                <c:pt idx="31">
                  <c:v>2.3069412533607494</c:v>
                </c:pt>
                <c:pt idx="32">
                  <c:v>2.3063555533607496</c:v>
                </c:pt>
                <c:pt idx="33">
                  <c:v>2.3057698533607498</c:v>
                </c:pt>
                <c:pt idx="34">
                  <c:v>2.30518415336075</c:v>
                </c:pt>
                <c:pt idx="35">
                  <c:v>2.3045984533607502</c:v>
                </c:pt>
                <c:pt idx="36">
                  <c:v>2.3040127533607504</c:v>
                </c:pt>
                <c:pt idx="37">
                  <c:v>2.3034270533607506</c:v>
                </c:pt>
                <c:pt idx="38">
                  <c:v>2.3028413533607508</c:v>
                </c:pt>
                <c:pt idx="39">
                  <c:v>2.302255653360751</c:v>
                </c:pt>
                <c:pt idx="40">
                  <c:v>2.3016699533607512</c:v>
                </c:pt>
                <c:pt idx="41">
                  <c:v>2.3010842533607514</c:v>
                </c:pt>
                <c:pt idx="42">
                  <c:v>2.3004985533607516</c:v>
                </c:pt>
                <c:pt idx="43">
                  <c:v>2.2999128533607518</c:v>
                </c:pt>
                <c:pt idx="44">
                  <c:v>2.299327153360752</c:v>
                </c:pt>
                <c:pt idx="45">
                  <c:v>2.2987414533607522</c:v>
                </c:pt>
                <c:pt idx="46">
                  <c:v>2.2981557533607524</c:v>
                </c:pt>
                <c:pt idx="47">
                  <c:v>2.2975700533607526</c:v>
                </c:pt>
                <c:pt idx="48">
                  <c:v>2.2969843533607528</c:v>
                </c:pt>
                <c:pt idx="49">
                  <c:v>2.296398653360753</c:v>
                </c:pt>
                <c:pt idx="50">
                  <c:v>2.2958129533607532</c:v>
                </c:pt>
                <c:pt idx="51">
                  <c:v>2.2952272533607534</c:v>
                </c:pt>
                <c:pt idx="52">
                  <c:v>2.2946415533607536</c:v>
                </c:pt>
                <c:pt idx="53">
                  <c:v>2.2940558533607538</c:v>
                </c:pt>
                <c:pt idx="54">
                  <c:v>2.293470153360754</c:v>
                </c:pt>
                <c:pt idx="55">
                  <c:v>2.2928844533607542</c:v>
                </c:pt>
                <c:pt idx="56">
                  <c:v>2.2922987533607544</c:v>
                </c:pt>
                <c:pt idx="57">
                  <c:v>2.2917130533607546</c:v>
                </c:pt>
                <c:pt idx="58">
                  <c:v>2.2911273533607548</c:v>
                </c:pt>
                <c:pt idx="59">
                  <c:v>2.290541653360755</c:v>
                </c:pt>
                <c:pt idx="60">
                  <c:v>2.2899559533607552</c:v>
                </c:pt>
                <c:pt idx="61">
                  <c:v>2.2893702533607554</c:v>
                </c:pt>
                <c:pt idx="62">
                  <c:v>2.2887845533607556</c:v>
                </c:pt>
                <c:pt idx="63">
                  <c:v>2.2881988533607558</c:v>
                </c:pt>
                <c:pt idx="64">
                  <c:v>2.287613153360756</c:v>
                </c:pt>
                <c:pt idx="65">
                  <c:v>2.2870274533607562</c:v>
                </c:pt>
                <c:pt idx="66">
                  <c:v>2.2864417533607564</c:v>
                </c:pt>
                <c:pt idx="67">
                  <c:v>2.2858560533607566</c:v>
                </c:pt>
                <c:pt idx="68">
                  <c:v>2.2852703533607568</c:v>
                </c:pt>
                <c:pt idx="69">
                  <c:v>2.284684653360757</c:v>
                </c:pt>
                <c:pt idx="70">
                  <c:v>2.2840989533607572</c:v>
                </c:pt>
                <c:pt idx="71">
                  <c:v>2.2835132533607574</c:v>
                </c:pt>
                <c:pt idx="72">
                  <c:v>2.2829275533607576</c:v>
                </c:pt>
                <c:pt idx="73">
                  <c:v>2.2823418533607578</c:v>
                </c:pt>
                <c:pt idx="74">
                  <c:v>2.281756153360758</c:v>
                </c:pt>
                <c:pt idx="75">
                  <c:v>2.2811704533607582</c:v>
                </c:pt>
                <c:pt idx="76">
                  <c:v>2.2805847533607584</c:v>
                </c:pt>
                <c:pt idx="77">
                  <c:v>2.2799990533607586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DF3-433C-B3CC-6DEF67F6E986}"/>
            </c:ext>
          </c:extLst>
        </c:ser>
        <c:ser>
          <c:idx val="5"/>
          <c:order val="3"/>
          <c:tx>
            <c:strRef>
              <c:f>tfrs!$A$7</c:f>
              <c:strCache>
                <c:ptCount val="1"/>
                <c:pt idx="0">
                  <c:v>Utah High</c:v>
                </c:pt>
              </c:strCache>
            </c:strRef>
          </c:tx>
          <c:spPr>
            <a:ln w="57150" cap="rnd" cmpd="dbl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6"/>
              <c:layout>
                <c:manualLayout>
                  <c:x val="-2.9629629629629697E-2"/>
                  <c:y val="2.3817625042531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DF3-433C-B3CC-6DEF67F6E9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7"/>
              <c:layout>
                <c:manualLayout>
                  <c:x val="-2.0327785499707598E-16"/>
                  <c:y val="-2.6315789473684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F3-433C-B3CC-6DEF67F6E9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tfrs!$AD$1:$DC$1</c:f>
              <c:numCache>
                <c:formatCode>General</c:formatCode>
                <c:ptCount val="78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  <c:pt idx="32">
                  <c:v>2020</c:v>
                </c:pt>
                <c:pt idx="33">
                  <c:v>2021</c:v>
                </c:pt>
                <c:pt idx="34">
                  <c:v>2022</c:v>
                </c:pt>
                <c:pt idx="35">
                  <c:v>2023</c:v>
                </c:pt>
                <c:pt idx="36">
                  <c:v>2024</c:v>
                </c:pt>
                <c:pt idx="37">
                  <c:v>2025</c:v>
                </c:pt>
                <c:pt idx="38">
                  <c:v>2026</c:v>
                </c:pt>
                <c:pt idx="39">
                  <c:v>2027</c:v>
                </c:pt>
                <c:pt idx="40">
                  <c:v>2028</c:v>
                </c:pt>
                <c:pt idx="41">
                  <c:v>2029</c:v>
                </c:pt>
                <c:pt idx="42">
                  <c:v>2030</c:v>
                </c:pt>
                <c:pt idx="43">
                  <c:v>2031</c:v>
                </c:pt>
                <c:pt idx="44">
                  <c:v>2032</c:v>
                </c:pt>
                <c:pt idx="45">
                  <c:v>2033</c:v>
                </c:pt>
                <c:pt idx="46">
                  <c:v>2034</c:v>
                </c:pt>
                <c:pt idx="47">
                  <c:v>2035</c:v>
                </c:pt>
                <c:pt idx="48">
                  <c:v>2036</c:v>
                </c:pt>
                <c:pt idx="49">
                  <c:v>2037</c:v>
                </c:pt>
                <c:pt idx="50">
                  <c:v>2038</c:v>
                </c:pt>
                <c:pt idx="51">
                  <c:v>2039</c:v>
                </c:pt>
                <c:pt idx="52">
                  <c:v>2040</c:v>
                </c:pt>
                <c:pt idx="53">
                  <c:v>2041</c:v>
                </c:pt>
                <c:pt idx="54">
                  <c:v>2042</c:v>
                </c:pt>
                <c:pt idx="55">
                  <c:v>2043</c:v>
                </c:pt>
                <c:pt idx="56">
                  <c:v>2044</c:v>
                </c:pt>
                <c:pt idx="57">
                  <c:v>2045</c:v>
                </c:pt>
                <c:pt idx="58">
                  <c:v>2046</c:v>
                </c:pt>
                <c:pt idx="59">
                  <c:v>2047</c:v>
                </c:pt>
                <c:pt idx="60">
                  <c:v>2048</c:v>
                </c:pt>
                <c:pt idx="61">
                  <c:v>2049</c:v>
                </c:pt>
                <c:pt idx="62">
                  <c:v>2050</c:v>
                </c:pt>
                <c:pt idx="63">
                  <c:v>2051</c:v>
                </c:pt>
                <c:pt idx="64">
                  <c:v>2052</c:v>
                </c:pt>
                <c:pt idx="65">
                  <c:v>2053</c:v>
                </c:pt>
                <c:pt idx="66">
                  <c:v>2054</c:v>
                </c:pt>
                <c:pt idx="67">
                  <c:v>2055</c:v>
                </c:pt>
                <c:pt idx="68">
                  <c:v>2056</c:v>
                </c:pt>
                <c:pt idx="69">
                  <c:v>2057</c:v>
                </c:pt>
                <c:pt idx="70">
                  <c:v>2058</c:v>
                </c:pt>
                <c:pt idx="71">
                  <c:v>2059</c:v>
                </c:pt>
                <c:pt idx="72">
                  <c:v>2060</c:v>
                </c:pt>
                <c:pt idx="73">
                  <c:v>2061</c:v>
                </c:pt>
                <c:pt idx="74">
                  <c:v>2062</c:v>
                </c:pt>
                <c:pt idx="75">
                  <c:v>2063</c:v>
                </c:pt>
                <c:pt idx="76">
                  <c:v>2064</c:v>
                </c:pt>
                <c:pt idx="77">
                  <c:v>2065</c:v>
                </c:pt>
              </c:numCache>
            </c:numRef>
          </c:cat>
          <c:val>
            <c:numRef>
              <c:f>tfrs!$AD$7:$DC$7</c:f>
              <c:numCache>
                <c:formatCode>General</c:formatCode>
                <c:ptCount val="78"/>
                <c:pt idx="26">
                  <c:v>2.3098697533607484</c:v>
                </c:pt>
                <c:pt idx="27">
                  <c:v>2.3329684508943558</c:v>
                </c:pt>
                <c:pt idx="28">
                  <c:v>2.3562981354032995</c:v>
                </c:pt>
                <c:pt idx="29">
                  <c:v>2.3798611167573323</c:v>
                </c:pt>
                <c:pt idx="30">
                  <c:v>2.4036597279249055</c:v>
                </c:pt>
                <c:pt idx="31">
                  <c:v>2.4276963252041543</c:v>
                </c:pt>
                <c:pt idx="32">
                  <c:v>2.451973288456196</c:v>
                </c:pt>
                <c:pt idx="33">
                  <c:v>2.4764930213407581</c:v>
                </c:pt>
                <c:pt idx="34">
                  <c:v>2.4900000000000002</c:v>
                </c:pt>
                <c:pt idx="35">
                  <c:v>2.5</c:v>
                </c:pt>
                <c:pt idx="36">
                  <c:v>2.5</c:v>
                </c:pt>
                <c:pt idx="37">
                  <c:v>2.4985365800000001</c:v>
                </c:pt>
                <c:pt idx="38">
                  <c:v>2.4970731600000002</c:v>
                </c:pt>
                <c:pt idx="39">
                  <c:v>2.4956097400000004</c:v>
                </c:pt>
                <c:pt idx="40">
                  <c:v>2.4941463200000005</c:v>
                </c:pt>
                <c:pt idx="41">
                  <c:v>2.4926829000000006</c:v>
                </c:pt>
                <c:pt idx="42">
                  <c:v>2.4912194800000007</c:v>
                </c:pt>
                <c:pt idx="43">
                  <c:v>2.4897560600000008</c:v>
                </c:pt>
                <c:pt idx="44">
                  <c:v>2.4882926400000009</c:v>
                </c:pt>
                <c:pt idx="45">
                  <c:v>2.4868292200000011</c:v>
                </c:pt>
                <c:pt idx="46">
                  <c:v>2.4853658000000012</c:v>
                </c:pt>
                <c:pt idx="47">
                  <c:v>2.4839023800000013</c:v>
                </c:pt>
                <c:pt idx="48">
                  <c:v>2.4824389600000014</c:v>
                </c:pt>
                <c:pt idx="49">
                  <c:v>2.4809755400000015</c:v>
                </c:pt>
                <c:pt idx="50">
                  <c:v>2.4795121200000017</c:v>
                </c:pt>
                <c:pt idx="51">
                  <c:v>2.4780487000000018</c:v>
                </c:pt>
                <c:pt idx="52">
                  <c:v>2.4765852800000019</c:v>
                </c:pt>
                <c:pt idx="53">
                  <c:v>2.475121860000002</c:v>
                </c:pt>
                <c:pt idx="54">
                  <c:v>2.4736584400000021</c:v>
                </c:pt>
                <c:pt idx="55">
                  <c:v>2.4721950200000022</c:v>
                </c:pt>
                <c:pt idx="56">
                  <c:v>2.4707316000000024</c:v>
                </c:pt>
                <c:pt idx="57">
                  <c:v>2.4692681800000025</c:v>
                </c:pt>
                <c:pt idx="58">
                  <c:v>2.4678047600000026</c:v>
                </c:pt>
                <c:pt idx="59">
                  <c:v>2.4663413400000027</c:v>
                </c:pt>
                <c:pt idx="60">
                  <c:v>2.4648779200000028</c:v>
                </c:pt>
                <c:pt idx="61">
                  <c:v>2.4634145000000029</c:v>
                </c:pt>
                <c:pt idx="62">
                  <c:v>2.4619510800000031</c:v>
                </c:pt>
                <c:pt idx="63">
                  <c:v>2.4604876600000032</c:v>
                </c:pt>
                <c:pt idx="64">
                  <c:v>2.4590242400000033</c:v>
                </c:pt>
                <c:pt idx="65">
                  <c:v>2.4575608200000034</c:v>
                </c:pt>
                <c:pt idx="66">
                  <c:v>2.4560974000000035</c:v>
                </c:pt>
                <c:pt idx="67">
                  <c:v>2.4546339800000037</c:v>
                </c:pt>
                <c:pt idx="68">
                  <c:v>2.4531705600000038</c:v>
                </c:pt>
                <c:pt idx="69">
                  <c:v>2.4517071400000039</c:v>
                </c:pt>
                <c:pt idx="70">
                  <c:v>2.450243720000004</c:v>
                </c:pt>
                <c:pt idx="71">
                  <c:v>2.4487803000000041</c:v>
                </c:pt>
                <c:pt idx="72">
                  <c:v>2.4473168800000042</c:v>
                </c:pt>
                <c:pt idx="73">
                  <c:v>2.4458534600000044</c:v>
                </c:pt>
                <c:pt idx="74">
                  <c:v>2.4443900400000045</c:v>
                </c:pt>
                <c:pt idx="75">
                  <c:v>2.4429266200000046</c:v>
                </c:pt>
                <c:pt idx="76">
                  <c:v>2.4414632000000047</c:v>
                </c:pt>
                <c:pt idx="77">
                  <c:v>2.4399997800000048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DDF3-433C-B3CC-6DEF67F6E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925752"/>
        <c:axId val="371926144"/>
      </c:lineChart>
      <c:catAx>
        <c:axId val="371925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371926144"/>
        <c:crosses val="autoZero"/>
        <c:auto val="1"/>
        <c:lblAlgn val="ctr"/>
        <c:lblOffset val="100"/>
        <c:noMultiLvlLbl val="0"/>
      </c:catAx>
      <c:valAx>
        <c:axId val="371926144"/>
        <c:scaling>
          <c:orientation val="minMax"/>
          <c:max val="2.9"/>
          <c:min val="1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371925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66127637528619"/>
          <c:y val="0.94212387087977634"/>
          <c:w val="0.7205477907424126"/>
          <c:h val="5.7876129120223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yriad Pro" panose="020B0503030403020204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 - 2065 Projection</c:v>
                </c:pt>
              </c:strCache>
            </c:strRef>
          </c:tx>
          <c:spPr>
            <a:noFill/>
            <a:ln w="3175">
              <a:solidFill>
                <a:srgbClr val="808080"/>
              </a:solidFill>
            </a:ln>
          </c:spPr>
          <c:invertIfNegative val="0"/>
          <c:cat>
            <c:strRef>
              <c:f>Sheet1!$A$2:$A$102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Sheet1!$B$2:$B$102</c:f>
              <c:numCache>
                <c:formatCode>#,##0</c:formatCode>
                <c:ptCount val="101"/>
                <c:pt idx="0">
                  <c:v>37263.9</c:v>
                </c:pt>
                <c:pt idx="1">
                  <c:v>36916.559999999998</c:v>
                </c:pt>
                <c:pt idx="2">
                  <c:v>36727.550000000003</c:v>
                </c:pt>
                <c:pt idx="3">
                  <c:v>36531.919999999998</c:v>
                </c:pt>
                <c:pt idx="4">
                  <c:v>36328</c:v>
                </c:pt>
                <c:pt idx="5">
                  <c:v>36117.919999999998</c:v>
                </c:pt>
                <c:pt idx="6">
                  <c:v>35905.050000000003</c:v>
                </c:pt>
                <c:pt idx="7">
                  <c:v>35693.730000000003</c:v>
                </c:pt>
                <c:pt idx="8">
                  <c:v>35487.519999999997</c:v>
                </c:pt>
                <c:pt idx="9">
                  <c:v>35290.620000000003</c:v>
                </c:pt>
                <c:pt idx="10">
                  <c:v>35107.26</c:v>
                </c:pt>
                <c:pt idx="11">
                  <c:v>34940.42</c:v>
                </c:pt>
                <c:pt idx="12">
                  <c:v>34793.339999999997</c:v>
                </c:pt>
                <c:pt idx="13">
                  <c:v>34668.11</c:v>
                </c:pt>
                <c:pt idx="14">
                  <c:v>34566.199999999997</c:v>
                </c:pt>
                <c:pt idx="15">
                  <c:v>34488.050000000003</c:v>
                </c:pt>
                <c:pt idx="16" formatCode="General">
                  <c:v>34431.78</c:v>
                </c:pt>
                <c:pt idx="17" formatCode="General">
                  <c:v>34395.339999999997</c:v>
                </c:pt>
                <c:pt idx="18">
                  <c:v>34356.79</c:v>
                </c:pt>
                <c:pt idx="19">
                  <c:v>29866.71</c:v>
                </c:pt>
                <c:pt idx="20">
                  <c:v>31749.759999999998</c:v>
                </c:pt>
                <c:pt idx="21">
                  <c:v>34008.129999999997</c:v>
                </c:pt>
                <c:pt idx="22">
                  <c:v>34180.94</c:v>
                </c:pt>
                <c:pt idx="23">
                  <c:v>34280.050000000003</c:v>
                </c:pt>
                <c:pt idx="24">
                  <c:v>34327.1</c:v>
                </c:pt>
                <c:pt idx="25">
                  <c:v>34357.870000000003</c:v>
                </c:pt>
                <c:pt idx="26">
                  <c:v>34341.360000000001</c:v>
                </c:pt>
                <c:pt idx="27">
                  <c:v>34276.86</c:v>
                </c:pt>
                <c:pt idx="28">
                  <c:v>34179.050000000003</c:v>
                </c:pt>
                <c:pt idx="29">
                  <c:v>34042.86</c:v>
                </c:pt>
                <c:pt idx="30">
                  <c:v>33858.17</c:v>
                </c:pt>
                <c:pt idx="31">
                  <c:v>33632.910000000003</c:v>
                </c:pt>
                <c:pt idx="32">
                  <c:v>33375.919999999998</c:v>
                </c:pt>
                <c:pt idx="33">
                  <c:v>33089.519999999997</c:v>
                </c:pt>
                <c:pt idx="34">
                  <c:v>32785.620000000003</c:v>
                </c:pt>
                <c:pt idx="35">
                  <c:v>32476.12</c:v>
                </c:pt>
                <c:pt idx="36">
                  <c:v>32166.38</c:v>
                </c:pt>
                <c:pt idx="37">
                  <c:v>31869.16</c:v>
                </c:pt>
                <c:pt idx="38">
                  <c:v>31594.97</c:v>
                </c:pt>
                <c:pt idx="39">
                  <c:v>31350.43</c:v>
                </c:pt>
                <c:pt idx="40">
                  <c:v>31139.01</c:v>
                </c:pt>
                <c:pt idx="41">
                  <c:v>30969.8</c:v>
                </c:pt>
                <c:pt idx="42">
                  <c:v>30846.81</c:v>
                </c:pt>
                <c:pt idx="43">
                  <c:v>30764.48</c:v>
                </c:pt>
                <c:pt idx="44">
                  <c:v>30711.85</c:v>
                </c:pt>
                <c:pt idx="45">
                  <c:v>30685.75</c:v>
                </c:pt>
                <c:pt idx="46">
                  <c:v>30672.080000000002</c:v>
                </c:pt>
                <c:pt idx="47">
                  <c:v>30640.02</c:v>
                </c:pt>
                <c:pt idx="48">
                  <c:v>30553.59</c:v>
                </c:pt>
                <c:pt idx="49">
                  <c:v>30408.05</c:v>
                </c:pt>
                <c:pt idx="50">
                  <c:v>30117.040000000001</c:v>
                </c:pt>
                <c:pt idx="51">
                  <c:v>30189.1</c:v>
                </c:pt>
                <c:pt idx="52">
                  <c:v>30529.46</c:v>
                </c:pt>
                <c:pt idx="53">
                  <c:v>30083.85</c:v>
                </c:pt>
                <c:pt idx="54">
                  <c:v>30973.58</c:v>
                </c:pt>
                <c:pt idx="55">
                  <c:v>31564.53</c:v>
                </c:pt>
                <c:pt idx="56">
                  <c:v>31584.81</c:v>
                </c:pt>
                <c:pt idx="57">
                  <c:v>31493.91</c:v>
                </c:pt>
                <c:pt idx="58">
                  <c:v>31047.25</c:v>
                </c:pt>
                <c:pt idx="59">
                  <c:v>30558.05</c:v>
                </c:pt>
                <c:pt idx="60">
                  <c:v>30261.9</c:v>
                </c:pt>
                <c:pt idx="61">
                  <c:v>29781.93</c:v>
                </c:pt>
                <c:pt idx="62">
                  <c:v>29229.03</c:v>
                </c:pt>
                <c:pt idx="63">
                  <c:v>28451.59</c:v>
                </c:pt>
                <c:pt idx="64">
                  <c:v>28123.02</c:v>
                </c:pt>
                <c:pt idx="65">
                  <c:v>27578.95</c:v>
                </c:pt>
                <c:pt idx="66">
                  <c:v>26684.51</c:v>
                </c:pt>
                <c:pt idx="67">
                  <c:v>25718.97</c:v>
                </c:pt>
                <c:pt idx="68">
                  <c:v>25359.64</c:v>
                </c:pt>
                <c:pt idx="69">
                  <c:v>25053.38</c:v>
                </c:pt>
                <c:pt idx="70">
                  <c:v>23608.32</c:v>
                </c:pt>
                <c:pt idx="71">
                  <c:v>23678.74</c:v>
                </c:pt>
                <c:pt idx="72">
                  <c:v>23698.19</c:v>
                </c:pt>
                <c:pt idx="73">
                  <c:v>24715.23</c:v>
                </c:pt>
                <c:pt idx="74">
                  <c:v>25769.63</c:v>
                </c:pt>
                <c:pt idx="75">
                  <c:v>25261.47</c:v>
                </c:pt>
                <c:pt idx="76">
                  <c:v>24574.89</c:v>
                </c:pt>
                <c:pt idx="77">
                  <c:v>23168.75</c:v>
                </c:pt>
                <c:pt idx="78">
                  <c:v>22430.49</c:v>
                </c:pt>
                <c:pt idx="79">
                  <c:v>21882.94</c:v>
                </c:pt>
                <c:pt idx="80">
                  <c:v>21027.7</c:v>
                </c:pt>
                <c:pt idx="81">
                  <c:v>20158.259999999998</c:v>
                </c:pt>
                <c:pt idx="82">
                  <c:v>19751.88</c:v>
                </c:pt>
                <c:pt idx="83">
                  <c:v>19151.07</c:v>
                </c:pt>
                <c:pt idx="84">
                  <c:v>18345.46</c:v>
                </c:pt>
                <c:pt idx="85">
                  <c:v>17379.86</c:v>
                </c:pt>
                <c:pt idx="86">
                  <c:v>15787.63</c:v>
                </c:pt>
                <c:pt idx="87">
                  <c:v>14569.15</c:v>
                </c:pt>
                <c:pt idx="88">
                  <c:v>12998.76</c:v>
                </c:pt>
                <c:pt idx="89">
                  <c:v>11316.21</c:v>
                </c:pt>
                <c:pt idx="90">
                  <c:v>9849.8940000000002</c:v>
                </c:pt>
                <c:pt idx="91">
                  <c:v>8432.8060000000005</c:v>
                </c:pt>
                <c:pt idx="92">
                  <c:v>7275.2359999999999</c:v>
                </c:pt>
                <c:pt idx="93">
                  <c:v>6315.4380000000001</c:v>
                </c:pt>
                <c:pt idx="94">
                  <c:v>5445.4219999999996</c:v>
                </c:pt>
                <c:pt idx="95">
                  <c:v>4459.58</c:v>
                </c:pt>
                <c:pt idx="96">
                  <c:v>3484.1370000000002</c:v>
                </c:pt>
                <c:pt idx="97">
                  <c:v>2687.578</c:v>
                </c:pt>
                <c:pt idx="98">
                  <c:v>2083.799</c:v>
                </c:pt>
                <c:pt idx="99">
                  <c:v>1590.4649999999999</c:v>
                </c:pt>
                <c:pt idx="100">
                  <c:v>3895.1840000000002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95-405D-9EFB-6F50E04E4A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 - 2065 Projection</c:v>
                </c:pt>
              </c:strCache>
            </c:strRef>
          </c:tx>
          <c:spPr>
            <a:noFill/>
            <a:ln w="3175">
              <a:solidFill>
                <a:srgbClr val="820C20"/>
              </a:solidFill>
            </a:ln>
          </c:spPr>
          <c:invertIfNegative val="0"/>
          <c:cat>
            <c:strRef>
              <c:f>Sheet1!$A$2:$A$102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Sheet1!$C$2:$C$102</c:f>
              <c:numCache>
                <c:formatCode>General</c:formatCode>
                <c:ptCount val="101"/>
                <c:pt idx="0">
                  <c:v>-39127.1</c:v>
                </c:pt>
                <c:pt idx="1">
                  <c:v>-38808.800000000003</c:v>
                </c:pt>
                <c:pt idx="2">
                  <c:v>-38618.699999999997</c:v>
                </c:pt>
                <c:pt idx="3">
                  <c:v>-38415.699999999997</c:v>
                </c:pt>
                <c:pt idx="4">
                  <c:v>-38201.800000000003</c:v>
                </c:pt>
                <c:pt idx="5">
                  <c:v>-37980.400000000001</c:v>
                </c:pt>
                <c:pt idx="6">
                  <c:v>-37755.4</c:v>
                </c:pt>
                <c:pt idx="7">
                  <c:v>-37531.699999999997</c:v>
                </c:pt>
                <c:pt idx="8">
                  <c:v>-37313.1</c:v>
                </c:pt>
                <c:pt idx="9">
                  <c:v>-37104.199999999997</c:v>
                </c:pt>
                <c:pt idx="10">
                  <c:v>-36909.5</c:v>
                </c:pt>
                <c:pt idx="11">
                  <c:v>-36732.199999999997</c:v>
                </c:pt>
                <c:pt idx="12">
                  <c:v>-36575.599999999999</c:v>
                </c:pt>
                <c:pt idx="13">
                  <c:v>-36442</c:v>
                </c:pt>
                <c:pt idx="14">
                  <c:v>-36332.6</c:v>
                </c:pt>
                <c:pt idx="15">
                  <c:v>-36248</c:v>
                </c:pt>
                <c:pt idx="16">
                  <c:v>-36186.1</c:v>
                </c:pt>
                <c:pt idx="17">
                  <c:v>-36144.5</c:v>
                </c:pt>
                <c:pt idx="18">
                  <c:v>-28537</c:v>
                </c:pt>
                <c:pt idx="19">
                  <c:v>-26477.9</c:v>
                </c:pt>
                <c:pt idx="20">
                  <c:v>-33716.1</c:v>
                </c:pt>
                <c:pt idx="21">
                  <c:v>-35649.199999999997</c:v>
                </c:pt>
                <c:pt idx="22">
                  <c:v>-35911.9</c:v>
                </c:pt>
                <c:pt idx="23">
                  <c:v>-35994.5</c:v>
                </c:pt>
                <c:pt idx="24">
                  <c:v>-36013.300000000003</c:v>
                </c:pt>
                <c:pt idx="25">
                  <c:v>-36029.4</c:v>
                </c:pt>
                <c:pt idx="26">
                  <c:v>-36006.9</c:v>
                </c:pt>
                <c:pt idx="27">
                  <c:v>-35933.599999999999</c:v>
                </c:pt>
                <c:pt idx="28">
                  <c:v>-35825.199999999997</c:v>
                </c:pt>
                <c:pt idx="29">
                  <c:v>-35676.199999999997</c:v>
                </c:pt>
                <c:pt idx="30">
                  <c:v>-35476</c:v>
                </c:pt>
                <c:pt idx="31">
                  <c:v>-35233.300000000003</c:v>
                </c:pt>
                <c:pt idx="32">
                  <c:v>-34957.699999999997</c:v>
                </c:pt>
                <c:pt idx="33">
                  <c:v>-34651.5</c:v>
                </c:pt>
                <c:pt idx="34">
                  <c:v>-34327.199999999997</c:v>
                </c:pt>
                <c:pt idx="35">
                  <c:v>-33996.800000000003</c:v>
                </c:pt>
                <c:pt idx="36">
                  <c:v>-33666.1</c:v>
                </c:pt>
                <c:pt idx="37">
                  <c:v>-33348.300000000003</c:v>
                </c:pt>
                <c:pt idx="38">
                  <c:v>-33054.400000000001</c:v>
                </c:pt>
                <c:pt idx="39">
                  <c:v>-32790</c:v>
                </c:pt>
                <c:pt idx="40">
                  <c:v>-32560.5</c:v>
                </c:pt>
                <c:pt idx="41">
                  <c:v>-32376</c:v>
                </c:pt>
                <c:pt idx="42">
                  <c:v>-32239</c:v>
                </c:pt>
                <c:pt idx="43">
                  <c:v>-32142.9</c:v>
                </c:pt>
                <c:pt idx="44">
                  <c:v>-32077.4</c:v>
                </c:pt>
                <c:pt idx="45">
                  <c:v>-32039</c:v>
                </c:pt>
                <c:pt idx="46">
                  <c:v>-32014</c:v>
                </c:pt>
                <c:pt idx="47">
                  <c:v>-31967.9</c:v>
                </c:pt>
                <c:pt idx="48">
                  <c:v>-31863.200000000001</c:v>
                </c:pt>
                <c:pt idx="49">
                  <c:v>-31696.6</c:v>
                </c:pt>
                <c:pt idx="50">
                  <c:v>-31376</c:v>
                </c:pt>
                <c:pt idx="51">
                  <c:v>-31429.3</c:v>
                </c:pt>
                <c:pt idx="52">
                  <c:v>-31768.799999999999</c:v>
                </c:pt>
                <c:pt idx="53">
                  <c:v>-31285.200000000001</c:v>
                </c:pt>
                <c:pt idx="54">
                  <c:v>-32188</c:v>
                </c:pt>
                <c:pt idx="55">
                  <c:v>-32756.6</c:v>
                </c:pt>
                <c:pt idx="56">
                  <c:v>-32699.7</c:v>
                </c:pt>
                <c:pt idx="57">
                  <c:v>-32848.6</c:v>
                </c:pt>
                <c:pt idx="58">
                  <c:v>-32775.699999999997</c:v>
                </c:pt>
                <c:pt idx="59">
                  <c:v>-31927.9</c:v>
                </c:pt>
                <c:pt idx="60">
                  <c:v>-31289</c:v>
                </c:pt>
                <c:pt idx="61">
                  <c:v>-30624.5</c:v>
                </c:pt>
                <c:pt idx="62">
                  <c:v>-30059.599999999999</c:v>
                </c:pt>
                <c:pt idx="63">
                  <c:v>-29230.5</c:v>
                </c:pt>
                <c:pt idx="64">
                  <c:v>-28809.7</c:v>
                </c:pt>
                <c:pt idx="65">
                  <c:v>-28429.4</c:v>
                </c:pt>
                <c:pt idx="66">
                  <c:v>-27385.3</c:v>
                </c:pt>
                <c:pt idx="67">
                  <c:v>-27280.5</c:v>
                </c:pt>
                <c:pt idx="68">
                  <c:v>-28429.7</c:v>
                </c:pt>
                <c:pt idx="69">
                  <c:v>-25212.3</c:v>
                </c:pt>
                <c:pt idx="70">
                  <c:v>-23460.7</c:v>
                </c:pt>
                <c:pt idx="71">
                  <c:v>-23126.1</c:v>
                </c:pt>
                <c:pt idx="72">
                  <c:v>-23982.7</c:v>
                </c:pt>
                <c:pt idx="73">
                  <c:v>-24725.200000000001</c:v>
                </c:pt>
                <c:pt idx="74">
                  <c:v>-26481.599999999999</c:v>
                </c:pt>
                <c:pt idx="75">
                  <c:v>-24587.5</c:v>
                </c:pt>
                <c:pt idx="76">
                  <c:v>-22920.7</c:v>
                </c:pt>
                <c:pt idx="77">
                  <c:v>-22984.799999999999</c:v>
                </c:pt>
                <c:pt idx="78">
                  <c:v>-22847.1</c:v>
                </c:pt>
                <c:pt idx="79">
                  <c:v>-22347.5</c:v>
                </c:pt>
                <c:pt idx="80">
                  <c:v>-21363.599999999999</c:v>
                </c:pt>
                <c:pt idx="81">
                  <c:v>-19895.599999999999</c:v>
                </c:pt>
                <c:pt idx="82">
                  <c:v>-19145.099999999999</c:v>
                </c:pt>
                <c:pt idx="83">
                  <c:v>-18136.400000000001</c:v>
                </c:pt>
                <c:pt idx="84">
                  <c:v>-17147.599999999999</c:v>
                </c:pt>
                <c:pt idx="85">
                  <c:v>-16076.2</c:v>
                </c:pt>
                <c:pt idx="86">
                  <c:v>-14582.9</c:v>
                </c:pt>
                <c:pt idx="87">
                  <c:v>-13274.5</c:v>
                </c:pt>
                <c:pt idx="88">
                  <c:v>-11751</c:v>
                </c:pt>
                <c:pt idx="89">
                  <c:v>-10113.799999999999</c:v>
                </c:pt>
                <c:pt idx="90">
                  <c:v>-8641.2999999999993</c:v>
                </c:pt>
                <c:pt idx="91">
                  <c:v>-7260.78</c:v>
                </c:pt>
                <c:pt idx="92">
                  <c:v>-6187.45</c:v>
                </c:pt>
                <c:pt idx="93">
                  <c:v>-5349.46</c:v>
                </c:pt>
                <c:pt idx="94">
                  <c:v>-4568.4799999999996</c:v>
                </c:pt>
                <c:pt idx="95">
                  <c:v>-3707.42</c:v>
                </c:pt>
                <c:pt idx="96">
                  <c:v>-2820.54</c:v>
                </c:pt>
                <c:pt idx="97">
                  <c:v>-2181.1</c:v>
                </c:pt>
                <c:pt idx="98">
                  <c:v>-1671.92</c:v>
                </c:pt>
                <c:pt idx="99">
                  <c:v>-1247.18</c:v>
                </c:pt>
                <c:pt idx="100">
                  <c:v>-2949.1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95-405D-9EFB-6F50E04E4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9342656"/>
        <c:axId val="161370696"/>
      </c:barChart>
      <c:catAx>
        <c:axId val="1193426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low"/>
        <c:spPr>
          <a:ln>
            <a:solidFill>
              <a:srgbClr val="C8C6BF"/>
            </a:solidFill>
          </a:ln>
        </c:spPr>
        <c:crossAx val="161370696"/>
        <c:crosses val="autoZero"/>
        <c:auto val="1"/>
        <c:lblAlgn val="ctr"/>
        <c:lblOffset val="100"/>
        <c:noMultiLvlLbl val="0"/>
      </c:catAx>
      <c:valAx>
        <c:axId val="161370696"/>
        <c:scaling>
          <c:orientation val="minMax"/>
          <c:max val="40000"/>
          <c:min val="-40000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,##0;[Black]#,##0" sourceLinked="0"/>
        <c:majorTickMark val="out"/>
        <c:minorTickMark val="none"/>
        <c:tickLblPos val="nextTo"/>
        <c:crossAx val="119342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205018032009495"/>
          <c:y val="3.8659058162130562E-2"/>
          <c:w val="0.87737709492262217"/>
          <c:h val="6.4765149456573454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000" b="0">
          <a:latin typeface="Myriad Pro" panose="020B050303040302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'[mortality scenario projections_withtables.xlsx]Males'!$B$1:$B$2</c:f>
              <c:strCache>
                <c:ptCount val="2"/>
                <c:pt idx="1">
                  <c:v>baseline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97"/>
              <c:layout>
                <c:manualLayout>
                  <c:x val="0"/>
                  <c:y val="-2.453987730061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612-42BC-BD33-6EC48F9A51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'[mortality scenario projections_withtables.xlsx]Males'!$A$3:$A$101</c:f>
              <c:numCache>
                <c:formatCode>General</c:formatCode>
                <c:ptCount val="99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  <c:pt idx="68">
                  <c:v>2036</c:v>
                </c:pt>
                <c:pt idx="69">
                  <c:v>2037</c:v>
                </c:pt>
                <c:pt idx="70">
                  <c:v>2038</c:v>
                </c:pt>
                <c:pt idx="71">
                  <c:v>2039</c:v>
                </c:pt>
                <c:pt idx="72">
                  <c:v>2040</c:v>
                </c:pt>
                <c:pt idx="73">
                  <c:v>2041</c:v>
                </c:pt>
                <c:pt idx="74">
                  <c:v>2042</c:v>
                </c:pt>
                <c:pt idx="75">
                  <c:v>2043</c:v>
                </c:pt>
                <c:pt idx="76">
                  <c:v>2044</c:v>
                </c:pt>
                <c:pt idx="77">
                  <c:v>2045</c:v>
                </c:pt>
                <c:pt idx="78">
                  <c:v>2046</c:v>
                </c:pt>
                <c:pt idx="79">
                  <c:v>2047</c:v>
                </c:pt>
                <c:pt idx="80">
                  <c:v>2048</c:v>
                </c:pt>
                <c:pt idx="81">
                  <c:v>2049</c:v>
                </c:pt>
                <c:pt idx="82">
                  <c:v>2050</c:v>
                </c:pt>
                <c:pt idx="83">
                  <c:v>2051</c:v>
                </c:pt>
                <c:pt idx="84">
                  <c:v>2052</c:v>
                </c:pt>
                <c:pt idx="85">
                  <c:v>2053</c:v>
                </c:pt>
                <c:pt idx="86">
                  <c:v>2054</c:v>
                </c:pt>
                <c:pt idx="87">
                  <c:v>2055</c:v>
                </c:pt>
                <c:pt idx="88">
                  <c:v>2056</c:v>
                </c:pt>
                <c:pt idx="89">
                  <c:v>2057</c:v>
                </c:pt>
                <c:pt idx="90">
                  <c:v>2058</c:v>
                </c:pt>
                <c:pt idx="91">
                  <c:v>2059</c:v>
                </c:pt>
                <c:pt idx="92">
                  <c:v>2060</c:v>
                </c:pt>
                <c:pt idx="93">
                  <c:v>2061</c:v>
                </c:pt>
                <c:pt idx="94">
                  <c:v>2062</c:v>
                </c:pt>
                <c:pt idx="95">
                  <c:v>2063</c:v>
                </c:pt>
                <c:pt idx="96">
                  <c:v>2064</c:v>
                </c:pt>
                <c:pt idx="97">
                  <c:v>2065</c:v>
                </c:pt>
                <c:pt idx="98">
                  <c:v>2066</c:v>
                </c:pt>
              </c:numCache>
            </c:numRef>
          </c:cat>
          <c:val>
            <c:numRef>
              <c:f>'[mortality scenario projections_withtables.xlsx]Males'!$B$3:$B$101</c:f>
              <c:numCache>
                <c:formatCode>General</c:formatCode>
                <c:ptCount val="99"/>
                <c:pt idx="42">
                  <c:v>78.173611058975297</c:v>
                </c:pt>
                <c:pt idx="43">
                  <c:v>78.337485726553695</c:v>
                </c:pt>
                <c:pt idx="44">
                  <c:v>78.499764394730803</c:v>
                </c:pt>
                <c:pt idx="45">
                  <c:v>78.6604626071788</c:v>
                </c:pt>
                <c:pt idx="46">
                  <c:v>78.819595756187596</c:v>
                </c:pt>
                <c:pt idx="47">
                  <c:v>78.977179084139394</c:v>
                </c:pt>
                <c:pt idx="48">
                  <c:v>79.133227684968602</c:v>
                </c:pt>
                <c:pt idx="49">
                  <c:v>79.287756505607405</c:v>
                </c:pt>
                <c:pt idx="50">
                  <c:v>79.440780347417899</c:v>
                </c:pt>
                <c:pt idx="51">
                  <c:v>79.592313867609406</c:v>
                </c:pt>
                <c:pt idx="52">
                  <c:v>79.742371580642597</c:v>
                </c:pt>
                <c:pt idx="53">
                  <c:v>79.890967859619593</c:v>
                </c:pt>
                <c:pt idx="54">
                  <c:v>80.038116937660803</c:v>
                </c:pt>
                <c:pt idx="55">
                  <c:v>80.183832909268304</c:v>
                </c:pt>
                <c:pt idx="56">
                  <c:v>80.328129731675602</c:v>
                </c:pt>
                <c:pt idx="57">
                  <c:v>80.471021226184703</c:v>
                </c:pt>
                <c:pt idx="58">
                  <c:v>80.612521079489895</c:v>
                </c:pt>
                <c:pt idx="59">
                  <c:v>80.752642844988898</c:v>
                </c:pt>
                <c:pt idx="60">
                  <c:v>80.891399944080703</c:v>
                </c:pt>
                <c:pt idx="61">
                  <c:v>81.028805667451493</c:v>
                </c:pt>
                <c:pt idx="62">
                  <c:v>81.164873176347299</c:v>
                </c:pt>
                <c:pt idx="63">
                  <c:v>81.299615503835199</c:v>
                </c:pt>
                <c:pt idx="64">
                  <c:v>81.433045556050999</c:v>
                </c:pt>
                <c:pt idx="65">
                  <c:v>81.565176113435896</c:v>
                </c:pt>
                <c:pt idx="66">
                  <c:v>81.696019831960498</c:v>
                </c:pt>
                <c:pt idx="67">
                  <c:v>81.825589244336896</c:v>
                </c:pt>
                <c:pt idx="68">
                  <c:v>81.953896761219596</c:v>
                </c:pt>
                <c:pt idx="69">
                  <c:v>82.080954672393602</c:v>
                </c:pt>
                <c:pt idx="70">
                  <c:v>82.206775147952001</c:v>
                </c:pt>
                <c:pt idx="71">
                  <c:v>82.331370239461705</c:v>
                </c:pt>
                <c:pt idx="72">
                  <c:v>82.454751881117403</c:v>
                </c:pt>
                <c:pt idx="73">
                  <c:v>82.576931890885106</c:v>
                </c:pt>
                <c:pt idx="74">
                  <c:v>82.697921971633804</c:v>
                </c:pt>
                <c:pt idx="75">
                  <c:v>82.817733712256697</c:v>
                </c:pt>
                <c:pt idx="76">
                  <c:v>82.936378588780798</c:v>
                </c:pt>
                <c:pt idx="77">
                  <c:v>83.053867965466594</c:v>
                </c:pt>
                <c:pt idx="78">
                  <c:v>83.170213095896401</c:v>
                </c:pt>
                <c:pt idx="79">
                  <c:v>83.285425124052196</c:v>
                </c:pt>
                <c:pt idx="80">
                  <c:v>83.399515085382902</c:v>
                </c:pt>
                <c:pt idx="81">
                  <c:v>83.512493907861895</c:v>
                </c:pt>
                <c:pt idx="82">
                  <c:v>83.6243724130332</c:v>
                </c:pt>
                <c:pt idx="83">
                  <c:v>83.735161317048394</c:v>
                </c:pt>
                <c:pt idx="84">
                  <c:v>83.844871231692693</c:v>
                </c:pt>
                <c:pt idx="85">
                  <c:v>83.953512665401803</c:v>
                </c:pt>
                <c:pt idx="86">
                  <c:v>84.061096024268096</c:v>
                </c:pt>
                <c:pt idx="87">
                  <c:v>84.1676316130374</c:v>
                </c:pt>
                <c:pt idx="88">
                  <c:v>84.2731296360964</c:v>
                </c:pt>
                <c:pt idx="89">
                  <c:v>84.3776001984495</c:v>
                </c:pt>
                <c:pt idx="90">
                  <c:v>84.481053306687102</c:v>
                </c:pt>
                <c:pt idx="91">
                  <c:v>84.583498869943796</c:v>
                </c:pt>
                <c:pt idx="92">
                  <c:v>84.684946700848002</c:v>
                </c:pt>
                <c:pt idx="93">
                  <c:v>84.785406516461194</c:v>
                </c:pt>
                <c:pt idx="94">
                  <c:v>84.884887939209094</c:v>
                </c:pt>
                <c:pt idx="95">
                  <c:v>84.983400497803203</c:v>
                </c:pt>
                <c:pt idx="96">
                  <c:v>85.080953628153495</c:v>
                </c:pt>
                <c:pt idx="97">
                  <c:v>85.177556674272097</c:v>
                </c:pt>
                <c:pt idx="98">
                  <c:v>85.273218889168803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612-42BC-BD33-6EC48F9A5147}"/>
            </c:ext>
          </c:extLst>
        </c:ser>
        <c:ser>
          <c:idx val="1"/>
          <c:order val="1"/>
          <c:tx>
            <c:strRef>
              <c:f>'[mortality scenario projections_withtables.xlsx]Males'!$C$1:$C$2</c:f>
              <c:strCache>
                <c:ptCount val="2"/>
                <c:pt idx="1">
                  <c:v>high</c:v>
                </c:pt>
              </c:strCache>
            </c:strRef>
          </c:tx>
          <c:spPr>
            <a:ln w="57150" cap="rnd" cmpd="dbl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97"/>
              <c:layout>
                <c:manualLayout>
                  <c:x val="-1.9184652278177458E-3"/>
                  <c:y val="-3.271983640081799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yriad Pro" panose="020B0503030403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612-42BC-BD33-6EC48F9A51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'[mortality scenario projections_withtables.xlsx]Males'!$A$3:$A$101</c:f>
              <c:numCache>
                <c:formatCode>General</c:formatCode>
                <c:ptCount val="99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  <c:pt idx="68">
                  <c:v>2036</c:v>
                </c:pt>
                <c:pt idx="69">
                  <c:v>2037</c:v>
                </c:pt>
                <c:pt idx="70">
                  <c:v>2038</c:v>
                </c:pt>
                <c:pt idx="71">
                  <c:v>2039</c:v>
                </c:pt>
                <c:pt idx="72">
                  <c:v>2040</c:v>
                </c:pt>
                <c:pt idx="73">
                  <c:v>2041</c:v>
                </c:pt>
                <c:pt idx="74">
                  <c:v>2042</c:v>
                </c:pt>
                <c:pt idx="75">
                  <c:v>2043</c:v>
                </c:pt>
                <c:pt idx="76">
                  <c:v>2044</c:v>
                </c:pt>
                <c:pt idx="77">
                  <c:v>2045</c:v>
                </c:pt>
                <c:pt idx="78">
                  <c:v>2046</c:v>
                </c:pt>
                <c:pt idx="79">
                  <c:v>2047</c:v>
                </c:pt>
                <c:pt idx="80">
                  <c:v>2048</c:v>
                </c:pt>
                <c:pt idx="81">
                  <c:v>2049</c:v>
                </c:pt>
                <c:pt idx="82">
                  <c:v>2050</c:v>
                </c:pt>
                <c:pt idx="83">
                  <c:v>2051</c:v>
                </c:pt>
                <c:pt idx="84">
                  <c:v>2052</c:v>
                </c:pt>
                <c:pt idx="85">
                  <c:v>2053</c:v>
                </c:pt>
                <c:pt idx="86">
                  <c:v>2054</c:v>
                </c:pt>
                <c:pt idx="87">
                  <c:v>2055</c:v>
                </c:pt>
                <c:pt idx="88">
                  <c:v>2056</c:v>
                </c:pt>
                <c:pt idx="89">
                  <c:v>2057</c:v>
                </c:pt>
                <c:pt idx="90">
                  <c:v>2058</c:v>
                </c:pt>
                <c:pt idx="91">
                  <c:v>2059</c:v>
                </c:pt>
                <c:pt idx="92">
                  <c:v>2060</c:v>
                </c:pt>
                <c:pt idx="93">
                  <c:v>2061</c:v>
                </c:pt>
                <c:pt idx="94">
                  <c:v>2062</c:v>
                </c:pt>
                <c:pt idx="95">
                  <c:v>2063</c:v>
                </c:pt>
                <c:pt idx="96">
                  <c:v>2064</c:v>
                </c:pt>
                <c:pt idx="97">
                  <c:v>2065</c:v>
                </c:pt>
                <c:pt idx="98">
                  <c:v>2066</c:v>
                </c:pt>
              </c:numCache>
            </c:numRef>
          </c:cat>
          <c:val>
            <c:numRef>
              <c:f>'[mortality scenario projections_withtables.xlsx]Males'!$C$3:$C$101</c:f>
              <c:numCache>
                <c:formatCode>General</c:formatCode>
                <c:ptCount val="99"/>
                <c:pt idx="47">
                  <c:v>78.471496729718098</c:v>
                </c:pt>
                <c:pt idx="48">
                  <c:v>78.673592342430595</c:v>
                </c:pt>
                <c:pt idx="49">
                  <c:v>78.875687955143107</c:v>
                </c:pt>
                <c:pt idx="50">
                  <c:v>79.077783567855505</c:v>
                </c:pt>
                <c:pt idx="51">
                  <c:v>79.279879180568003</c:v>
                </c:pt>
                <c:pt idx="52">
                  <c:v>79.4819747932805</c:v>
                </c:pt>
                <c:pt idx="53">
                  <c:v>79.684070405992998</c:v>
                </c:pt>
                <c:pt idx="54">
                  <c:v>79.886166018705396</c:v>
                </c:pt>
                <c:pt idx="55">
                  <c:v>80.088261631417893</c:v>
                </c:pt>
                <c:pt idx="56">
                  <c:v>80.290357244130405</c:v>
                </c:pt>
                <c:pt idx="57">
                  <c:v>80.492452856842903</c:v>
                </c:pt>
                <c:pt idx="58">
                  <c:v>80.694548469555301</c:v>
                </c:pt>
                <c:pt idx="59">
                  <c:v>80.896644082267798</c:v>
                </c:pt>
                <c:pt idx="60">
                  <c:v>81.098739694980296</c:v>
                </c:pt>
                <c:pt idx="61">
                  <c:v>81.300835307692793</c:v>
                </c:pt>
                <c:pt idx="62">
                  <c:v>81.502930920405205</c:v>
                </c:pt>
                <c:pt idx="63">
                  <c:v>81.705026533117703</c:v>
                </c:pt>
                <c:pt idx="64">
                  <c:v>81.907122145830201</c:v>
                </c:pt>
                <c:pt idx="65">
                  <c:v>82.109217758542599</c:v>
                </c:pt>
                <c:pt idx="66">
                  <c:v>82.311313371255096</c:v>
                </c:pt>
                <c:pt idx="67">
                  <c:v>82.513408983967594</c:v>
                </c:pt>
                <c:pt idx="68">
                  <c:v>82.715504596680105</c:v>
                </c:pt>
                <c:pt idx="69">
                  <c:v>82.917600209392504</c:v>
                </c:pt>
                <c:pt idx="70">
                  <c:v>83.119695822105001</c:v>
                </c:pt>
                <c:pt idx="71">
                  <c:v>83.321791434817499</c:v>
                </c:pt>
                <c:pt idx="72">
                  <c:v>83.523887047529996</c:v>
                </c:pt>
                <c:pt idx="73">
                  <c:v>83.725982660242394</c:v>
                </c:pt>
                <c:pt idx="74">
                  <c:v>83.928078272954906</c:v>
                </c:pt>
                <c:pt idx="75">
                  <c:v>84.130173885667404</c:v>
                </c:pt>
                <c:pt idx="76">
                  <c:v>84.332269498379802</c:v>
                </c:pt>
                <c:pt idx="77">
                  <c:v>84.534365111092299</c:v>
                </c:pt>
                <c:pt idx="78">
                  <c:v>84.736460723804797</c:v>
                </c:pt>
                <c:pt idx="79">
                  <c:v>84.938556336517294</c:v>
                </c:pt>
                <c:pt idx="80">
                  <c:v>85.140651949229706</c:v>
                </c:pt>
                <c:pt idx="81">
                  <c:v>85.342747561942204</c:v>
                </c:pt>
                <c:pt idx="82">
                  <c:v>85.544843174654702</c:v>
                </c:pt>
                <c:pt idx="83">
                  <c:v>85.746938787367199</c:v>
                </c:pt>
                <c:pt idx="84">
                  <c:v>85.949034400079597</c:v>
                </c:pt>
                <c:pt idx="85">
                  <c:v>86.151130012792095</c:v>
                </c:pt>
                <c:pt idx="86">
                  <c:v>86.353225625504606</c:v>
                </c:pt>
                <c:pt idx="87">
                  <c:v>86.555321238217005</c:v>
                </c:pt>
                <c:pt idx="88">
                  <c:v>86.757416850929502</c:v>
                </c:pt>
                <c:pt idx="89">
                  <c:v>86.959512463642</c:v>
                </c:pt>
                <c:pt idx="90">
                  <c:v>87.161608076354497</c:v>
                </c:pt>
                <c:pt idx="91">
                  <c:v>87.363703689066895</c:v>
                </c:pt>
                <c:pt idx="92">
                  <c:v>87.565799301779407</c:v>
                </c:pt>
                <c:pt idx="93">
                  <c:v>87.767894914491905</c:v>
                </c:pt>
                <c:pt idx="94">
                  <c:v>87.969990527204402</c:v>
                </c:pt>
                <c:pt idx="95">
                  <c:v>88.1720861399168</c:v>
                </c:pt>
                <c:pt idx="96">
                  <c:v>88.374181752629298</c:v>
                </c:pt>
                <c:pt idx="97">
                  <c:v>88.576277365341795</c:v>
                </c:pt>
                <c:pt idx="98">
                  <c:v>88.778372978054307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612-42BC-BD33-6EC48F9A5147}"/>
            </c:ext>
          </c:extLst>
        </c:ser>
        <c:ser>
          <c:idx val="2"/>
          <c:order val="2"/>
          <c:tx>
            <c:strRef>
              <c:f>'[mortality scenario projections_withtables.xlsx]Males'!$D$1:$D$2</c:f>
              <c:strCache>
                <c:ptCount val="2"/>
                <c:pt idx="1">
                  <c:v>historical</c:v>
                </c:pt>
              </c:strCache>
            </c:strRef>
          </c:tx>
          <c:spPr>
            <a:ln w="571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613308515588654E-2"/>
                  <c:y val="3.2006401280256051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yriad Pro" panose="020B0503030403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612-42BC-BD33-6EC48F9A51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2"/>
              <c:layout>
                <c:manualLayout>
                  <c:x val="-2.9781293624941835E-2"/>
                  <c:y val="-4.800960192038407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yriad Pro" panose="020B0503030403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612-42BC-BD33-6EC48F9A51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'[mortality scenario projections_withtables.xlsx]Males'!$A$3:$A$101</c:f>
              <c:numCache>
                <c:formatCode>General</c:formatCode>
                <c:ptCount val="99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  <c:pt idx="68">
                  <c:v>2036</c:v>
                </c:pt>
                <c:pt idx="69">
                  <c:v>2037</c:v>
                </c:pt>
                <c:pt idx="70">
                  <c:v>2038</c:v>
                </c:pt>
                <c:pt idx="71">
                  <c:v>2039</c:v>
                </c:pt>
                <c:pt idx="72">
                  <c:v>2040</c:v>
                </c:pt>
                <c:pt idx="73">
                  <c:v>2041</c:v>
                </c:pt>
                <c:pt idx="74">
                  <c:v>2042</c:v>
                </c:pt>
                <c:pt idx="75">
                  <c:v>2043</c:v>
                </c:pt>
                <c:pt idx="76">
                  <c:v>2044</c:v>
                </c:pt>
                <c:pt idx="77">
                  <c:v>2045</c:v>
                </c:pt>
                <c:pt idx="78">
                  <c:v>2046</c:v>
                </c:pt>
                <c:pt idx="79">
                  <c:v>2047</c:v>
                </c:pt>
                <c:pt idx="80">
                  <c:v>2048</c:v>
                </c:pt>
                <c:pt idx="81">
                  <c:v>2049</c:v>
                </c:pt>
                <c:pt idx="82">
                  <c:v>2050</c:v>
                </c:pt>
                <c:pt idx="83">
                  <c:v>2051</c:v>
                </c:pt>
                <c:pt idx="84">
                  <c:v>2052</c:v>
                </c:pt>
                <c:pt idx="85">
                  <c:v>2053</c:v>
                </c:pt>
                <c:pt idx="86">
                  <c:v>2054</c:v>
                </c:pt>
                <c:pt idx="87">
                  <c:v>2055</c:v>
                </c:pt>
                <c:pt idx="88">
                  <c:v>2056</c:v>
                </c:pt>
                <c:pt idx="89">
                  <c:v>2057</c:v>
                </c:pt>
                <c:pt idx="90">
                  <c:v>2058</c:v>
                </c:pt>
                <c:pt idx="91">
                  <c:v>2059</c:v>
                </c:pt>
                <c:pt idx="92">
                  <c:v>2060</c:v>
                </c:pt>
                <c:pt idx="93">
                  <c:v>2061</c:v>
                </c:pt>
                <c:pt idx="94">
                  <c:v>2062</c:v>
                </c:pt>
                <c:pt idx="95">
                  <c:v>2063</c:v>
                </c:pt>
                <c:pt idx="96">
                  <c:v>2064</c:v>
                </c:pt>
                <c:pt idx="97">
                  <c:v>2065</c:v>
                </c:pt>
                <c:pt idx="98">
                  <c:v>2066</c:v>
                </c:pt>
              </c:numCache>
            </c:numRef>
          </c:cat>
          <c:val>
            <c:numRef>
              <c:f>'[mortality scenario projections_withtables.xlsx]Males'!$D$3:$D$101</c:f>
              <c:numCache>
                <c:formatCode>General</c:formatCode>
                <c:ptCount val="99"/>
                <c:pt idx="0">
                  <c:v>69.074602751030895</c:v>
                </c:pt>
                <c:pt idx="1">
                  <c:v>69.899328148690401</c:v>
                </c:pt>
                <c:pt idx="2">
                  <c:v>69.311491613893097</c:v>
                </c:pt>
                <c:pt idx="3">
                  <c:v>69.746977447821394</c:v>
                </c:pt>
                <c:pt idx="4">
                  <c:v>69.793979866658205</c:v>
                </c:pt>
                <c:pt idx="5">
                  <c:v>69.976708520255301</c:v>
                </c:pt>
                <c:pt idx="6">
                  <c:v>70.990003593362701</c:v>
                </c:pt>
                <c:pt idx="7">
                  <c:v>70.739222557801</c:v>
                </c:pt>
                <c:pt idx="8">
                  <c:v>71.560406750235202</c:v>
                </c:pt>
                <c:pt idx="9">
                  <c:v>71.804025038672904</c:v>
                </c:pt>
                <c:pt idx="10">
                  <c:v>71.862724377320703</c:v>
                </c:pt>
                <c:pt idx="11">
                  <c:v>72.462467265369398</c:v>
                </c:pt>
                <c:pt idx="12">
                  <c:v>72.411653376462297</c:v>
                </c:pt>
                <c:pt idx="13">
                  <c:v>72.684044631062903</c:v>
                </c:pt>
                <c:pt idx="14">
                  <c:v>73.242621435188795</c:v>
                </c:pt>
                <c:pt idx="15">
                  <c:v>73.779497851984004</c:v>
                </c:pt>
                <c:pt idx="16">
                  <c:v>73.183729800296405</c:v>
                </c:pt>
                <c:pt idx="17">
                  <c:v>73.529799366605701</c:v>
                </c:pt>
                <c:pt idx="18">
                  <c:v>73.971287840254305</c:v>
                </c:pt>
                <c:pt idx="19">
                  <c:v>74.301345922901902</c:v>
                </c:pt>
                <c:pt idx="20">
                  <c:v>74.587589100451396</c:v>
                </c:pt>
                <c:pt idx="21">
                  <c:v>75.123630536967397</c:v>
                </c:pt>
                <c:pt idx="22">
                  <c:v>74.929079236127194</c:v>
                </c:pt>
                <c:pt idx="23">
                  <c:v>75.345540562205599</c:v>
                </c:pt>
                <c:pt idx="24">
                  <c:v>75.7151562937146</c:v>
                </c:pt>
                <c:pt idx="25">
                  <c:v>75.451126053359999</c:v>
                </c:pt>
                <c:pt idx="26">
                  <c:v>75.534589210251397</c:v>
                </c:pt>
                <c:pt idx="27">
                  <c:v>75.821329831385199</c:v>
                </c:pt>
                <c:pt idx="28">
                  <c:v>76.028801273217695</c:v>
                </c:pt>
                <c:pt idx="29">
                  <c:v>76.202692659252506</c:v>
                </c:pt>
                <c:pt idx="30">
                  <c:v>76.149118356392293</c:v>
                </c:pt>
                <c:pt idx="31">
                  <c:v>76.301008540449203</c:v>
                </c:pt>
                <c:pt idx="32">
                  <c:v>76.553082307996903</c:v>
                </c:pt>
                <c:pt idx="33">
                  <c:v>76.7012637786477</c:v>
                </c:pt>
                <c:pt idx="34">
                  <c:v>76.499051981491505</c:v>
                </c:pt>
                <c:pt idx="35">
                  <c:v>76.675073189868897</c:v>
                </c:pt>
                <c:pt idx="36">
                  <c:v>76.837732589012802</c:v>
                </c:pt>
                <c:pt idx="37">
                  <c:v>77.356671243284197</c:v>
                </c:pt>
                <c:pt idx="38">
                  <c:v>77.5245594876029</c:v>
                </c:pt>
                <c:pt idx="39">
                  <c:v>77.4197069874471</c:v>
                </c:pt>
                <c:pt idx="40">
                  <c:v>78.007739339701502</c:v>
                </c:pt>
                <c:pt idx="41">
                  <c:v>78.2694011170057</c:v>
                </c:pt>
                <c:pt idx="42">
                  <c:v>77.860272865824896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3612-42BC-BD33-6EC48F9A5147}"/>
            </c:ext>
          </c:extLst>
        </c:ser>
        <c:ser>
          <c:idx val="3"/>
          <c:order val="3"/>
          <c:tx>
            <c:strRef>
              <c:f>'[mortality scenario projections_withtables.xlsx]Males'!$E$1:$E$2</c:f>
              <c:strCache>
                <c:ptCount val="2"/>
                <c:pt idx="1">
                  <c:v>low</c:v>
                </c:pt>
              </c:strCache>
            </c:strRef>
          </c:tx>
          <c:spPr>
            <a:ln w="57150" cap="rnd" cmpd="dbl">
              <a:solidFill>
                <a:schemeClr val="bg2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97"/>
              <c:layout>
                <c:manualLayout>
                  <c:x val="0"/>
                  <c:y val="-3.2719836400817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612-42BC-BD33-6EC48F9A51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'[mortality scenario projections_withtables.xlsx]Males'!$A$3:$A$101</c:f>
              <c:numCache>
                <c:formatCode>General</c:formatCode>
                <c:ptCount val="99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  <c:pt idx="68">
                  <c:v>2036</c:v>
                </c:pt>
                <c:pt idx="69">
                  <c:v>2037</c:v>
                </c:pt>
                <c:pt idx="70">
                  <c:v>2038</c:v>
                </c:pt>
                <c:pt idx="71">
                  <c:v>2039</c:v>
                </c:pt>
                <c:pt idx="72">
                  <c:v>2040</c:v>
                </c:pt>
                <c:pt idx="73">
                  <c:v>2041</c:v>
                </c:pt>
                <c:pt idx="74">
                  <c:v>2042</c:v>
                </c:pt>
                <c:pt idx="75">
                  <c:v>2043</c:v>
                </c:pt>
                <c:pt idx="76">
                  <c:v>2044</c:v>
                </c:pt>
                <c:pt idx="77">
                  <c:v>2045</c:v>
                </c:pt>
                <c:pt idx="78">
                  <c:v>2046</c:v>
                </c:pt>
                <c:pt idx="79">
                  <c:v>2047</c:v>
                </c:pt>
                <c:pt idx="80">
                  <c:v>2048</c:v>
                </c:pt>
                <c:pt idx="81">
                  <c:v>2049</c:v>
                </c:pt>
                <c:pt idx="82">
                  <c:v>2050</c:v>
                </c:pt>
                <c:pt idx="83">
                  <c:v>2051</c:v>
                </c:pt>
                <c:pt idx="84">
                  <c:v>2052</c:v>
                </c:pt>
                <c:pt idx="85">
                  <c:v>2053</c:v>
                </c:pt>
                <c:pt idx="86">
                  <c:v>2054</c:v>
                </c:pt>
                <c:pt idx="87">
                  <c:v>2055</c:v>
                </c:pt>
                <c:pt idx="88">
                  <c:v>2056</c:v>
                </c:pt>
                <c:pt idx="89">
                  <c:v>2057</c:v>
                </c:pt>
                <c:pt idx="90">
                  <c:v>2058</c:v>
                </c:pt>
                <c:pt idx="91">
                  <c:v>2059</c:v>
                </c:pt>
                <c:pt idx="92">
                  <c:v>2060</c:v>
                </c:pt>
                <c:pt idx="93">
                  <c:v>2061</c:v>
                </c:pt>
                <c:pt idx="94">
                  <c:v>2062</c:v>
                </c:pt>
                <c:pt idx="95">
                  <c:v>2063</c:v>
                </c:pt>
                <c:pt idx="96">
                  <c:v>2064</c:v>
                </c:pt>
                <c:pt idx="97">
                  <c:v>2065</c:v>
                </c:pt>
                <c:pt idx="98">
                  <c:v>2066</c:v>
                </c:pt>
              </c:numCache>
            </c:numRef>
          </c:cat>
          <c:val>
            <c:numRef>
              <c:f>'[mortality scenario projections_withtables.xlsx]Males'!$E$3:$E$101</c:f>
              <c:numCache>
                <c:formatCode>General</c:formatCode>
                <c:ptCount val="99"/>
                <c:pt idx="47">
                  <c:v>78.446658286606905</c:v>
                </c:pt>
                <c:pt idx="48">
                  <c:v>78.5443588310781</c:v>
                </c:pt>
                <c:pt idx="49">
                  <c:v>78.639373060198906</c:v>
                </c:pt>
                <c:pt idx="50">
                  <c:v>78.731774835278898</c:v>
                </c:pt>
                <c:pt idx="51">
                  <c:v>78.821635986781601</c:v>
                </c:pt>
                <c:pt idx="52">
                  <c:v>78.909026370163204</c:v>
                </c:pt>
                <c:pt idx="53">
                  <c:v>78.994013920176499</c:v>
                </c:pt>
                <c:pt idx="54">
                  <c:v>79.076664703681104</c:v>
                </c:pt>
                <c:pt idx="55">
                  <c:v>79.157042971002198</c:v>
                </c:pt>
                <c:pt idx="56">
                  <c:v>79.235211205876595</c:v>
                </c:pt>
                <c:pt idx="57">
                  <c:v>79.311230174025795</c:v>
                </c:pt>
                <c:pt idx="58">
                  <c:v>79.385158970393903</c:v>
                </c:pt>
                <c:pt idx="59">
                  <c:v>79.457055065085598</c:v>
                </c:pt>
                <c:pt idx="60">
                  <c:v>79.5269743480426</c:v>
                </c:pt>
                <c:pt idx="61">
                  <c:v>79.594971172490105</c:v>
                </c:pt>
                <c:pt idx="62">
                  <c:v>79.661098397189903</c:v>
                </c:pt>
                <c:pt idx="63">
                  <c:v>79.725407427531096</c:v>
                </c:pt>
                <c:pt idx="64">
                  <c:v>79.787948255491102</c:v>
                </c:pt>
                <c:pt idx="65">
                  <c:v>79.8487694984981</c:v>
                </c:pt>
                <c:pt idx="66">
                  <c:v>79.907918437224595</c:v>
                </c:pt>
                <c:pt idx="67">
                  <c:v>79.9654410523423</c:v>
                </c:pt>
                <c:pt idx="68">
                  <c:v>80.021382060266205</c:v>
                </c:pt>
                <c:pt idx="69">
                  <c:v>80.075784947915295</c:v>
                </c:pt>
                <c:pt idx="70">
                  <c:v>80.128692006518705</c:v>
                </c:pt>
                <c:pt idx="71">
                  <c:v>80.180144364491298</c:v>
                </c:pt>
                <c:pt idx="72">
                  <c:v>80.230182019405802</c:v>
                </c:pt>
                <c:pt idx="73">
                  <c:v>80.278843869085904</c:v>
                </c:pt>
                <c:pt idx="74">
                  <c:v>80.326167741843904</c:v>
                </c:pt>
                <c:pt idx="75">
                  <c:v>80.372190425887794</c:v>
                </c:pt>
                <c:pt idx="76">
                  <c:v>80.416947697918999</c:v>
                </c:pt>
                <c:pt idx="77">
                  <c:v>80.460474350944494</c:v>
                </c:pt>
                <c:pt idx="78">
                  <c:v>80.502804221323402</c:v>
                </c:pt>
                <c:pt idx="79">
                  <c:v>80.543970215071099</c:v>
                </c:pt>
                <c:pt idx="80">
                  <c:v>80.5840043334385</c:v>
                </c:pt>
                <c:pt idx="81">
                  <c:v>80.622937697789695</c:v>
                </c:pt>
                <c:pt idx="82">
                  <c:v>80.660800573794504</c:v>
                </c:pt>
                <c:pt idx="83">
                  <c:v>80.6976223949559</c:v>
                </c:pt>
                <c:pt idx="84">
                  <c:v>80.733431785491106</c:v>
                </c:pt>
                <c:pt idx="85">
                  <c:v>80.768256582583106</c:v>
                </c:pt>
                <c:pt idx="86">
                  <c:v>80.802123858020394</c:v>
                </c:pt>
                <c:pt idx="87">
                  <c:v>80.8350599392421</c:v>
                </c:pt>
                <c:pt idx="88">
                  <c:v>80.867090429803497</c:v>
                </c:pt>
                <c:pt idx="89">
                  <c:v>80.898240229280304</c:v>
                </c:pt>
                <c:pt idx="90">
                  <c:v>80.928533552624401</c:v>
                </c:pt>
                <c:pt idx="91">
                  <c:v>80.957993948987806</c:v>
                </c:pt>
                <c:pt idx="92">
                  <c:v>80.986644320029399</c:v>
                </c:pt>
                <c:pt idx="93">
                  <c:v>81.014506937717698</c:v>
                </c:pt>
                <c:pt idx="94">
                  <c:v>81.041603461644698</c:v>
                </c:pt>
                <c:pt idx="95">
                  <c:v>81.067954955863101</c:v>
                </c:pt>
                <c:pt idx="96">
                  <c:v>81.093581905261402</c:v>
                </c:pt>
                <c:pt idx="97">
                  <c:v>81.118504231487606</c:v>
                </c:pt>
                <c:pt idx="98">
                  <c:v>81.142741308436399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3612-42BC-BD33-6EC48F9A5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926928"/>
        <c:axId val="371927320"/>
      </c:lineChart>
      <c:catAx>
        <c:axId val="37192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371927320"/>
        <c:crosses val="autoZero"/>
        <c:auto val="1"/>
        <c:lblAlgn val="ctr"/>
        <c:lblOffset val="100"/>
        <c:noMultiLvlLbl val="0"/>
      </c:catAx>
      <c:valAx>
        <c:axId val="371927320"/>
        <c:scaling>
          <c:orientation val="minMax"/>
          <c:max val="95"/>
          <c:min val="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37192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yriad Pro" panose="020B0503030403020204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'[mortality scenario projections_withtables.xlsx]Females'!$B$1</c:f>
              <c:strCache>
                <c:ptCount val="1"/>
                <c:pt idx="0">
                  <c:v>baseline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43"/>
              <c:layout>
                <c:manualLayout>
                  <c:x val="-3.6944675348665371E-2"/>
                  <c:y val="-4.549214226633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58A-4E01-9C12-1054B76532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7"/>
              <c:layout>
                <c:manualLayout>
                  <c:x val="-1.3849383605324866E-16"/>
                  <c:y val="-2.666666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58A-4E01-9C12-1054B76532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'[mortality scenario projections_withtables.xlsx]Females'!$A$2:$A$100</c:f>
              <c:numCache>
                <c:formatCode>General</c:formatCode>
                <c:ptCount val="99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  <c:pt idx="68">
                  <c:v>2036</c:v>
                </c:pt>
                <c:pt idx="69">
                  <c:v>2037</c:v>
                </c:pt>
                <c:pt idx="70">
                  <c:v>2038</c:v>
                </c:pt>
                <c:pt idx="71">
                  <c:v>2039</c:v>
                </c:pt>
                <c:pt idx="72">
                  <c:v>2040</c:v>
                </c:pt>
                <c:pt idx="73">
                  <c:v>2041</c:v>
                </c:pt>
                <c:pt idx="74">
                  <c:v>2042</c:v>
                </c:pt>
                <c:pt idx="75">
                  <c:v>2043</c:v>
                </c:pt>
                <c:pt idx="76">
                  <c:v>2044</c:v>
                </c:pt>
                <c:pt idx="77">
                  <c:v>2045</c:v>
                </c:pt>
                <c:pt idx="78">
                  <c:v>2046</c:v>
                </c:pt>
                <c:pt idx="79">
                  <c:v>2047</c:v>
                </c:pt>
                <c:pt idx="80">
                  <c:v>2048</c:v>
                </c:pt>
                <c:pt idx="81">
                  <c:v>2049</c:v>
                </c:pt>
                <c:pt idx="82">
                  <c:v>2050</c:v>
                </c:pt>
                <c:pt idx="83">
                  <c:v>2051</c:v>
                </c:pt>
                <c:pt idx="84">
                  <c:v>2052</c:v>
                </c:pt>
                <c:pt idx="85">
                  <c:v>2053</c:v>
                </c:pt>
                <c:pt idx="86">
                  <c:v>2054</c:v>
                </c:pt>
                <c:pt idx="87">
                  <c:v>2055</c:v>
                </c:pt>
                <c:pt idx="88">
                  <c:v>2056</c:v>
                </c:pt>
                <c:pt idx="89">
                  <c:v>2057</c:v>
                </c:pt>
                <c:pt idx="90">
                  <c:v>2058</c:v>
                </c:pt>
                <c:pt idx="91">
                  <c:v>2059</c:v>
                </c:pt>
                <c:pt idx="92">
                  <c:v>2060</c:v>
                </c:pt>
                <c:pt idx="93">
                  <c:v>2061</c:v>
                </c:pt>
                <c:pt idx="94">
                  <c:v>2062</c:v>
                </c:pt>
                <c:pt idx="95">
                  <c:v>2063</c:v>
                </c:pt>
                <c:pt idx="96">
                  <c:v>2064</c:v>
                </c:pt>
                <c:pt idx="97">
                  <c:v>2065</c:v>
                </c:pt>
                <c:pt idx="98">
                  <c:v>2066</c:v>
                </c:pt>
              </c:numCache>
            </c:numRef>
          </c:cat>
          <c:val>
            <c:numRef>
              <c:f>'[mortality scenario projections_withtables.xlsx]Females'!$B$2:$B$100</c:f>
              <c:numCache>
                <c:formatCode>General</c:formatCode>
                <c:ptCount val="99"/>
                <c:pt idx="42">
                  <c:v>81.858434271260094</c:v>
                </c:pt>
                <c:pt idx="43">
                  <c:v>81.951216771409605</c:v>
                </c:pt>
                <c:pt idx="44">
                  <c:v>82.0435247484412</c:v>
                </c:pt>
                <c:pt idx="45">
                  <c:v>82.135360629236999</c:v>
                </c:pt>
                <c:pt idx="46">
                  <c:v>82.226726828267005</c:v>
                </c:pt>
                <c:pt idx="47">
                  <c:v>82.317625747653096</c:v>
                </c:pt>
                <c:pt idx="48">
                  <c:v>82.4080597772316</c:v>
                </c:pt>
                <c:pt idx="49">
                  <c:v>82.498031294616297</c:v>
                </c:pt>
                <c:pt idx="50">
                  <c:v>82.587542665261196</c:v>
                </c:pt>
                <c:pt idx="51">
                  <c:v>82.676596242522393</c:v>
                </c:pt>
                <c:pt idx="52">
                  <c:v>82.765194367720198</c:v>
                </c:pt>
                <c:pt idx="53">
                  <c:v>82.853339370200302</c:v>
                </c:pt>
                <c:pt idx="54">
                  <c:v>82.941033567395706</c:v>
                </c:pt>
                <c:pt idx="55">
                  <c:v>83.028279264886706</c:v>
                </c:pt>
                <c:pt idx="56">
                  <c:v>83.115078756462495</c:v>
                </c:pt>
                <c:pt idx="57">
                  <c:v>83.201434324180795</c:v>
                </c:pt>
                <c:pt idx="58">
                  <c:v>83.287348238427995</c:v>
                </c:pt>
                <c:pt idx="59">
                  <c:v>83.372822757978994</c:v>
                </c:pt>
                <c:pt idx="60">
                  <c:v>83.457860130056503</c:v>
                </c:pt>
                <c:pt idx="61">
                  <c:v>83.542462590390201</c:v>
                </c:pt>
                <c:pt idx="62">
                  <c:v>83.626632363275306</c:v>
                </c:pt>
                <c:pt idx="63">
                  <c:v>83.7103716616312</c:v>
                </c:pt>
                <c:pt idx="64">
                  <c:v>83.7936826870597</c:v>
                </c:pt>
                <c:pt idx="65">
                  <c:v>83.876567629902794</c:v>
                </c:pt>
                <c:pt idx="66">
                  <c:v>83.959028669300295</c:v>
                </c:pt>
                <c:pt idx="67">
                  <c:v>84.041067973246996</c:v>
                </c:pt>
                <c:pt idx="68">
                  <c:v>84.122687698649898</c:v>
                </c:pt>
                <c:pt idx="69">
                  <c:v>84.203889991384798</c:v>
                </c:pt>
                <c:pt idx="70">
                  <c:v>84.284676986352594</c:v>
                </c:pt>
                <c:pt idx="71">
                  <c:v>84.365050807535695</c:v>
                </c:pt>
                <c:pt idx="72">
                  <c:v>84.445013568053696</c:v>
                </c:pt>
                <c:pt idx="73">
                  <c:v>84.524567370218705</c:v>
                </c:pt>
                <c:pt idx="74">
                  <c:v>84.603714305591097</c:v>
                </c:pt>
                <c:pt idx="75">
                  <c:v>84.682456455034099</c:v>
                </c:pt>
                <c:pt idx="76">
                  <c:v>84.760795888768897</c:v>
                </c:pt>
                <c:pt idx="77">
                  <c:v>84.838734666428493</c:v>
                </c:pt>
                <c:pt idx="78">
                  <c:v>84.916274837112297</c:v>
                </c:pt>
                <c:pt idx="79">
                  <c:v>84.993418439440106</c:v>
                </c:pt>
                <c:pt idx="80">
                  <c:v>85.070167501605098</c:v>
                </c:pt>
                <c:pt idx="81">
                  <c:v>85.146524041427995</c:v>
                </c:pt>
                <c:pt idx="82">
                  <c:v>85.222490066409094</c:v>
                </c:pt>
                <c:pt idx="83">
                  <c:v>85.298067573782205</c:v>
                </c:pt>
                <c:pt idx="84">
                  <c:v>85.373258550566106</c:v>
                </c:pt>
                <c:pt idx="85">
                  <c:v>85.448064973617605</c:v>
                </c:pt>
                <c:pt idx="86">
                  <c:v>85.522488809682699</c:v>
                </c:pt>
                <c:pt idx="87">
                  <c:v>85.596532015449299</c:v>
                </c:pt>
                <c:pt idx="88">
                  <c:v>85.670196537597604</c:v>
                </c:pt>
                <c:pt idx="89">
                  <c:v>85.743484312852104</c:v>
                </c:pt>
                <c:pt idx="90">
                  <c:v>85.816397268032105</c:v>
                </c:pt>
                <c:pt idx="91">
                  <c:v>85.8889373201024</c:v>
                </c:pt>
                <c:pt idx="92">
                  <c:v>85.961106376223796</c:v>
                </c:pt>
                <c:pt idx="93">
                  <c:v>86.032906333803197</c:v>
                </c:pt>
                <c:pt idx="94">
                  <c:v>86.104339080543397</c:v>
                </c:pt>
                <c:pt idx="95">
                  <c:v>86.175406494493004</c:v>
                </c:pt>
                <c:pt idx="96">
                  <c:v>86.246110444095294</c:v>
                </c:pt>
                <c:pt idx="97">
                  <c:v>86.316452788237896</c:v>
                </c:pt>
                <c:pt idx="98">
                  <c:v>86.386435376301407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58A-4E01-9C12-1054B7653238}"/>
            </c:ext>
          </c:extLst>
        </c:ser>
        <c:ser>
          <c:idx val="1"/>
          <c:order val="1"/>
          <c:tx>
            <c:strRef>
              <c:f>'[mortality scenario projections_withtables.xlsx]Females'!$C$1</c:f>
              <c:strCache>
                <c:ptCount val="1"/>
                <c:pt idx="0">
                  <c:v>high</c:v>
                </c:pt>
              </c:strCache>
            </c:strRef>
          </c:tx>
          <c:spPr>
            <a:ln w="57150" cap="rnd" cmpd="dbl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97"/>
              <c:layout>
                <c:manualLayout>
                  <c:x val="-5.6657223796035376E-3"/>
                  <c:y val="-2.2857142857142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58A-4E01-9C12-1054B76532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'[mortality scenario projections_withtables.xlsx]Females'!$A$2:$A$100</c:f>
              <c:numCache>
                <c:formatCode>General</c:formatCode>
                <c:ptCount val="99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  <c:pt idx="68">
                  <c:v>2036</c:v>
                </c:pt>
                <c:pt idx="69">
                  <c:v>2037</c:v>
                </c:pt>
                <c:pt idx="70">
                  <c:v>2038</c:v>
                </c:pt>
                <c:pt idx="71">
                  <c:v>2039</c:v>
                </c:pt>
                <c:pt idx="72">
                  <c:v>2040</c:v>
                </c:pt>
                <c:pt idx="73">
                  <c:v>2041</c:v>
                </c:pt>
                <c:pt idx="74">
                  <c:v>2042</c:v>
                </c:pt>
                <c:pt idx="75">
                  <c:v>2043</c:v>
                </c:pt>
                <c:pt idx="76">
                  <c:v>2044</c:v>
                </c:pt>
                <c:pt idx="77">
                  <c:v>2045</c:v>
                </c:pt>
                <c:pt idx="78">
                  <c:v>2046</c:v>
                </c:pt>
                <c:pt idx="79">
                  <c:v>2047</c:v>
                </c:pt>
                <c:pt idx="80">
                  <c:v>2048</c:v>
                </c:pt>
                <c:pt idx="81">
                  <c:v>2049</c:v>
                </c:pt>
                <c:pt idx="82">
                  <c:v>2050</c:v>
                </c:pt>
                <c:pt idx="83">
                  <c:v>2051</c:v>
                </c:pt>
                <c:pt idx="84">
                  <c:v>2052</c:v>
                </c:pt>
                <c:pt idx="85">
                  <c:v>2053</c:v>
                </c:pt>
                <c:pt idx="86">
                  <c:v>2054</c:v>
                </c:pt>
                <c:pt idx="87">
                  <c:v>2055</c:v>
                </c:pt>
                <c:pt idx="88">
                  <c:v>2056</c:v>
                </c:pt>
                <c:pt idx="89">
                  <c:v>2057</c:v>
                </c:pt>
                <c:pt idx="90">
                  <c:v>2058</c:v>
                </c:pt>
                <c:pt idx="91">
                  <c:v>2059</c:v>
                </c:pt>
                <c:pt idx="92">
                  <c:v>2060</c:v>
                </c:pt>
                <c:pt idx="93">
                  <c:v>2061</c:v>
                </c:pt>
                <c:pt idx="94">
                  <c:v>2062</c:v>
                </c:pt>
                <c:pt idx="95">
                  <c:v>2063</c:v>
                </c:pt>
                <c:pt idx="96">
                  <c:v>2064</c:v>
                </c:pt>
                <c:pt idx="97">
                  <c:v>2065</c:v>
                </c:pt>
                <c:pt idx="98">
                  <c:v>2066</c:v>
                </c:pt>
              </c:numCache>
            </c:numRef>
          </c:cat>
          <c:val>
            <c:numRef>
              <c:f>'[mortality scenario projections_withtables.xlsx]Females'!$C$2:$C$100</c:f>
              <c:numCache>
                <c:formatCode>General</c:formatCode>
                <c:ptCount val="99"/>
                <c:pt idx="47">
                  <c:v>82.239710764942203</c:v>
                </c:pt>
                <c:pt idx="48">
                  <c:v>82.4418063776547</c:v>
                </c:pt>
                <c:pt idx="49">
                  <c:v>82.643901990367098</c:v>
                </c:pt>
                <c:pt idx="50">
                  <c:v>82.845997603079596</c:v>
                </c:pt>
                <c:pt idx="51">
                  <c:v>83.048093215792093</c:v>
                </c:pt>
                <c:pt idx="52">
                  <c:v>83.250188828504506</c:v>
                </c:pt>
                <c:pt idx="53">
                  <c:v>83.452284441217003</c:v>
                </c:pt>
                <c:pt idx="54">
                  <c:v>83.654380053929501</c:v>
                </c:pt>
                <c:pt idx="55">
                  <c:v>83.856475666641998</c:v>
                </c:pt>
                <c:pt idx="56">
                  <c:v>84.058571279354396</c:v>
                </c:pt>
                <c:pt idx="57">
                  <c:v>84.260666892066894</c:v>
                </c:pt>
                <c:pt idx="58">
                  <c:v>84.462762504779406</c:v>
                </c:pt>
                <c:pt idx="59">
                  <c:v>84.664858117491804</c:v>
                </c:pt>
                <c:pt idx="60">
                  <c:v>84.866953730204301</c:v>
                </c:pt>
                <c:pt idx="61">
                  <c:v>85.069049342916799</c:v>
                </c:pt>
                <c:pt idx="62">
                  <c:v>85.271144955629296</c:v>
                </c:pt>
                <c:pt idx="63">
                  <c:v>85.473240568341794</c:v>
                </c:pt>
                <c:pt idx="64">
                  <c:v>85.675336181054206</c:v>
                </c:pt>
                <c:pt idx="65">
                  <c:v>85.877431793766704</c:v>
                </c:pt>
                <c:pt idx="66">
                  <c:v>86.079527406479201</c:v>
                </c:pt>
                <c:pt idx="67">
                  <c:v>86.281623019191599</c:v>
                </c:pt>
                <c:pt idx="68">
                  <c:v>86.483718631904097</c:v>
                </c:pt>
                <c:pt idx="69">
                  <c:v>86.685814244616594</c:v>
                </c:pt>
                <c:pt idx="70">
                  <c:v>86.887909857329007</c:v>
                </c:pt>
                <c:pt idx="71">
                  <c:v>87.090005470041504</c:v>
                </c:pt>
                <c:pt idx="72">
                  <c:v>87.292101082754002</c:v>
                </c:pt>
                <c:pt idx="73">
                  <c:v>87.494196695466499</c:v>
                </c:pt>
                <c:pt idx="74">
                  <c:v>87.696292308178997</c:v>
                </c:pt>
                <c:pt idx="75">
                  <c:v>87.898387920891395</c:v>
                </c:pt>
                <c:pt idx="76">
                  <c:v>88.100483533603906</c:v>
                </c:pt>
                <c:pt idx="77">
                  <c:v>88.302579146316404</c:v>
                </c:pt>
                <c:pt idx="78">
                  <c:v>88.504674759028802</c:v>
                </c:pt>
                <c:pt idx="79">
                  <c:v>88.7067703717413</c:v>
                </c:pt>
                <c:pt idx="80">
                  <c:v>88.908865984453797</c:v>
                </c:pt>
                <c:pt idx="81">
                  <c:v>89.110961597166295</c:v>
                </c:pt>
                <c:pt idx="82">
                  <c:v>89.313057209878707</c:v>
                </c:pt>
                <c:pt idx="83">
                  <c:v>89.515152822591205</c:v>
                </c:pt>
                <c:pt idx="84">
                  <c:v>89.717248435303702</c:v>
                </c:pt>
                <c:pt idx="85">
                  <c:v>89.9193440480161</c:v>
                </c:pt>
                <c:pt idx="86">
                  <c:v>90.121439660728598</c:v>
                </c:pt>
                <c:pt idx="87">
                  <c:v>90.323535273441095</c:v>
                </c:pt>
                <c:pt idx="88">
                  <c:v>90.525630886153607</c:v>
                </c:pt>
                <c:pt idx="89">
                  <c:v>90.727726498866005</c:v>
                </c:pt>
                <c:pt idx="90">
                  <c:v>90.929822111578503</c:v>
                </c:pt>
                <c:pt idx="91">
                  <c:v>91.131917724291</c:v>
                </c:pt>
                <c:pt idx="92">
                  <c:v>91.334013337003498</c:v>
                </c:pt>
                <c:pt idx="93">
                  <c:v>91.536108949715896</c:v>
                </c:pt>
                <c:pt idx="94">
                  <c:v>91.738204562428393</c:v>
                </c:pt>
                <c:pt idx="95">
                  <c:v>91.940300175140905</c:v>
                </c:pt>
                <c:pt idx="96">
                  <c:v>92.142395787853303</c:v>
                </c:pt>
                <c:pt idx="97">
                  <c:v>92.344491400565801</c:v>
                </c:pt>
                <c:pt idx="98">
                  <c:v>92.546587013278298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58A-4E01-9C12-1054B7653238}"/>
            </c:ext>
          </c:extLst>
        </c:ser>
        <c:ser>
          <c:idx val="2"/>
          <c:order val="2"/>
          <c:tx>
            <c:strRef>
              <c:f>'[mortality scenario projections_withtables.xlsx]Females'!$D$1</c:f>
              <c:strCache>
                <c:ptCount val="1"/>
                <c:pt idx="0">
                  <c:v>historical</c:v>
                </c:pt>
              </c:strCache>
            </c:strRef>
          </c:tx>
          <c:spPr>
            <a:ln w="57150" cap="rnd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1083402604599621E-2"/>
                  <c:y val="2.8949545078577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58A-4E01-9C12-1054B76532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'[mortality scenario projections_withtables.xlsx]Females'!$A$2:$A$100</c:f>
              <c:numCache>
                <c:formatCode>General</c:formatCode>
                <c:ptCount val="99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  <c:pt idx="68">
                  <c:v>2036</c:v>
                </c:pt>
                <c:pt idx="69">
                  <c:v>2037</c:v>
                </c:pt>
                <c:pt idx="70">
                  <c:v>2038</c:v>
                </c:pt>
                <c:pt idx="71">
                  <c:v>2039</c:v>
                </c:pt>
                <c:pt idx="72">
                  <c:v>2040</c:v>
                </c:pt>
                <c:pt idx="73">
                  <c:v>2041</c:v>
                </c:pt>
                <c:pt idx="74">
                  <c:v>2042</c:v>
                </c:pt>
                <c:pt idx="75">
                  <c:v>2043</c:v>
                </c:pt>
                <c:pt idx="76">
                  <c:v>2044</c:v>
                </c:pt>
                <c:pt idx="77">
                  <c:v>2045</c:v>
                </c:pt>
                <c:pt idx="78">
                  <c:v>2046</c:v>
                </c:pt>
                <c:pt idx="79">
                  <c:v>2047</c:v>
                </c:pt>
                <c:pt idx="80">
                  <c:v>2048</c:v>
                </c:pt>
                <c:pt idx="81">
                  <c:v>2049</c:v>
                </c:pt>
                <c:pt idx="82">
                  <c:v>2050</c:v>
                </c:pt>
                <c:pt idx="83">
                  <c:v>2051</c:v>
                </c:pt>
                <c:pt idx="84">
                  <c:v>2052</c:v>
                </c:pt>
                <c:pt idx="85">
                  <c:v>2053</c:v>
                </c:pt>
                <c:pt idx="86">
                  <c:v>2054</c:v>
                </c:pt>
                <c:pt idx="87">
                  <c:v>2055</c:v>
                </c:pt>
                <c:pt idx="88">
                  <c:v>2056</c:v>
                </c:pt>
                <c:pt idx="89">
                  <c:v>2057</c:v>
                </c:pt>
                <c:pt idx="90">
                  <c:v>2058</c:v>
                </c:pt>
                <c:pt idx="91">
                  <c:v>2059</c:v>
                </c:pt>
                <c:pt idx="92">
                  <c:v>2060</c:v>
                </c:pt>
                <c:pt idx="93">
                  <c:v>2061</c:v>
                </c:pt>
                <c:pt idx="94">
                  <c:v>2062</c:v>
                </c:pt>
                <c:pt idx="95">
                  <c:v>2063</c:v>
                </c:pt>
                <c:pt idx="96">
                  <c:v>2064</c:v>
                </c:pt>
                <c:pt idx="97">
                  <c:v>2065</c:v>
                </c:pt>
                <c:pt idx="98">
                  <c:v>2066</c:v>
                </c:pt>
              </c:numCache>
            </c:numRef>
          </c:cat>
          <c:val>
            <c:numRef>
              <c:f>'[mortality scenario projections_withtables.xlsx]Females'!$D$2:$D$100</c:f>
              <c:numCache>
                <c:formatCode>General</c:formatCode>
                <c:ptCount val="99"/>
                <c:pt idx="0">
                  <c:v>76.366804490773006</c:v>
                </c:pt>
                <c:pt idx="1">
                  <c:v>76.561642769553004</c:v>
                </c:pt>
                <c:pt idx="2">
                  <c:v>76.793566205084602</c:v>
                </c:pt>
                <c:pt idx="3">
                  <c:v>76.951068082347604</c:v>
                </c:pt>
                <c:pt idx="4">
                  <c:v>77.207336629075201</c:v>
                </c:pt>
                <c:pt idx="5">
                  <c:v>77.060615660826898</c:v>
                </c:pt>
                <c:pt idx="6">
                  <c:v>77.718704747359894</c:v>
                </c:pt>
                <c:pt idx="7">
                  <c:v>78.341737008626396</c:v>
                </c:pt>
                <c:pt idx="8">
                  <c:v>78.722051243520795</c:v>
                </c:pt>
                <c:pt idx="9">
                  <c:v>78.936451489126696</c:v>
                </c:pt>
                <c:pt idx="10">
                  <c:v>78.785273834270498</c:v>
                </c:pt>
                <c:pt idx="11">
                  <c:v>79.379903408333007</c:v>
                </c:pt>
                <c:pt idx="12">
                  <c:v>79.375978913067598</c:v>
                </c:pt>
                <c:pt idx="13">
                  <c:v>79.397493582075199</c:v>
                </c:pt>
                <c:pt idx="14">
                  <c:v>79.224779571960994</c:v>
                </c:pt>
                <c:pt idx="15">
                  <c:v>79.539264246443693</c:v>
                </c:pt>
                <c:pt idx="16">
                  <c:v>79.636134305725307</c:v>
                </c:pt>
                <c:pt idx="17">
                  <c:v>79.616343954266497</c:v>
                </c:pt>
                <c:pt idx="18">
                  <c:v>80.136676745290799</c:v>
                </c:pt>
                <c:pt idx="19">
                  <c:v>79.775073077896295</c:v>
                </c:pt>
                <c:pt idx="20">
                  <c:v>79.969724640975301</c:v>
                </c:pt>
                <c:pt idx="21">
                  <c:v>80.050902733385598</c:v>
                </c:pt>
                <c:pt idx="22">
                  <c:v>81.049753657709502</c:v>
                </c:pt>
                <c:pt idx="23">
                  <c:v>80.5993443767196</c:v>
                </c:pt>
                <c:pt idx="24">
                  <c:v>81.096552238421594</c:v>
                </c:pt>
                <c:pt idx="25">
                  <c:v>80.491135708925199</c:v>
                </c:pt>
                <c:pt idx="26">
                  <c:v>81.2124341630266</c:v>
                </c:pt>
                <c:pt idx="27">
                  <c:v>80.815764696067703</c:v>
                </c:pt>
                <c:pt idx="28">
                  <c:v>81.1722919188107</c:v>
                </c:pt>
                <c:pt idx="29">
                  <c:v>80.786356939806097</c:v>
                </c:pt>
                <c:pt idx="30">
                  <c:v>80.857257569486293</c:v>
                </c:pt>
                <c:pt idx="31">
                  <c:v>80.901261509842499</c:v>
                </c:pt>
                <c:pt idx="32">
                  <c:v>80.684779949031096</c:v>
                </c:pt>
                <c:pt idx="33">
                  <c:v>80.5380751428834</c:v>
                </c:pt>
                <c:pt idx="34">
                  <c:v>80.640869910729506</c:v>
                </c:pt>
                <c:pt idx="35">
                  <c:v>80.451905196254003</c:v>
                </c:pt>
                <c:pt idx="36">
                  <c:v>80.821484996629707</c:v>
                </c:pt>
                <c:pt idx="37">
                  <c:v>81.106031349870094</c:v>
                </c:pt>
                <c:pt idx="38">
                  <c:v>81.1647742929445</c:v>
                </c:pt>
                <c:pt idx="39">
                  <c:v>81.250880905029803</c:v>
                </c:pt>
                <c:pt idx="40">
                  <c:v>81.793531474545105</c:v>
                </c:pt>
                <c:pt idx="41">
                  <c:v>82.037615152229705</c:v>
                </c:pt>
                <c:pt idx="42">
                  <c:v>82.011279216921693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58A-4E01-9C12-1054B7653238}"/>
            </c:ext>
          </c:extLst>
        </c:ser>
        <c:ser>
          <c:idx val="3"/>
          <c:order val="3"/>
          <c:tx>
            <c:strRef>
              <c:f>'[mortality scenario projections_withtables.xlsx]Females'!$E$1</c:f>
              <c:strCache>
                <c:ptCount val="1"/>
                <c:pt idx="0">
                  <c:v>low</c:v>
                </c:pt>
              </c:strCache>
            </c:strRef>
          </c:tx>
          <c:spPr>
            <a:ln w="57150" cap="rnd" cmpd="dbl">
              <a:solidFill>
                <a:schemeClr val="bg2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97"/>
              <c:layout>
                <c:manualLayout>
                  <c:x val="0"/>
                  <c:y val="-2.2857142857142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58A-4E01-9C12-1054B76532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'[mortality scenario projections_withtables.xlsx]Females'!$A$2:$A$100</c:f>
              <c:numCache>
                <c:formatCode>General</c:formatCode>
                <c:ptCount val="99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  <c:pt idx="68">
                  <c:v>2036</c:v>
                </c:pt>
                <c:pt idx="69">
                  <c:v>2037</c:v>
                </c:pt>
                <c:pt idx="70">
                  <c:v>2038</c:v>
                </c:pt>
                <c:pt idx="71">
                  <c:v>2039</c:v>
                </c:pt>
                <c:pt idx="72">
                  <c:v>2040</c:v>
                </c:pt>
                <c:pt idx="73">
                  <c:v>2041</c:v>
                </c:pt>
                <c:pt idx="74">
                  <c:v>2042</c:v>
                </c:pt>
                <c:pt idx="75">
                  <c:v>2043</c:v>
                </c:pt>
                <c:pt idx="76">
                  <c:v>2044</c:v>
                </c:pt>
                <c:pt idx="77">
                  <c:v>2045</c:v>
                </c:pt>
                <c:pt idx="78">
                  <c:v>2046</c:v>
                </c:pt>
                <c:pt idx="79">
                  <c:v>2047</c:v>
                </c:pt>
                <c:pt idx="80">
                  <c:v>2048</c:v>
                </c:pt>
                <c:pt idx="81">
                  <c:v>2049</c:v>
                </c:pt>
                <c:pt idx="82">
                  <c:v>2050</c:v>
                </c:pt>
                <c:pt idx="83">
                  <c:v>2051</c:v>
                </c:pt>
                <c:pt idx="84">
                  <c:v>2052</c:v>
                </c:pt>
                <c:pt idx="85">
                  <c:v>2053</c:v>
                </c:pt>
                <c:pt idx="86">
                  <c:v>2054</c:v>
                </c:pt>
                <c:pt idx="87">
                  <c:v>2055</c:v>
                </c:pt>
                <c:pt idx="88">
                  <c:v>2056</c:v>
                </c:pt>
                <c:pt idx="89">
                  <c:v>2057</c:v>
                </c:pt>
                <c:pt idx="90">
                  <c:v>2058</c:v>
                </c:pt>
                <c:pt idx="91">
                  <c:v>2059</c:v>
                </c:pt>
                <c:pt idx="92">
                  <c:v>2060</c:v>
                </c:pt>
                <c:pt idx="93">
                  <c:v>2061</c:v>
                </c:pt>
                <c:pt idx="94">
                  <c:v>2062</c:v>
                </c:pt>
                <c:pt idx="95">
                  <c:v>2063</c:v>
                </c:pt>
                <c:pt idx="96">
                  <c:v>2064</c:v>
                </c:pt>
                <c:pt idx="97">
                  <c:v>2065</c:v>
                </c:pt>
                <c:pt idx="98">
                  <c:v>2066</c:v>
                </c:pt>
              </c:numCache>
            </c:numRef>
          </c:cat>
          <c:val>
            <c:numRef>
              <c:f>'[mortality scenario projections_withtables.xlsx]Females'!$E$2:$E$100</c:f>
              <c:numCache>
                <c:formatCode>General</c:formatCode>
                <c:ptCount val="99"/>
                <c:pt idx="47">
                  <c:v>81.830528567538195</c:v>
                </c:pt>
                <c:pt idx="48">
                  <c:v>81.8705693568686</c:v>
                </c:pt>
                <c:pt idx="49">
                  <c:v>81.909239215053702</c:v>
                </c:pt>
                <c:pt idx="50">
                  <c:v>81.946585080534206</c:v>
                </c:pt>
                <c:pt idx="51">
                  <c:v>81.982652284654804</c:v>
                </c:pt>
                <c:pt idx="52">
                  <c:v>82.017484606689493</c:v>
                </c:pt>
                <c:pt idx="53">
                  <c:v>82.051124326981395</c:v>
                </c:pt>
                <c:pt idx="54">
                  <c:v>82.083612278263899</c:v>
                </c:pt>
                <c:pt idx="55">
                  <c:v>82.114987895224303</c:v>
                </c:pt>
                <c:pt idx="56">
                  <c:v>82.145289262370596</c:v>
                </c:pt>
                <c:pt idx="57">
                  <c:v>82.174553160259805</c:v>
                </c:pt>
                <c:pt idx="58">
                  <c:v>82.202815110142495</c:v>
                </c:pt>
                <c:pt idx="59">
                  <c:v>82.230109417079902</c:v>
                </c:pt>
                <c:pt idx="60">
                  <c:v>82.256469211584005</c:v>
                </c:pt>
                <c:pt idx="61">
                  <c:v>82.281926489832401</c:v>
                </c:pt>
                <c:pt idx="62">
                  <c:v>82.306512152505505</c:v>
                </c:pt>
                <c:pt idx="63">
                  <c:v>82.330256042295304</c:v>
                </c:pt>
                <c:pt idx="64">
                  <c:v>82.353186980128697</c:v>
                </c:pt>
                <c:pt idx="65">
                  <c:v>82.375332800151298</c:v>
                </c:pt>
                <c:pt idx="66">
                  <c:v>82.3967203835129</c:v>
                </c:pt>
                <c:pt idx="67">
                  <c:v>82.417375690996707</c:v>
                </c:pt>
                <c:pt idx="68">
                  <c:v>82.437323794531395</c:v>
                </c:pt>
                <c:pt idx="69">
                  <c:v>82.456588907623498</c:v>
                </c:pt>
                <c:pt idx="70">
                  <c:v>82.475194414748998</c:v>
                </c:pt>
                <c:pt idx="71">
                  <c:v>82.4931628997373</c:v>
                </c:pt>
                <c:pt idx="72">
                  <c:v>82.510516173184698</c:v>
                </c:pt>
                <c:pt idx="73">
                  <c:v>82.527275298928302</c:v>
                </c:pt>
                <c:pt idx="74">
                  <c:v>82.543460619613697</c:v>
                </c:pt>
                <c:pt idx="75">
                  <c:v>82.559091781387906</c:v>
                </c:pt>
                <c:pt idx="76">
                  <c:v>82.574187757745605</c:v>
                </c:pt>
                <c:pt idx="77">
                  <c:v>82.588766872560399</c:v>
                </c:pt>
                <c:pt idx="78">
                  <c:v>82.6028468223261</c:v>
                </c:pt>
                <c:pt idx="79">
                  <c:v>82.616444697637704</c:v>
                </c:pt>
                <c:pt idx="80">
                  <c:v>82.629577003936205</c:v>
                </c:pt>
                <c:pt idx="81">
                  <c:v>82.642259681543294</c:v>
                </c:pt>
                <c:pt idx="82">
                  <c:v>82.654508125009897</c:v>
                </c:pt>
                <c:pt idx="83">
                  <c:v>82.666337201802904</c:v>
                </c:pt>
                <c:pt idx="84">
                  <c:v>82.677761270351397</c:v>
                </c:pt>
                <c:pt idx="85">
                  <c:v>82.688794197475403</c:v>
                </c:pt>
                <c:pt idx="86">
                  <c:v>82.699449375217597</c:v>
                </c:pt>
                <c:pt idx="87">
                  <c:v>82.709739737099</c:v>
                </c:pt>
                <c:pt idx="88">
                  <c:v>82.719677773818205</c:v>
                </c:pt>
                <c:pt idx="89">
                  <c:v>82.729275548412403</c:v>
                </c:pt>
                <c:pt idx="90">
                  <c:v>82.738544710900499</c:v>
                </c:pt>
                <c:pt idx="91">
                  <c:v>82.747496512423396</c:v>
                </c:pt>
                <c:pt idx="92">
                  <c:v>82.756141818901696</c:v>
                </c:pt>
                <c:pt idx="93">
                  <c:v>82.764491124224506</c:v>
                </c:pt>
                <c:pt idx="94">
                  <c:v>82.772554562987196</c:v>
                </c:pt>
                <c:pt idx="95">
                  <c:v>82.780341922793298</c:v>
                </c:pt>
                <c:pt idx="96">
                  <c:v>82.787862656134905</c:v>
                </c:pt>
                <c:pt idx="97">
                  <c:v>82.795125891865993</c:v>
                </c:pt>
                <c:pt idx="98">
                  <c:v>82.802140446283801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A58A-4E01-9C12-1054B7653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325744"/>
        <c:axId val="196326136"/>
      </c:lineChart>
      <c:catAx>
        <c:axId val="19632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96326136"/>
        <c:crosses val="autoZero"/>
        <c:auto val="1"/>
        <c:lblAlgn val="ctr"/>
        <c:lblOffset val="100"/>
        <c:noMultiLvlLbl val="0"/>
      </c:catAx>
      <c:valAx>
        <c:axId val="196326136"/>
        <c:scaling>
          <c:orientation val="minMax"/>
          <c:min val="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9632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3512989736029"/>
          <c:y val="3.3923673211652058E-2"/>
          <c:w val="0.85707188921377064"/>
          <c:h val="0.77716946132315423"/>
        </c:manualLayout>
      </c:layout>
      <c:lineChart>
        <c:grouping val="standard"/>
        <c:varyColors val="0"/>
        <c:ser>
          <c:idx val="0"/>
          <c:order val="0"/>
          <c:tx>
            <c:strRef>
              <c:f>'employment scenarios'!$B$1</c:f>
              <c:strCache>
                <c:ptCount val="1"/>
                <c:pt idx="0">
                  <c:v>Baseline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75"/>
              <c:layout>
                <c:manualLayout>
                  <c:x val="-1.2086112268676583E-16"/>
                  <c:y val="-2.2963757720602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812-49E2-92BF-5FD2EC1B39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6"/>
              <c:layout>
                <c:manualLayout>
                  <c:x val="0"/>
                  <c:y val="-1.4352348575376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12-49E2-92BF-5FD2EC1B3975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'employment scenarios'!$A$2:$A$78</c:f>
              <c:numCache>
                <c:formatCode>General</c:formatCode>
                <c:ptCount val="7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</c:numCache>
            </c:numRef>
          </c:cat>
          <c:val>
            <c:numRef>
              <c:f>'employment scenarios'!$B$2:$B$78</c:f>
              <c:numCache>
                <c:formatCode>General</c:formatCode>
                <c:ptCount val="77"/>
                <c:pt idx="25" formatCode="_(* #,##0_);_(* \(#,##0\);_(* &quot;-&quot;??_);_(@_)">
                  <c:v>1832039.0876298901</c:v>
                </c:pt>
                <c:pt idx="26" formatCode="_(* #,##0_);_(* \(#,##0\);_(* &quot;-&quot;??_);_(@_)">
                  <c:v>1905732.21877664</c:v>
                </c:pt>
                <c:pt idx="27" formatCode="_(* #,##0_);_(* \(#,##0\);_(* &quot;-&quot;??_);_(@_)">
                  <c:v>1970279.2849307801</c:v>
                </c:pt>
                <c:pt idx="28" formatCode="_(* #,##0_);_(* \(#,##0\);_(* &quot;-&quot;??_);_(@_)">
                  <c:v>2026724.9152178199</c:v>
                </c:pt>
                <c:pt idx="29" formatCode="_(* #,##0_);_(* \(#,##0\);_(* &quot;-&quot;??_);_(@_)">
                  <c:v>2076113.7387632201</c:v>
                </c:pt>
                <c:pt idx="30" formatCode="_(* #,##0_);_(* \(#,##0\);_(* &quot;-&quot;??_);_(@_)">
                  <c:v>2119490.3846924901</c:v>
                </c:pt>
                <c:pt idx="31" formatCode="_(* #,##0_);_(* \(#,##0\);_(* &quot;-&quot;??_);_(@_)">
                  <c:v>2157899.48213111</c:v>
                </c:pt>
                <c:pt idx="32" formatCode="_(* #,##0_);_(* \(#,##0\);_(* &quot;-&quot;??_);_(@_)">
                  <c:v>2192385.6602045698</c:v>
                </c:pt>
                <c:pt idx="33" formatCode="_(* #,##0_);_(* \(#,##0\);_(* &quot;-&quot;??_);_(@_)">
                  <c:v>2223993.54803835</c:v>
                </c:pt>
                <c:pt idx="34" formatCode="_(* #,##0_);_(* \(#,##0\);_(* &quot;-&quot;??_);_(@_)">
                  <c:v>2253767.7747579599</c:v>
                </c:pt>
                <c:pt idx="35" formatCode="_(* #,##0_);_(* \(#,##0\);_(* &quot;-&quot;??_);_(@_)">
                  <c:v>2281266.0844347402</c:v>
                </c:pt>
                <c:pt idx="36" formatCode="_(* #,##0_);_(* \(#,##0\);_(* &quot;-&quot;??_);_(@_)">
                  <c:v>2309387.68470963</c:v>
                </c:pt>
                <c:pt idx="37" formatCode="_(* #,##0_);_(* \(#,##0\);_(* &quot;-&quot;??_);_(@_)">
                  <c:v>2338018.13149156</c:v>
                </c:pt>
                <c:pt idx="38" formatCode="_(* #,##0_);_(* \(#,##0\);_(* &quot;-&quot;??_);_(@_)">
                  <c:v>2367042.9806894199</c:v>
                </c:pt>
                <c:pt idx="39" formatCode="_(* #,##0_);_(* \(#,##0\);_(* &quot;-&quot;??_);_(@_)">
                  <c:v>2396347.7882121303</c:v>
                </c:pt>
                <c:pt idx="40" formatCode="_(* #,##0_);_(* \(#,##0\);_(* &quot;-&quot;??_);_(@_)">
                  <c:v>2425818.1099685896</c:v>
                </c:pt>
                <c:pt idx="41" formatCode="_(* #,##0_);_(* \(#,##0\);_(* &quot;-&quot;??_);_(@_)">
                  <c:v>2455339.5018677204</c:v>
                </c:pt>
                <c:pt idx="42" formatCode="_(* #,##0_);_(* \(#,##0\);_(* &quot;-&quot;??_);_(@_)">
                  <c:v>2484797.5198184201</c:v>
                </c:pt>
                <c:pt idx="43" formatCode="_(* #,##0_);_(* \(#,##0\);_(* &quot;-&quot;??_);_(@_)">
                  <c:v>2514077.7197296103</c:v>
                </c:pt>
                <c:pt idx="44" formatCode="_(* #,##0_);_(* \(#,##0\);_(* &quot;-&quot;??_);_(@_)">
                  <c:v>2543065.6575101996</c:v>
                </c:pt>
                <c:pt idx="45" formatCode="_(* #,##0_);_(* \(#,##0\);_(* &quot;-&quot;??_);_(@_)">
                  <c:v>2571646.8890690799</c:v>
                </c:pt>
                <c:pt idx="46" formatCode="_(* #,##0_);_(* \(#,##0\);_(* &quot;-&quot;??_);_(@_)">
                  <c:v>2599706.9703151803</c:v>
                </c:pt>
                <c:pt idx="47" formatCode="_(* #,##0_);_(* \(#,##0\);_(* &quot;-&quot;??_);_(@_)">
                  <c:v>2626978.37439297</c:v>
                </c:pt>
                <c:pt idx="48" formatCode="_(* #,##0_);_(* \(#,##0\);_(* &quot;-&quot;??_);_(@_)">
                  <c:v>2654544.4731489504</c:v>
                </c:pt>
                <c:pt idx="49" formatCode="_(* #,##0_);_(* \(#,##0\);_(* &quot;-&quot;??_);_(@_)">
                  <c:v>2681188.4267993202</c:v>
                </c:pt>
                <c:pt idx="50" formatCode="_(* #,##0_);_(* \(#,##0\);_(* &quot;-&quot;??_);_(@_)">
                  <c:v>2707338.6260294099</c:v>
                </c:pt>
                <c:pt idx="51" formatCode="_(* #,##0_);_(* \(#,##0\);_(* &quot;-&quot;??_);_(@_)">
                  <c:v>2732639.4210521397</c:v>
                </c:pt>
                <c:pt idx="52" formatCode="_(* #,##0_);_(* \(#,##0\);_(* &quot;-&quot;??_);_(@_)">
                  <c:v>2757623.77363323</c:v>
                </c:pt>
                <c:pt idx="53" formatCode="_(* #,##0_);_(* \(#,##0\);_(* &quot;-&quot;??_);_(@_)">
                  <c:v>2782621.6694452199</c:v>
                </c:pt>
                <c:pt idx="54" formatCode="_(* #,##0_);_(* \(#,##0\);_(* &quot;-&quot;??_);_(@_)">
                  <c:v>2807491.8234244203</c:v>
                </c:pt>
                <c:pt idx="55" formatCode="_(* #,##0_);_(* \(#,##0\);_(* &quot;-&quot;??_);_(@_)">
                  <c:v>2831583.4246906</c:v>
                </c:pt>
                <c:pt idx="56" formatCode="_(* #,##0_);_(* \(#,##0\);_(* &quot;-&quot;??_);_(@_)">
                  <c:v>2855874.7577286498</c:v>
                </c:pt>
                <c:pt idx="57" formatCode="_(* #,##0_);_(* \(#,##0\);_(* &quot;-&quot;??_);_(@_)">
                  <c:v>2880155.96326609</c:v>
                </c:pt>
                <c:pt idx="58" formatCode="_(* #,##0_);_(* \(#,##0\);_(* &quot;-&quot;??_);_(@_)">
                  <c:v>2904431.25422731</c:v>
                </c:pt>
                <c:pt idx="59" formatCode="_(* #,##0_);_(* \(#,##0\);_(* &quot;-&quot;??_);_(@_)">
                  <c:v>2928704.2169012204</c:v>
                </c:pt>
                <c:pt idx="60" formatCode="_(* #,##0_);_(* \(#,##0\);_(* &quot;-&quot;??_);_(@_)">
                  <c:v>2952978.3757723998</c:v>
                </c:pt>
                <c:pt idx="61" formatCode="_(* #,##0_);_(* \(#,##0\);_(* &quot;-&quot;??_);_(@_)">
                  <c:v>2977255.9383990802</c:v>
                </c:pt>
                <c:pt idx="62" formatCode="_(* #,##0_);_(* \(#,##0\);_(* &quot;-&quot;??_);_(@_)">
                  <c:v>3001540.1380976299</c:v>
                </c:pt>
                <c:pt idx="63" formatCode="_(* #,##0_);_(* \(#,##0\);_(* &quot;-&quot;??_);_(@_)">
                  <c:v>3025833.12299152</c:v>
                </c:pt>
                <c:pt idx="64" formatCode="_(* #,##0_);_(* \(#,##0\);_(* &quot;-&quot;??_);_(@_)">
                  <c:v>3050137.6171160201</c:v>
                </c:pt>
                <c:pt idx="65" formatCode="_(* #,##0_);_(* \(#,##0\);_(* &quot;-&quot;??_);_(@_)">
                  <c:v>3074455.24261725</c:v>
                </c:pt>
                <c:pt idx="66" formatCode="_(* #,##0_);_(* \(#,##0\);_(* &quot;-&quot;??_);_(@_)">
                  <c:v>3098787.09891761</c:v>
                </c:pt>
                <c:pt idx="67" formatCode="_(* #,##0_);_(* \(#,##0\);_(* &quot;-&quot;??_);_(@_)">
                  <c:v>3123135.4154926199</c:v>
                </c:pt>
                <c:pt idx="68" formatCode="_(* #,##0_);_(* \(#,##0\);_(* &quot;-&quot;??_);_(@_)">
                  <c:v>3147500.9474354</c:v>
                </c:pt>
                <c:pt idx="69" formatCode="_(* #,##0_);_(* \(#,##0\);_(* &quot;-&quot;??_);_(@_)">
                  <c:v>3171885.5991249904</c:v>
                </c:pt>
                <c:pt idx="70" formatCode="_(* #,##0_);_(* \(#,##0\);_(* &quot;-&quot;??_);_(@_)">
                  <c:v>3196354.2610519999</c:v>
                </c:pt>
                <c:pt idx="71" formatCode="_(* #,##0_);_(* \(#,##0\);_(* &quot;-&quot;??_);_(@_)">
                  <c:v>3220712.50097244</c:v>
                </c:pt>
                <c:pt idx="72" formatCode="_(* #,##0_);_(* \(#,##0\);_(* &quot;-&quot;??_);_(@_)">
                  <c:v>3244778.2056036401</c:v>
                </c:pt>
                <c:pt idx="73" formatCode="_(* #,##0_);_(* \(#,##0\);_(* &quot;-&quot;??_);_(@_)">
                  <c:v>3268650.65621664</c:v>
                </c:pt>
                <c:pt idx="74" formatCode="_(* #,##0_);_(* \(#,##0\);_(* &quot;-&quot;??_);_(@_)">
                  <c:v>3292536.1456804099</c:v>
                </c:pt>
                <c:pt idx="75" formatCode="_(* #,##0_);_(* \(#,##0\);_(* &quot;-&quot;??_);_(@_)">
                  <c:v>3316436.0321129002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812-49E2-92BF-5FD2EC1B3975}"/>
            </c:ext>
          </c:extLst>
        </c:ser>
        <c:ser>
          <c:idx val="1"/>
          <c:order val="1"/>
          <c:tx>
            <c:strRef>
              <c:f>'employment scenarios'!$C$1</c:f>
              <c:strCache>
                <c:ptCount val="1"/>
                <c:pt idx="0">
                  <c:v>Low</c:v>
                </c:pt>
              </c:strCache>
            </c:strRef>
          </c:tx>
          <c:spPr>
            <a:ln w="57150" cap="rnd" cmpd="dbl">
              <a:solidFill>
                <a:schemeClr val="bg2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75"/>
              <c:layout>
                <c:manualLayout>
                  <c:x val="-1.2086112268676583E-16"/>
                  <c:y val="-2.2963757720602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812-49E2-92BF-5FD2EC1B39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6"/>
              <c:layout>
                <c:manualLayout>
                  <c:x val="0"/>
                  <c:y val="2.8704697150753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812-49E2-92BF-5FD2EC1B3975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'employment scenarios'!$A$2:$A$78</c:f>
              <c:numCache>
                <c:formatCode>General</c:formatCode>
                <c:ptCount val="7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</c:numCache>
            </c:numRef>
          </c:cat>
          <c:val>
            <c:numRef>
              <c:f>'employment scenarios'!$C$2:$C$78</c:f>
              <c:numCache>
                <c:formatCode>General</c:formatCode>
                <c:ptCount val="77"/>
                <c:pt idx="25" formatCode="_(* #,##0_);_(* \(#,##0\);_(* &quot;-&quot;??_);_(@_)">
                  <c:v>1832039.0876298901</c:v>
                </c:pt>
                <c:pt idx="26" formatCode="_(* #,##0_);_(* \(#,##0\);_(* &quot;-&quot;??_);_(@_)">
                  <c:v>1905732.21877664</c:v>
                </c:pt>
                <c:pt idx="27" formatCode="_(* #,##0_);_(* \(#,##0\);_(* &quot;-&quot;??_);_(@_)">
                  <c:v>1970279.2849307801</c:v>
                </c:pt>
                <c:pt idx="28" formatCode="_(* #,##0_);_(* \(#,##0\);_(* &quot;-&quot;??_);_(@_)">
                  <c:v>2026724.9152178199</c:v>
                </c:pt>
                <c:pt idx="29" formatCode="_(* #,##0_);_(* \(#,##0\);_(* &quot;-&quot;??_);_(@_)">
                  <c:v>2076113.7387632201</c:v>
                </c:pt>
                <c:pt idx="30" formatCode="_(* #,##0_);_(* \(#,##0\);_(* &quot;-&quot;??_);_(@_)">
                  <c:v>2119490.3846924901</c:v>
                </c:pt>
                <c:pt idx="31" formatCode="_(* #,##0_);_(* \(#,##0\);_(* &quot;-&quot;??_);_(@_)">
                  <c:v>2157899.48213111</c:v>
                </c:pt>
                <c:pt idx="32" formatCode="_(* #,##0_);_(* \(#,##0\);_(* &quot;-&quot;??_);_(@_)">
                  <c:v>2192385.6602045698</c:v>
                </c:pt>
                <c:pt idx="33" formatCode="_(* #,##0_);_(* \(#,##0\);_(* &quot;-&quot;??_);_(@_)">
                  <c:v>2223993.54803835</c:v>
                </c:pt>
                <c:pt idx="34" formatCode="_(* #,##0_);_(* \(#,##0\);_(* &quot;-&quot;??_);_(@_)">
                  <c:v>2253767.7747579599</c:v>
                </c:pt>
                <c:pt idx="35" formatCode="_(* #,##0_);_(* \(#,##0\);_(* &quot;-&quot;??_);_(@_)">
                  <c:v>2275581.75853336</c:v>
                </c:pt>
                <c:pt idx="36" formatCode="_(* #,##0_);_(* \(#,##0\);_(* &quot;-&quot;??_);_(@_)">
                  <c:v>2296652.4942441303</c:v>
                </c:pt>
                <c:pt idx="37" formatCode="_(* #,##0_);_(* \(#,##0\);_(* &quot;-&quot;??_);_(@_)">
                  <c:v>2317025.76581435</c:v>
                </c:pt>
                <c:pt idx="38" formatCode="_(* #,##0_);_(* \(#,##0\);_(* &quot;-&quot;??_);_(@_)">
                  <c:v>2336747.35716807</c:v>
                </c:pt>
                <c:pt idx="39" formatCode="_(* #,##0_);_(* \(#,##0\);_(* &quot;-&quot;??_);_(@_)">
                  <c:v>2355863.0522293802</c:v>
                </c:pt>
                <c:pt idx="40" formatCode="_(* #,##0_);_(* \(#,##0\);_(* &quot;-&quot;??_);_(@_)">
                  <c:v>2374418.6349223303</c:v>
                </c:pt>
                <c:pt idx="41" formatCode="_(* #,##0_);_(* \(#,##0\);_(* &quot;-&quot;??_);_(@_)">
                  <c:v>2392459.8891710001</c:v>
                </c:pt>
                <c:pt idx="42" formatCode="_(* #,##0_);_(* \(#,##0\);_(* &quot;-&quot;??_);_(@_)">
                  <c:v>2410032.5988994502</c:v>
                </c:pt>
                <c:pt idx="43" formatCode="_(* #,##0_);_(* \(#,##0\);_(* &quot;-&quot;??_);_(@_)">
                  <c:v>2427182.5480317599</c:v>
                </c:pt>
                <c:pt idx="44" formatCode="_(* #,##0_);_(* \(#,##0\);_(* &quot;-&quot;??_);_(@_)">
                  <c:v>2443955.5204919898</c:v>
                </c:pt>
                <c:pt idx="45" formatCode="_(* #,##0_);_(* \(#,##0\);_(* &quot;-&quot;??_);_(@_)">
                  <c:v>2460397.30020421</c:v>
                </c:pt>
                <c:pt idx="46" formatCode="_(* #,##0_);_(* \(#,##0\);_(* &quot;-&quot;??_);_(@_)">
                  <c:v>2476553.6710924897</c:v>
                </c:pt>
                <c:pt idx="47" formatCode="_(* #,##0_);_(* \(#,##0\);_(* &quot;-&quot;??_);_(@_)">
                  <c:v>2492165.83412791</c:v>
                </c:pt>
                <c:pt idx="48" formatCode="_(* #,##0_);_(* \(#,##0\);_(* &quot;-&quot;??_);_(@_)">
                  <c:v>2508107.3180708098</c:v>
                </c:pt>
                <c:pt idx="49" formatCode="_(* #,##0_);_(* \(#,##0\);_(* &quot;-&quot;??_);_(@_)">
                  <c:v>2523223.5004324596</c:v>
                </c:pt>
                <c:pt idx="50" formatCode="_(* #,##0_);_(* \(#,##0\);_(* &quot;-&quot;??_);_(@_)">
                  <c:v>2537907.8029345702</c:v>
                </c:pt>
                <c:pt idx="51" formatCode="_(* #,##0_);_(* \(#,##0\);_(* &quot;-&quot;??_);_(@_)">
                  <c:v>2551781.26704627</c:v>
                </c:pt>
                <c:pt idx="52" formatCode="_(* #,##0_);_(* \(#,##0\);_(* &quot;-&quot;??_);_(@_)">
                  <c:v>2565471.8622970399</c:v>
                </c:pt>
                <c:pt idx="53" formatCode="_(* #,##0_);_(* \(#,##0\);_(* &quot;-&quot;??_);_(@_)">
                  <c:v>2579194.87353398</c:v>
                </c:pt>
                <c:pt idx="54" formatCode="_(* #,##0_);_(* \(#,##0\);_(* &quot;-&quot;??_);_(@_)">
                  <c:v>2592684.9511653399</c:v>
                </c:pt>
                <c:pt idx="55" formatCode="_(* #,##0_);_(* \(#,##0\);_(* &quot;-&quot;??_);_(@_)">
                  <c:v>2605436.8006079397</c:v>
                </c:pt>
                <c:pt idx="56" formatCode="_(* #,##0_);_(* \(#,##0\);_(* &quot;-&quot;??_);_(@_)">
                  <c:v>2618285.769421</c:v>
                </c:pt>
                <c:pt idx="57" formatCode="_(* #,##0_);_(* \(#,##0\);_(* &quot;-&quot;??_);_(@_)">
                  <c:v>2631127.6343575902</c:v>
                </c:pt>
                <c:pt idx="58" formatCode="_(* #,##0_);_(* \(#,##0\);_(* &quot;-&quot;??_);_(@_)">
                  <c:v>2643965.5605459404</c:v>
                </c:pt>
                <c:pt idx="59" formatCode="_(* #,##0_);_(* \(#,##0\);_(* &quot;-&quot;??_);_(@_)">
                  <c:v>2656802.08221938</c:v>
                </c:pt>
                <c:pt idx="60" formatCode="_(* #,##0_);_(* \(#,##0\);_(* &quot;-&quot;??_);_(@_)">
                  <c:v>2669639.3895171401</c:v>
                </c:pt>
                <c:pt idx="61" formatCode="_(* #,##0_);_(* \(#,##0\);_(* &quot;-&quot;??_);_(@_)">
                  <c:v>2682478.7942679101</c:v>
                </c:pt>
                <c:pt idx="62" formatCode="_(* #,##0_);_(* \(#,##0\);_(* &quot;-&quot;??_);_(@_)">
                  <c:v>2695321.9384234496</c:v>
                </c:pt>
                <c:pt idx="63" formatCode="_(* #,##0_);_(* \(#,##0\);_(* &quot;-&quot;??_);_(@_)">
                  <c:v>2708169.8457440203</c:v>
                </c:pt>
                <c:pt idx="64" formatCode="_(* #,##0_);_(* \(#,##0\);_(* &quot;-&quot;??_);_(@_)">
                  <c:v>2721024.0601045</c:v>
                </c:pt>
                <c:pt idx="65" formatCode="_(* #,##0_);_(* \(#,##0\);_(* &quot;-&quot;??_);_(@_)">
                  <c:v>2733885.0006869002</c:v>
                </c:pt>
                <c:pt idx="66" formatCode="_(* #,##0_);_(* \(#,##0\);_(* &quot;-&quot;??_);_(@_)">
                  <c:v>2746752.5617256402</c:v>
                </c:pt>
                <c:pt idx="67" formatCode="_(* #,##0_);_(* \(#,##0\);_(* &quot;-&quot;??_);_(@_)">
                  <c:v>2759627.9434458101</c:v>
                </c:pt>
                <c:pt idx="68" formatCode="_(* #,##0_);_(* \(#,##0\);_(* &quot;-&quot;??_);_(@_)">
                  <c:v>2772510.7971344199</c:v>
                </c:pt>
                <c:pt idx="69" formatCode="_(* #,##0_);_(* \(#,##0\);_(* &quot;-&quot;??_);_(@_)">
                  <c:v>2785402.1028110902</c:v>
                </c:pt>
                <c:pt idx="70" formatCode="_(* #,##0_);_(* \(#,##0\);_(* &quot;-&quot;??_);_(@_)">
                  <c:v>2798307.5601796401</c:v>
                </c:pt>
                <c:pt idx="71" formatCode="_(* #,##0_);_(* \(#,##0\);_(* &quot;-&quot;??_);_(@_)">
                  <c:v>2811218.92471522</c:v>
                </c:pt>
                <c:pt idx="72" formatCode="_(* #,##0_);_(* \(#,##0\);_(* &quot;-&quot;??_);_(@_)">
                  <c:v>2824141.6156697799</c:v>
                </c:pt>
                <c:pt idx="73" formatCode="_(* #,##0_);_(* \(#,##0\);_(* &quot;-&quot;??_);_(@_)">
                  <c:v>2837070.9650194398</c:v>
                </c:pt>
                <c:pt idx="74" formatCode="_(* #,##0_);_(* \(#,##0\);_(* &quot;-&quot;??_);_(@_)">
                  <c:v>2850007.08856152</c:v>
                </c:pt>
                <c:pt idx="75" formatCode="_(* #,##0_);_(* \(#,##0\);_(* &quot;-&quot;??_);_(@_)">
                  <c:v>2862950.0752693103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812-49E2-92BF-5FD2EC1B3975}"/>
            </c:ext>
          </c:extLst>
        </c:ser>
        <c:ser>
          <c:idx val="2"/>
          <c:order val="2"/>
          <c:tx>
            <c:strRef>
              <c:f>'employment scenarios'!$D$1</c:f>
              <c:strCache>
                <c:ptCount val="1"/>
                <c:pt idx="0">
                  <c:v>High</c:v>
                </c:pt>
              </c:strCache>
            </c:strRef>
          </c:tx>
          <c:spPr>
            <a:ln w="57150" cap="rnd" cmpd="dbl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25"/>
              <c:layout>
                <c:manualLayout>
                  <c:x val="-1.6481252575195716E-2"/>
                  <c:y val="2.2963757720602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812-49E2-92BF-5FD2EC1B39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5"/>
              <c:layout>
                <c:manualLayout>
                  <c:x val="0"/>
                  <c:y val="-1.7222818290452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812-49E2-92BF-5FD2EC1B39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'employment scenarios'!$A$2:$A$78</c:f>
              <c:numCache>
                <c:formatCode>General</c:formatCode>
                <c:ptCount val="7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</c:numCache>
            </c:numRef>
          </c:cat>
          <c:val>
            <c:numRef>
              <c:f>'employment scenarios'!$D$2:$D$78</c:f>
              <c:numCache>
                <c:formatCode>General</c:formatCode>
                <c:ptCount val="77"/>
                <c:pt idx="25" formatCode="_(* #,##0_);_(* \(#,##0\);_(* &quot;-&quot;??_);_(@_)">
                  <c:v>1832039.0876298901</c:v>
                </c:pt>
                <c:pt idx="26" formatCode="_(* #,##0_);_(* \(#,##0\);_(* &quot;-&quot;??_);_(@_)">
                  <c:v>1905732.21877664</c:v>
                </c:pt>
                <c:pt idx="27" formatCode="_(* #,##0_);_(* \(#,##0\);_(* &quot;-&quot;??_);_(@_)">
                  <c:v>1970279.2849307801</c:v>
                </c:pt>
                <c:pt idx="28" formatCode="_(* #,##0_);_(* \(#,##0\);_(* &quot;-&quot;??_);_(@_)">
                  <c:v>2026724.9152178199</c:v>
                </c:pt>
                <c:pt idx="29" formatCode="_(* #,##0_);_(* \(#,##0\);_(* &quot;-&quot;??_);_(@_)">
                  <c:v>2076113.7387632201</c:v>
                </c:pt>
                <c:pt idx="30" formatCode="_(* #,##0_);_(* \(#,##0\);_(* &quot;-&quot;??_);_(@_)">
                  <c:v>2119490.3846924901</c:v>
                </c:pt>
                <c:pt idx="31" formatCode="_(* #,##0_);_(* \(#,##0\);_(* &quot;-&quot;??_);_(@_)">
                  <c:v>2157899.48213111</c:v>
                </c:pt>
                <c:pt idx="32" formatCode="_(* #,##0_);_(* \(#,##0\);_(* &quot;-&quot;??_);_(@_)">
                  <c:v>2192385.6602045698</c:v>
                </c:pt>
                <c:pt idx="33" formatCode="_(* #,##0_);_(* \(#,##0\);_(* &quot;-&quot;??_);_(@_)">
                  <c:v>2223993.54803835</c:v>
                </c:pt>
                <c:pt idx="34" formatCode="_(* #,##0_);_(* \(#,##0\);_(* &quot;-&quot;??_);_(@_)">
                  <c:v>2253767.7747579599</c:v>
                </c:pt>
                <c:pt idx="35" formatCode="_(* #,##0_);_(* \(#,##0\);_(* &quot;-&quot;??_);_(@_)">
                  <c:v>2286798.4868785301</c:v>
                </c:pt>
                <c:pt idx="36" formatCode="_(* #,##0_);_(* \(#,##0\);_(* &quot;-&quot;??_);_(@_)">
                  <c:v>2321280.0765771</c:v>
                </c:pt>
                <c:pt idx="37" formatCode="_(* #,##0_);_(* \(#,##0\);_(* &quot;-&quot;??_);_(@_)">
                  <c:v>2356962.8184583196</c:v>
                </c:pt>
                <c:pt idx="38" formatCode="_(* #,##0_);_(* \(#,##0\);_(* &quot;-&quot;??_);_(@_)">
                  <c:v>2393596.9871268598</c:v>
                </c:pt>
                <c:pt idx="39" formatCode="_(* #,##0_);_(* \(#,##0\);_(* &quot;-&quot;??_);_(@_)">
                  <c:v>2430932.8571873899</c:v>
                </c:pt>
                <c:pt idx="40" formatCode="_(* #,##0_);_(* \(#,##0\);_(* &quot;-&quot;??_);_(@_)">
                  <c:v>2468720.7032445697</c:v>
                </c:pt>
                <c:pt idx="41" formatCode="_(* #,##0_);_(* \(#,##0\);_(* &quot;-&quot;??_);_(@_)">
                  <c:v>2506710.7999030701</c:v>
                </c:pt>
                <c:pt idx="42" formatCode="_(* #,##0_);_(* \(#,##0\);_(* &quot;-&quot;??_);_(@_)">
                  <c:v>2544653.4217675501</c:v>
                </c:pt>
                <c:pt idx="43" formatCode="_(* #,##0_);_(* \(#,##0\);_(* &quot;-&quot;??_);_(@_)">
                  <c:v>2582298.8434426901</c:v>
                </c:pt>
                <c:pt idx="44" formatCode="_(* #,##0_);_(* \(#,##0\);_(* &quot;-&quot;??_);_(@_)">
                  <c:v>2619397.33953314</c:v>
                </c:pt>
                <c:pt idx="45" formatCode="_(* #,##0_);_(* \(#,##0\);_(* &quot;-&quot;??_);_(@_)">
                  <c:v>2655699.1846435601</c:v>
                </c:pt>
                <c:pt idx="46" formatCode="_(* #,##0_);_(* \(#,##0\);_(* &quot;-&quot;??_);_(@_)">
                  <c:v>2690954.6533786403</c:v>
                </c:pt>
                <c:pt idx="47" formatCode="_(* #,##0_);_(* \(#,##0\);_(* &quot;-&quot;??_);_(@_)">
                  <c:v>2725560.9152917098</c:v>
                </c:pt>
                <c:pt idx="48" formatCode="_(* #,##0_);_(* \(#,##0\);_(* &quot;-&quot;??_);_(@_)">
                  <c:v>2760498.1481672297</c:v>
                </c:pt>
                <c:pt idx="49" formatCode="_(* #,##0_);_(* \(#,##0\);_(* &quot;-&quot;??_);_(@_)">
                  <c:v>2794634.5264884997</c:v>
                </c:pt>
                <c:pt idx="50" formatCode="_(* #,##0_);_(* \(#,##0\);_(* &quot;-&quot;??_);_(@_)">
                  <c:v>2827880.2845858699</c:v>
                </c:pt>
                <c:pt idx="51" formatCode="_(* #,##0_);_(* \(#,##0\);_(* &quot;-&quot;??_);_(@_)">
                  <c:v>2860130.68421687</c:v>
                </c:pt>
                <c:pt idx="52" formatCode="_(* #,##0_);_(* \(#,##0\);_(* &quot;-&quot;??_);_(@_)">
                  <c:v>2892037.36310519</c:v>
                </c:pt>
                <c:pt idx="53" formatCode="_(* #,##0_);_(* \(#,##0\);_(* &quot;-&quot;??_);_(@_)">
                  <c:v>2924167.3188859299</c:v>
                </c:pt>
                <c:pt idx="54" formatCode="_(* #,##0_);_(* \(#,##0\);_(* &quot;-&quot;??_);_(@_)">
                  <c:v>2956261.44294301</c:v>
                </c:pt>
                <c:pt idx="55" formatCode="_(* #,##0_);_(* \(#,##0\);_(* &quot;-&quot;??_);_(@_)">
                  <c:v>2987285.51033046</c:v>
                </c:pt>
                <c:pt idx="56" formatCode="_(* #,##0_);_(* \(#,##0\);_(* &quot;-&quot;??_);_(@_)">
                  <c:v>3018497.3908428201</c:v>
                </c:pt>
                <c:pt idx="57" formatCode="_(* #,##0_);_(* \(#,##0\);_(* &quot;-&quot;??_);_(@_)">
                  <c:v>3049697.7223559804</c:v>
                </c:pt>
                <c:pt idx="58" formatCode="_(* #,##0_);_(* \(#,##0\);_(* &quot;-&quot;??_);_(@_)">
                  <c:v>3080890.5004638801</c:v>
                </c:pt>
                <c:pt idx="59" formatCode="_(* #,##0_);_(* \(#,##0\);_(* &quot;-&quot;??_);_(@_)">
                  <c:v>3112079.10300192</c:v>
                </c:pt>
                <c:pt idx="60" formatCode="_(* #,##0_);_(* \(#,##0\);_(* &quot;-&quot;??_);_(@_)">
                  <c:v>3143264.4730552603</c:v>
                </c:pt>
                <c:pt idx="61" formatCode="_(* #,##0_);_(* \(#,##0\);_(* &quot;-&quot;??_);_(@_)">
                  <c:v>3174455.01396106</c:v>
                </c:pt>
                <c:pt idx="62" formatCode="_(* #,##0_);_(* \(#,##0\);_(* &quot;-&quot;??_);_(@_)">
                  <c:v>3205646.9005429898</c:v>
                </c:pt>
                <c:pt idx="63" formatCode="_(* #,##0_);_(* \(#,##0\);_(* &quot;-&quot;??_);_(@_)">
                  <c:v>3236844.0200030999</c:v>
                </c:pt>
                <c:pt idx="64" formatCode="_(* #,##0_);_(* \(#,##0\);_(* &quot;-&quot;??_);_(@_)">
                  <c:v>3268048.67986194</c:v>
                </c:pt>
                <c:pt idx="65" formatCode="_(* #,##0_);_(* \(#,##0\);_(* &quot;-&quot;??_);_(@_)">
                  <c:v>3299261.9890955496</c:v>
                </c:pt>
                <c:pt idx="66" formatCode="_(* #,##0_);_(* \(#,##0\);_(* &quot;-&quot;??_);_(@_)">
                  <c:v>3330484.4875353002</c:v>
                </c:pt>
                <c:pt idx="67" formatCode="_(* #,##0_);_(* \(#,##0\);_(* &quot;-&quot;??_);_(@_)">
                  <c:v>3361718.0327304699</c:v>
                </c:pt>
                <c:pt idx="68" formatCode="_(* #,##0_);_(* \(#,##0\);_(* &quot;-&quot;??_);_(@_)">
                  <c:v>3392962.8529523001</c:v>
                </c:pt>
                <c:pt idx="69" formatCode="_(* #,##0_);_(* \(#,##0\);_(* &quot;-&quot;??_);_(@_)">
                  <c:v>3424220.5105978101</c:v>
                </c:pt>
                <c:pt idx="70" formatCode="_(* #,##0_);_(* \(#,##0\);_(* &quot;-&quot;??_);_(@_)">
                  <c:v>3455489.33756132</c:v>
                </c:pt>
                <c:pt idx="71" formatCode="_(* #,##0_);_(* \(#,##0\);_(* &quot;-&quot;??_);_(@_)">
                  <c:v>3486772.4933295297</c:v>
                </c:pt>
                <c:pt idx="72" formatCode="_(* #,##0_);_(* \(#,##0\);_(* &quot;-&quot;??_);_(@_)">
                  <c:v>3518065.7537352401</c:v>
                </c:pt>
                <c:pt idx="73" formatCode="_(* #,##0_);_(* \(#,##0\);_(* &quot;-&quot;??_);_(@_)">
                  <c:v>3549371.3386028698</c:v>
                </c:pt>
                <c:pt idx="74" formatCode="_(* #,##0_);_(* \(#,##0\);_(* &quot;-&quot;??_);_(@_)">
                  <c:v>3580689.7775113098</c:v>
                </c:pt>
                <c:pt idx="75" formatCode="_(* #,##0_);_(* \(#,##0\);_(* &quot;-&quot;??_);_(@_)">
                  <c:v>3612021.5457614199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4812-49E2-92BF-5FD2EC1B3975}"/>
            </c:ext>
          </c:extLst>
        </c:ser>
        <c:ser>
          <c:idx val="3"/>
          <c:order val="3"/>
          <c:tx>
            <c:strRef>
              <c:f>'employment scenarios'!$E$1</c:f>
              <c:strCache>
                <c:ptCount val="1"/>
                <c:pt idx="0">
                  <c:v>Historical</c:v>
                </c:pt>
              </c:strCache>
            </c:strRef>
          </c:tx>
          <c:spPr>
            <a:ln w="571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892956387351854E-2"/>
                  <c:y val="1.435234857537673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812-49E2-92BF-5FD2EC1B39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'employment scenarios'!$A$2:$A$78</c:f>
              <c:numCache>
                <c:formatCode>General</c:formatCode>
                <c:ptCount val="7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</c:numCache>
            </c:numRef>
          </c:cat>
          <c:val>
            <c:numRef>
              <c:f>'employment scenarios'!$E$2:$E$78</c:f>
              <c:numCache>
                <c:formatCode>General</c:formatCode>
                <c:ptCount val="77"/>
                <c:pt idx="0">
                  <c:v>938250.0163613999</c:v>
                </c:pt>
                <c:pt idx="1">
                  <c:v>960888.19207270001</c:v>
                </c:pt>
                <c:pt idx="2">
                  <c:v>978711.05105060001</c:v>
                </c:pt>
                <c:pt idx="3">
                  <c:v>1026045.9237992</c:v>
                </c:pt>
                <c:pt idx="4">
                  <c:v>1102350.0759304999</c:v>
                </c:pt>
                <c:pt idx="5">
                  <c:v>1150225.8452141001</c:v>
                </c:pt>
                <c:pt idx="6">
                  <c:v>1217630.1345231</c:v>
                </c:pt>
                <c:pt idx="7">
                  <c:v>1269902.1335543999</c:v>
                </c:pt>
                <c:pt idx="8">
                  <c:v>1309154.0184245</c:v>
                </c:pt>
                <c:pt idx="9">
                  <c:v>1336151.1084514</c:v>
                </c:pt>
                <c:pt idx="10">
                  <c:v>1376756.1631461999</c:v>
                </c:pt>
                <c:pt idx="11">
                  <c:v>1384988.0698305001</c:v>
                </c:pt>
                <c:pt idx="12">
                  <c:v>1389016.1638754001</c:v>
                </c:pt>
                <c:pt idx="13">
                  <c:v>1400275.1186668</c:v>
                </c:pt>
                <c:pt idx="14">
                  <c:v>1451727.0429246</c:v>
                </c:pt>
                <c:pt idx="15">
                  <c:v>1515028.1816944</c:v>
                </c:pt>
                <c:pt idx="16">
                  <c:v>1590026.0990780001</c:v>
                </c:pt>
                <c:pt idx="17">
                  <c:v>1672560.1637438</c:v>
                </c:pt>
                <c:pt idx="18">
                  <c:v>1683550.2318813999</c:v>
                </c:pt>
                <c:pt idx="19">
                  <c:v>1628697.9132552</c:v>
                </c:pt>
                <c:pt idx="20">
                  <c:v>1609941.9803425001</c:v>
                </c:pt>
                <c:pt idx="21">
                  <c:v>1652225.0088877999</c:v>
                </c:pt>
                <c:pt idx="22">
                  <c:v>1692996.2119936</c:v>
                </c:pt>
                <c:pt idx="23">
                  <c:v>1742670.8651833001</c:v>
                </c:pt>
                <c:pt idx="24">
                  <c:v>1777349.3726474</c:v>
                </c:pt>
                <c:pt idx="25">
                  <c:v>1777349.3726474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4812-49E2-92BF-5FD2EC1B3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326920"/>
        <c:axId val="196327312"/>
      </c:lineChart>
      <c:catAx>
        <c:axId val="19632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96327312"/>
        <c:crosses val="autoZero"/>
        <c:auto val="1"/>
        <c:lblAlgn val="ctr"/>
        <c:lblOffset val="100"/>
        <c:tickLblSkip val="3"/>
        <c:noMultiLvlLbl val="0"/>
      </c:catAx>
      <c:valAx>
        <c:axId val="196327312"/>
        <c:scaling>
          <c:orientation val="minMax"/>
          <c:min val="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Jobs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9632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22408514707693E-2"/>
          <c:y val="4.5523023937033981E-2"/>
          <c:w val="0.90633967630103029"/>
          <c:h val="0.71926764622389117"/>
        </c:manualLayout>
      </c:layout>
      <c:lineChart>
        <c:grouping val="standard"/>
        <c:varyColors val="0"/>
        <c:ser>
          <c:idx val="0"/>
          <c:order val="0"/>
          <c:tx>
            <c:strRef>
              <c:f>'Table and Chart'!$B$1</c:f>
              <c:strCache>
                <c:ptCount val="1"/>
                <c:pt idx="0">
                  <c:v>High</c:v>
                </c:pt>
              </c:strCache>
            </c:strRef>
          </c:tx>
          <c:spPr>
            <a:ln w="57150" cap="rnd" cmpd="dbl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50"/>
              <c:layout>
                <c:manualLayout>
                  <c:x val="-1.0973811422520248E-16"/>
                  <c:y val="-3.0581039755351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903-4BAA-9885-07E4BCD800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1"/>
              <c:layout>
                <c:manualLayout>
                  <c:x val="0"/>
                  <c:y val="3.66972477064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903-4BAA-9885-07E4BCD800FF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0"/>
                  <c:y val="-2.5026066081951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903-4BAA-9885-07E4BCD800FF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 and Chart'!$A$2:$A$52</c:f>
              <c:numCache>
                <c:formatCode>General</c:formatCode>
                <c:ptCount val="5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  <c:pt idx="46">
                  <c:v>2061</c:v>
                </c:pt>
                <c:pt idx="47">
                  <c:v>2062</c:v>
                </c:pt>
                <c:pt idx="48">
                  <c:v>2063</c:v>
                </c:pt>
                <c:pt idx="49">
                  <c:v>2064</c:v>
                </c:pt>
                <c:pt idx="50">
                  <c:v>2065</c:v>
                </c:pt>
              </c:numCache>
            </c:numRef>
          </c:cat>
          <c:val>
            <c:numRef>
              <c:f>'Table and Chart'!$B$2:$B$52</c:f>
              <c:numCache>
                <c:formatCode>_(* #,##0_);_(* \(#,##0\);_(* "-"??_);_(@_)</c:formatCode>
                <c:ptCount val="51"/>
                <c:pt idx="0">
                  <c:v>2996755</c:v>
                </c:pt>
                <c:pt idx="1">
                  <c:v>3061691.0686047398</c:v>
                </c:pt>
                <c:pt idx="2">
                  <c:v>3131526.1007449399</c:v>
                </c:pt>
                <c:pt idx="3">
                  <c:v>3203565.2487675999</c:v>
                </c:pt>
                <c:pt idx="4">
                  <c:v>3275144.81756823</c:v>
                </c:pt>
                <c:pt idx="5">
                  <c:v>3344487.9169345</c:v>
                </c:pt>
                <c:pt idx="6">
                  <c:v>3410703.8227260699</c:v>
                </c:pt>
                <c:pt idx="7">
                  <c:v>3473569.00320342</c:v>
                </c:pt>
                <c:pt idx="8">
                  <c:v>3533009.3765517599</c:v>
                </c:pt>
                <c:pt idx="9">
                  <c:v>3589372.51389051</c:v>
                </c:pt>
                <c:pt idx="10">
                  <c:v>3650016.9796611001</c:v>
                </c:pt>
                <c:pt idx="11">
                  <c:v>3706665.0022565001</c:v>
                </c:pt>
                <c:pt idx="12">
                  <c:v>3764759.1436111298</c:v>
                </c:pt>
                <c:pt idx="13">
                  <c:v>3825853.7247373499</c:v>
                </c:pt>
                <c:pt idx="14">
                  <c:v>3889489.0093544498</c:v>
                </c:pt>
                <c:pt idx="15">
                  <c:v>3955597.2863985901</c:v>
                </c:pt>
                <c:pt idx="16">
                  <c:v>4023713.1610993901</c:v>
                </c:pt>
                <c:pt idx="17">
                  <c:v>4093166.8105822802</c:v>
                </c:pt>
                <c:pt idx="18">
                  <c:v>4163307.1855348102</c:v>
                </c:pt>
                <c:pt idx="19">
                  <c:v>4233240.9867666699</c:v>
                </c:pt>
                <c:pt idx="20">
                  <c:v>4302426.7483717203</c:v>
                </c:pt>
                <c:pt idx="21">
                  <c:v>4370361.4367456203</c:v>
                </c:pt>
                <c:pt idx="22">
                  <c:v>4437276.8214353798</c:v>
                </c:pt>
                <c:pt idx="23">
                  <c:v>4504483.3602553997</c:v>
                </c:pt>
                <c:pt idx="24">
                  <c:v>4570842.8018445298</c:v>
                </c:pt>
                <c:pt idx="25">
                  <c:v>4636016.4278629003</c:v>
                </c:pt>
                <c:pt idx="26">
                  <c:v>4699905.6568154199</c:v>
                </c:pt>
                <c:pt idx="27">
                  <c:v>4763290.9888737202</c:v>
                </c:pt>
                <c:pt idx="28">
                  <c:v>4827048.3388694404</c:v>
                </c:pt>
                <c:pt idx="29">
                  <c:v>4890967.0932982899</c:v>
                </c:pt>
                <c:pt idx="30">
                  <c:v>4953581.8088053102</c:v>
                </c:pt>
                <c:pt idx="31">
                  <c:v>5016266.3825362297</c:v>
                </c:pt>
                <c:pt idx="32">
                  <c:v>5079037.7590113999</c:v>
                </c:pt>
                <c:pt idx="33">
                  <c:v>5142011.7863502903</c:v>
                </c:pt>
                <c:pt idx="34">
                  <c:v>5205205.6006149501</c:v>
                </c:pt>
                <c:pt idx="35">
                  <c:v>5268679.9827223504</c:v>
                </c:pt>
                <c:pt idx="36">
                  <c:v>5332456.3669790197</c:v>
                </c:pt>
                <c:pt idx="37">
                  <c:v>5396354.0473990496</c:v>
                </c:pt>
                <c:pt idx="38">
                  <c:v>5460215.4127221303</c:v>
                </c:pt>
                <c:pt idx="39">
                  <c:v>5523948.8722400097</c:v>
                </c:pt>
                <c:pt idx="40">
                  <c:v>5587676.0927797398</c:v>
                </c:pt>
                <c:pt idx="41">
                  <c:v>5651535.7894776203</c:v>
                </c:pt>
                <c:pt idx="42">
                  <c:v>5715555.2191973096</c:v>
                </c:pt>
                <c:pt idx="43">
                  <c:v>5779805.6384467799</c:v>
                </c:pt>
                <c:pt idx="44">
                  <c:v>5844312.0056981901</c:v>
                </c:pt>
                <c:pt idx="45">
                  <c:v>5909011.1306640301</c:v>
                </c:pt>
                <c:pt idx="46">
                  <c:v>5973947.4713690104</c:v>
                </c:pt>
                <c:pt idx="47">
                  <c:v>6039049.6982988603</c:v>
                </c:pt>
                <c:pt idx="48">
                  <c:v>6104257.91101922</c:v>
                </c:pt>
                <c:pt idx="49">
                  <c:v>6169521.2848682199</c:v>
                </c:pt>
                <c:pt idx="50">
                  <c:v>6234812.4681014596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903-4BAA-9885-07E4BCD800FF}"/>
            </c:ext>
          </c:extLst>
        </c:ser>
        <c:ser>
          <c:idx val="1"/>
          <c:order val="1"/>
          <c:tx>
            <c:strRef>
              <c:f>'Table and Chart'!$C$1</c:f>
              <c:strCache>
                <c:ptCount val="1"/>
                <c:pt idx="0">
                  <c:v>Baseline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50"/>
              <c:layout>
                <c:manualLayout>
                  <c:x val="0"/>
                  <c:y val="-2.4464831804281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903-4BAA-9885-07E4BCD800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1"/>
              <c:layout>
                <c:manualLayout>
                  <c:x val="0"/>
                  <c:y val="3.66972477064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903-4BAA-9885-07E4BCD800FF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0"/>
                  <c:y val="-2.7806740091057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903-4BAA-9885-07E4BCD800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 and Chart'!$A$2:$A$52</c:f>
              <c:numCache>
                <c:formatCode>General</c:formatCode>
                <c:ptCount val="5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  <c:pt idx="46">
                  <c:v>2061</c:v>
                </c:pt>
                <c:pt idx="47">
                  <c:v>2062</c:v>
                </c:pt>
                <c:pt idx="48">
                  <c:v>2063</c:v>
                </c:pt>
                <c:pt idx="49">
                  <c:v>2064</c:v>
                </c:pt>
                <c:pt idx="50">
                  <c:v>2065</c:v>
                </c:pt>
              </c:numCache>
            </c:numRef>
          </c:cat>
          <c:val>
            <c:numRef>
              <c:f>'Table and Chart'!$C$2:$C$52</c:f>
              <c:numCache>
                <c:formatCode>_(* #,##0_);_(* \(#,##0\);_(* "-"??_);_(@_)</c:formatCode>
                <c:ptCount val="51"/>
                <c:pt idx="0">
                  <c:v>2996755</c:v>
                </c:pt>
                <c:pt idx="1">
                  <c:v>3061159.94268629</c:v>
                </c:pt>
                <c:pt idx="2">
                  <c:v>3130136.29115402</c:v>
                </c:pt>
                <c:pt idx="3">
                  <c:v>3200621.2060460299</c:v>
                </c:pt>
                <c:pt idx="4">
                  <c:v>3269956.4633526402</c:v>
                </c:pt>
                <c:pt idx="5">
                  <c:v>3336353.1831270601</c:v>
                </c:pt>
                <c:pt idx="6">
                  <c:v>3398906.62161829</c:v>
                </c:pt>
                <c:pt idx="7">
                  <c:v>3457380.14075734</c:v>
                </c:pt>
                <c:pt idx="8">
                  <c:v>3511958.5950787799</c:v>
                </c:pt>
                <c:pt idx="9">
                  <c:v>3563070.0095803798</c:v>
                </c:pt>
                <c:pt idx="10">
                  <c:v>3611236.7456054599</c:v>
                </c:pt>
                <c:pt idx="11">
                  <c:v>3652818.7078107898</c:v>
                </c:pt>
                <c:pt idx="12">
                  <c:v>3694312.7287301202</c:v>
                </c:pt>
                <c:pt idx="13">
                  <c:v>3737632.7121401899</c:v>
                </c:pt>
                <c:pt idx="14">
                  <c:v>3782550.60056578</c:v>
                </c:pt>
                <c:pt idx="15">
                  <c:v>3829200.9045835598</c:v>
                </c:pt>
                <c:pt idx="16">
                  <c:v>3877305.9834095701</c:v>
                </c:pt>
                <c:pt idx="17">
                  <c:v>3926576.3393425802</c:v>
                </c:pt>
                <c:pt idx="18">
                  <c:v>3976748.6185725201</c:v>
                </c:pt>
                <c:pt idx="19">
                  <c:v>4027339.00435192</c:v>
                </c:pt>
                <c:pt idx="20">
                  <c:v>4078178.0148398601</c:v>
                </c:pt>
                <c:pt idx="21">
                  <c:v>4129097.7604011102</c:v>
                </c:pt>
                <c:pt idx="22">
                  <c:v>4179646.2088721599</c:v>
                </c:pt>
                <c:pt idx="23">
                  <c:v>4231151.0592076099</c:v>
                </c:pt>
                <c:pt idx="24">
                  <c:v>4282334.2591740601</c:v>
                </c:pt>
                <c:pt idx="25">
                  <c:v>4333399.5862419596</c:v>
                </c:pt>
                <c:pt idx="26">
                  <c:v>4383865.4317735797</c:v>
                </c:pt>
                <c:pt idx="27">
                  <c:v>4434110.2700310396</c:v>
                </c:pt>
                <c:pt idx="28">
                  <c:v>4484474.2903947104</c:v>
                </c:pt>
                <c:pt idx="29">
                  <c:v>4534682.7247789605</c:v>
                </c:pt>
                <c:pt idx="30">
                  <c:v>4583702.5458193999</c:v>
                </c:pt>
                <c:pt idx="31">
                  <c:v>4632520.8301337296</c:v>
                </c:pt>
                <c:pt idx="32">
                  <c:v>4681025.7524671098</c:v>
                </c:pt>
                <c:pt idx="33">
                  <c:v>4729284.7102616401</c:v>
                </c:pt>
                <c:pt idx="34">
                  <c:v>4777290.9464737903</c:v>
                </c:pt>
                <c:pt idx="35">
                  <c:v>4825100.8215522496</c:v>
                </c:pt>
                <c:pt idx="36">
                  <c:v>4872734.0388050303</c:v>
                </c:pt>
                <c:pt idx="37">
                  <c:v>4920050.26817891</c:v>
                </c:pt>
                <c:pt idx="38">
                  <c:v>4966944.9745649695</c:v>
                </c:pt>
                <c:pt idx="39">
                  <c:v>5013384.2957733199</c:v>
                </c:pt>
                <c:pt idx="40">
                  <c:v>5059541.0153729897</c:v>
                </c:pt>
                <c:pt idx="41">
                  <c:v>5105601.7339014197</c:v>
                </c:pt>
                <c:pt idx="42">
                  <c:v>5151657.7609564299</c:v>
                </c:pt>
                <c:pt idx="43">
                  <c:v>5197845.6878105802</c:v>
                </c:pt>
                <c:pt idx="44">
                  <c:v>5244266.37973262</c:v>
                </c:pt>
                <c:pt idx="45">
                  <c:v>5291026.5183437904</c:v>
                </c:pt>
                <c:pt idx="46">
                  <c:v>5337990.1104193097</c:v>
                </c:pt>
                <c:pt idx="47">
                  <c:v>5384873.7762770001</c:v>
                </c:pt>
                <c:pt idx="48">
                  <c:v>5431752.8267673403</c:v>
                </c:pt>
                <c:pt idx="49">
                  <c:v>5478909.6506629996</c:v>
                </c:pt>
                <c:pt idx="50">
                  <c:v>5526408.5150898304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8903-4BAA-9885-07E4BCD800FF}"/>
            </c:ext>
          </c:extLst>
        </c:ser>
        <c:ser>
          <c:idx val="2"/>
          <c:order val="2"/>
          <c:tx>
            <c:strRef>
              <c:f>'Table and Chart'!$D$1</c:f>
              <c:strCache>
                <c:ptCount val="1"/>
                <c:pt idx="0">
                  <c:v>Low</c:v>
                </c:pt>
              </c:strCache>
            </c:strRef>
          </c:tx>
          <c:spPr>
            <a:ln w="57150" cap="rnd" cmpd="dbl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446691758258204E-2"/>
                  <c:y val="2.7522935779816401E-2"/>
                </c:manualLayout>
              </c:layout>
              <c:tx>
                <c:rich>
                  <a:bodyPr/>
                  <a:lstStyle/>
                  <a:p>
                    <a:fld id="{8CC46325-84B7-481F-B01F-0E3C79E41033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903-4BAA-9885-07E4BCD800F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0"/>
              <c:layout>
                <c:manualLayout>
                  <c:x val="0"/>
                  <c:y val="-2.4464831804281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903-4BAA-9885-07E4BCD800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1"/>
              <c:layout>
                <c:manualLayout>
                  <c:x val="0"/>
                  <c:y val="3.66972477064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903-4BAA-9885-07E4BCD800FF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0"/>
                  <c:y val="3.0587414100162944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903-4BAA-9885-07E4BCD800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 and Chart'!$A$2:$A$52</c:f>
              <c:numCache>
                <c:formatCode>General</c:formatCode>
                <c:ptCount val="5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  <c:pt idx="46">
                  <c:v>2061</c:v>
                </c:pt>
                <c:pt idx="47">
                  <c:v>2062</c:v>
                </c:pt>
                <c:pt idx="48">
                  <c:v>2063</c:v>
                </c:pt>
                <c:pt idx="49">
                  <c:v>2064</c:v>
                </c:pt>
                <c:pt idx="50">
                  <c:v>2065</c:v>
                </c:pt>
              </c:numCache>
            </c:numRef>
          </c:cat>
          <c:val>
            <c:numRef>
              <c:f>'Table and Chart'!$D$2:$D$52</c:f>
              <c:numCache>
                <c:formatCode>_(* #,##0_);_(* \(#,##0\);_(* "-"??_);_(@_)</c:formatCode>
                <c:ptCount val="51"/>
                <c:pt idx="0">
                  <c:v>2996755</c:v>
                </c:pt>
                <c:pt idx="1">
                  <c:v>3061089.5907883798</c:v>
                </c:pt>
                <c:pt idx="2">
                  <c:v>3129252.9119627201</c:v>
                </c:pt>
                <c:pt idx="3">
                  <c:v>3198860.1979799699</c:v>
                </c:pt>
                <c:pt idx="4">
                  <c:v>3267212.1825447199</c:v>
                </c:pt>
                <c:pt idx="5">
                  <c:v>3332509.5075959498</c:v>
                </c:pt>
                <c:pt idx="6">
                  <c:v>3393842.81899769</c:v>
                </c:pt>
                <c:pt idx="7">
                  <c:v>3450971.3223202201</c:v>
                </c:pt>
                <c:pt idx="8">
                  <c:v>3504075.4631856801</c:v>
                </c:pt>
                <c:pt idx="9">
                  <c:v>3553577.3250156501</c:v>
                </c:pt>
                <c:pt idx="10">
                  <c:v>3592779.9396042698</c:v>
                </c:pt>
                <c:pt idx="11">
                  <c:v>3622090.4127941499</c:v>
                </c:pt>
                <c:pt idx="12">
                  <c:v>3649008.5109914402</c:v>
                </c:pt>
                <c:pt idx="13">
                  <c:v>3675840.3202481298</c:v>
                </c:pt>
                <c:pt idx="14">
                  <c:v>3702638.8782516401</c:v>
                </c:pt>
                <c:pt idx="15">
                  <c:v>3729787.2402013601</c:v>
                </c:pt>
                <c:pt idx="16">
                  <c:v>3757235.5429569799</c:v>
                </c:pt>
                <c:pt idx="17">
                  <c:v>3784972.1273029698</c:v>
                </c:pt>
                <c:pt idx="18">
                  <c:v>3812975.4619768499</c:v>
                </c:pt>
                <c:pt idx="19">
                  <c:v>3841029.7423482402</c:v>
                </c:pt>
                <c:pt idx="20">
                  <c:v>3869232.3879727898</c:v>
                </c:pt>
                <c:pt idx="21">
                  <c:v>3897666.99725219</c:v>
                </c:pt>
                <c:pt idx="22">
                  <c:v>3925966.1725915</c:v>
                </c:pt>
                <c:pt idx="23">
                  <c:v>3955205.7080021501</c:v>
                </c:pt>
                <c:pt idx="24">
                  <c:v>3984146.3288689801</c:v>
                </c:pt>
                <c:pt idx="25">
                  <c:v>4012942.4372623102</c:v>
                </c:pt>
                <c:pt idx="26">
                  <c:v>4041073.3094450999</c:v>
                </c:pt>
                <c:pt idx="27">
                  <c:v>4069031.7323223199</c:v>
                </c:pt>
                <c:pt idx="28">
                  <c:v>4097041.2126935399</c:v>
                </c:pt>
                <c:pt idx="29">
                  <c:v>4124666.5222485401</c:v>
                </c:pt>
                <c:pt idx="30">
                  <c:v>4151061.3802038501</c:v>
                </c:pt>
                <c:pt idx="31">
                  <c:v>4177048.9278173801</c:v>
                </c:pt>
                <c:pt idx="32">
                  <c:v>4202641.7986012204</c:v>
                </c:pt>
                <c:pt idx="33">
                  <c:v>4227925.6821967</c:v>
                </c:pt>
                <c:pt idx="34">
                  <c:v>4252884.6445029899</c:v>
                </c:pt>
                <c:pt idx="35">
                  <c:v>4277563.6044347202</c:v>
                </c:pt>
                <c:pt idx="36">
                  <c:v>4301952.8522210401</c:v>
                </c:pt>
                <c:pt idx="37">
                  <c:v>4325916.2365889801</c:v>
                </c:pt>
                <c:pt idx="38">
                  <c:v>4349369.7078435495</c:v>
                </c:pt>
                <c:pt idx="39">
                  <c:v>4372281.7859660601</c:v>
                </c:pt>
                <c:pt idx="40">
                  <c:v>4394804.3822394898</c:v>
                </c:pt>
                <c:pt idx="41">
                  <c:v>4417079.6501921304</c:v>
                </c:pt>
                <c:pt idx="42">
                  <c:v>4439171.1219136696</c:v>
                </c:pt>
                <c:pt idx="43">
                  <c:v>4461218.3724979404</c:v>
                </c:pt>
                <c:pt idx="44">
                  <c:v>4483303.9734307602</c:v>
                </c:pt>
                <c:pt idx="45">
                  <c:v>4505450.4093682598</c:v>
                </c:pt>
                <c:pt idx="46">
                  <c:v>4527750.1972519197</c:v>
                </c:pt>
                <c:pt idx="47">
                  <c:v>4550215.74093627</c:v>
                </c:pt>
                <c:pt idx="48">
                  <c:v>4572858.1286292803</c:v>
                </c:pt>
                <c:pt idx="49">
                  <c:v>4595703.2432542304</c:v>
                </c:pt>
                <c:pt idx="50">
                  <c:v>4618783.7391254604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8903-4BAA-9885-07E4BCD80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695728"/>
        <c:axId val="160967088"/>
      </c:lineChart>
      <c:catAx>
        <c:axId val="119695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r>
                  <a:rPr lang="en-US" sz="1000" dirty="0"/>
                  <a:t>Source: </a:t>
                </a:r>
                <a:r>
                  <a:rPr lang="en-US" sz="1000" dirty="0" err="1"/>
                  <a:t>Kem</a:t>
                </a:r>
                <a:r>
                  <a:rPr lang="en-US" sz="1000" dirty="0"/>
                  <a:t> C. Gardner Policy Institute </a:t>
                </a:r>
                <a:r>
                  <a:rPr lang="en-US" sz="1000" dirty="0" smtClean="0"/>
                  <a:t>2015-2065 </a:t>
                </a:r>
                <a:r>
                  <a:rPr lang="en-US" sz="1000" dirty="0"/>
                  <a:t>State Projections</a:t>
                </a:r>
              </a:p>
            </c:rich>
          </c:tx>
          <c:layout>
            <c:manualLayout>
              <c:xMode val="edge"/>
              <c:yMode val="edge"/>
              <c:x val="8.4932154432296649E-3"/>
              <c:y val="0.942685833995521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88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60967088"/>
        <c:crosses val="autoZero"/>
        <c:auto val="1"/>
        <c:lblAlgn val="ctr"/>
        <c:lblOffset val="100"/>
        <c:noMultiLvlLbl val="0"/>
      </c:catAx>
      <c:valAx>
        <c:axId val="160967088"/>
        <c:scaling>
          <c:orientation val="minMax"/>
          <c:max val="6500000"/>
          <c:min val="2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1969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92902862736769"/>
          <c:y val="0.87244118567747841"/>
          <c:w val="0.28614194274526455"/>
          <c:h val="5.1106214934142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22408514707693E-2"/>
          <c:y val="4.5523023937033981E-2"/>
          <c:w val="0.90633967630103029"/>
          <c:h val="0.71926764622389117"/>
        </c:manualLayout>
      </c:layout>
      <c:lineChart>
        <c:grouping val="standard"/>
        <c:varyColors val="0"/>
        <c:ser>
          <c:idx val="0"/>
          <c:order val="0"/>
          <c:tx>
            <c:strRef>
              <c:f>'Table and Chart'!$B$1</c:f>
              <c:strCache>
                <c:ptCount val="1"/>
                <c:pt idx="0">
                  <c:v>High</c:v>
                </c:pt>
              </c:strCache>
            </c:strRef>
          </c:tx>
          <c:spPr>
            <a:ln w="57150" cap="rnd" cmpd="dbl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50"/>
              <c:layout>
                <c:manualLayout>
                  <c:x val="-1.0973811422520248E-16"/>
                  <c:y val="-3.0581039755351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903-4BAA-9885-07E4BCD800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1"/>
              <c:layout>
                <c:manualLayout>
                  <c:x val="0"/>
                  <c:y val="3.66972477064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903-4BAA-9885-07E4BCD800FF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0"/>
                  <c:y val="-2.5026066081951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903-4BAA-9885-07E4BCD800FF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 and Chart'!$A$2:$A$52</c:f>
              <c:numCache>
                <c:formatCode>General</c:formatCode>
                <c:ptCount val="5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  <c:pt idx="46">
                  <c:v>2061</c:v>
                </c:pt>
                <c:pt idx="47">
                  <c:v>2062</c:v>
                </c:pt>
                <c:pt idx="48">
                  <c:v>2063</c:v>
                </c:pt>
                <c:pt idx="49">
                  <c:v>2064</c:v>
                </c:pt>
                <c:pt idx="50">
                  <c:v>2065</c:v>
                </c:pt>
              </c:numCache>
            </c:numRef>
          </c:cat>
          <c:val>
            <c:numRef>
              <c:f>'Table and Chart'!$B$2:$B$52</c:f>
              <c:numCache>
                <c:formatCode>_(* #,##0_);_(* \(#,##0\);_(* "-"??_);_(@_)</c:formatCode>
                <c:ptCount val="51"/>
                <c:pt idx="0">
                  <c:v>2996755</c:v>
                </c:pt>
                <c:pt idx="1">
                  <c:v>3061691.0686047398</c:v>
                </c:pt>
                <c:pt idx="2">
                  <c:v>3131526.1007449399</c:v>
                </c:pt>
                <c:pt idx="3">
                  <c:v>3203565.2487675999</c:v>
                </c:pt>
                <c:pt idx="4">
                  <c:v>3275144.81756823</c:v>
                </c:pt>
                <c:pt idx="5">
                  <c:v>3344487.9169345</c:v>
                </c:pt>
                <c:pt idx="6">
                  <c:v>3410703.8227260699</c:v>
                </c:pt>
                <c:pt idx="7">
                  <c:v>3473569.00320342</c:v>
                </c:pt>
                <c:pt idx="8">
                  <c:v>3533009.3765517599</c:v>
                </c:pt>
                <c:pt idx="9">
                  <c:v>3589372.51389051</c:v>
                </c:pt>
                <c:pt idx="10">
                  <c:v>3650016.9796611001</c:v>
                </c:pt>
                <c:pt idx="11">
                  <c:v>3706665.0022565001</c:v>
                </c:pt>
                <c:pt idx="12">
                  <c:v>3764759.1436111298</c:v>
                </c:pt>
                <c:pt idx="13">
                  <c:v>3825853.7247373499</c:v>
                </c:pt>
                <c:pt idx="14">
                  <c:v>3889489.0093544498</c:v>
                </c:pt>
                <c:pt idx="15">
                  <c:v>3955597.2863985901</c:v>
                </c:pt>
                <c:pt idx="16">
                  <c:v>4023713.1610993901</c:v>
                </c:pt>
                <c:pt idx="17">
                  <c:v>4093166.8105822802</c:v>
                </c:pt>
                <c:pt idx="18">
                  <c:v>4163307.1855348102</c:v>
                </c:pt>
                <c:pt idx="19">
                  <c:v>4233240.9867666699</c:v>
                </c:pt>
                <c:pt idx="20">
                  <c:v>4302426.7483717203</c:v>
                </c:pt>
                <c:pt idx="21">
                  <c:v>4370361.4367456203</c:v>
                </c:pt>
                <c:pt idx="22">
                  <c:v>4437276.8214353798</c:v>
                </c:pt>
                <c:pt idx="23">
                  <c:v>4504483.3602553997</c:v>
                </c:pt>
                <c:pt idx="24">
                  <c:v>4570842.8018445298</c:v>
                </c:pt>
                <c:pt idx="25">
                  <c:v>4636016.4278629003</c:v>
                </c:pt>
                <c:pt idx="26">
                  <c:v>4699905.6568154199</c:v>
                </c:pt>
                <c:pt idx="27">
                  <c:v>4763290.9888737202</c:v>
                </c:pt>
                <c:pt idx="28">
                  <c:v>4827048.3388694404</c:v>
                </c:pt>
                <c:pt idx="29">
                  <c:v>4890967.0932982899</c:v>
                </c:pt>
                <c:pt idx="30">
                  <c:v>4953581.8088053102</c:v>
                </c:pt>
                <c:pt idx="31">
                  <c:v>5016266.3825362297</c:v>
                </c:pt>
                <c:pt idx="32">
                  <c:v>5079037.7590113999</c:v>
                </c:pt>
                <c:pt idx="33">
                  <c:v>5142011.7863502903</c:v>
                </c:pt>
                <c:pt idx="34">
                  <c:v>5205205.6006149501</c:v>
                </c:pt>
                <c:pt idx="35">
                  <c:v>5268679.9827223504</c:v>
                </c:pt>
                <c:pt idx="36">
                  <c:v>5332456.3669790197</c:v>
                </c:pt>
                <c:pt idx="37">
                  <c:v>5396354.0473990496</c:v>
                </c:pt>
                <c:pt idx="38">
                  <c:v>5460215.4127221303</c:v>
                </c:pt>
                <c:pt idx="39">
                  <c:v>5523948.8722400097</c:v>
                </c:pt>
                <c:pt idx="40">
                  <c:v>5587676.0927797398</c:v>
                </c:pt>
                <c:pt idx="41">
                  <c:v>5651535.7894776203</c:v>
                </c:pt>
                <c:pt idx="42">
                  <c:v>5715555.2191973096</c:v>
                </c:pt>
                <c:pt idx="43">
                  <c:v>5779805.6384467799</c:v>
                </c:pt>
                <c:pt idx="44">
                  <c:v>5844312.0056981901</c:v>
                </c:pt>
                <c:pt idx="45">
                  <c:v>5909011.1306640301</c:v>
                </c:pt>
                <c:pt idx="46">
                  <c:v>5973947.4713690104</c:v>
                </c:pt>
                <c:pt idx="47">
                  <c:v>6039049.6982988603</c:v>
                </c:pt>
                <c:pt idx="48">
                  <c:v>6104257.91101922</c:v>
                </c:pt>
                <c:pt idx="49">
                  <c:v>6169521.2848682199</c:v>
                </c:pt>
                <c:pt idx="50">
                  <c:v>6234812.4681014596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903-4BAA-9885-07E4BCD800FF}"/>
            </c:ext>
          </c:extLst>
        </c:ser>
        <c:ser>
          <c:idx val="1"/>
          <c:order val="1"/>
          <c:tx>
            <c:strRef>
              <c:f>'Table and Chart'!$C$1</c:f>
              <c:strCache>
                <c:ptCount val="1"/>
                <c:pt idx="0">
                  <c:v>Baseline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50"/>
              <c:layout>
                <c:manualLayout>
                  <c:x val="0"/>
                  <c:y val="-2.4464831804281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903-4BAA-9885-07E4BCD800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1"/>
              <c:layout>
                <c:manualLayout>
                  <c:x val="0"/>
                  <c:y val="3.66972477064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903-4BAA-9885-07E4BCD800FF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0"/>
                  <c:y val="-2.7806740091057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903-4BAA-9885-07E4BCD800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 and Chart'!$A$2:$A$52</c:f>
              <c:numCache>
                <c:formatCode>General</c:formatCode>
                <c:ptCount val="5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  <c:pt idx="46">
                  <c:v>2061</c:v>
                </c:pt>
                <c:pt idx="47">
                  <c:v>2062</c:v>
                </c:pt>
                <c:pt idx="48">
                  <c:v>2063</c:v>
                </c:pt>
                <c:pt idx="49">
                  <c:v>2064</c:v>
                </c:pt>
                <c:pt idx="50">
                  <c:v>2065</c:v>
                </c:pt>
              </c:numCache>
            </c:numRef>
          </c:cat>
          <c:val>
            <c:numRef>
              <c:f>'Table and Chart'!$C$2:$C$52</c:f>
              <c:numCache>
                <c:formatCode>_(* #,##0_);_(* \(#,##0\);_(* "-"??_);_(@_)</c:formatCode>
                <c:ptCount val="51"/>
                <c:pt idx="0">
                  <c:v>2996755</c:v>
                </c:pt>
                <c:pt idx="1">
                  <c:v>3061159.94268629</c:v>
                </c:pt>
                <c:pt idx="2">
                  <c:v>3130136.29115402</c:v>
                </c:pt>
                <c:pt idx="3">
                  <c:v>3200621.2060460299</c:v>
                </c:pt>
                <c:pt idx="4">
                  <c:v>3269956.4633526402</c:v>
                </c:pt>
                <c:pt idx="5">
                  <c:v>3336353.1831270601</c:v>
                </c:pt>
                <c:pt idx="6">
                  <c:v>3398906.62161829</c:v>
                </c:pt>
                <c:pt idx="7">
                  <c:v>3457380.14075734</c:v>
                </c:pt>
                <c:pt idx="8">
                  <c:v>3511958.5950787799</c:v>
                </c:pt>
                <c:pt idx="9">
                  <c:v>3563070.0095803798</c:v>
                </c:pt>
                <c:pt idx="10">
                  <c:v>3611236.7456054599</c:v>
                </c:pt>
                <c:pt idx="11">
                  <c:v>3652818.7078107898</c:v>
                </c:pt>
                <c:pt idx="12">
                  <c:v>3694312.7287301202</c:v>
                </c:pt>
                <c:pt idx="13">
                  <c:v>3737632.7121401899</c:v>
                </c:pt>
                <c:pt idx="14">
                  <c:v>3782550.60056578</c:v>
                </c:pt>
                <c:pt idx="15">
                  <c:v>3829200.9045835598</c:v>
                </c:pt>
                <c:pt idx="16">
                  <c:v>3877305.9834095701</c:v>
                </c:pt>
                <c:pt idx="17">
                  <c:v>3926576.3393425802</c:v>
                </c:pt>
                <c:pt idx="18">
                  <c:v>3976748.6185725201</c:v>
                </c:pt>
                <c:pt idx="19">
                  <c:v>4027339.00435192</c:v>
                </c:pt>
                <c:pt idx="20">
                  <c:v>4078178.0148398601</c:v>
                </c:pt>
                <c:pt idx="21">
                  <c:v>4129097.7604011102</c:v>
                </c:pt>
                <c:pt idx="22">
                  <c:v>4179646.2088721599</c:v>
                </c:pt>
                <c:pt idx="23">
                  <c:v>4231151.0592076099</c:v>
                </c:pt>
                <c:pt idx="24">
                  <c:v>4282334.2591740601</c:v>
                </c:pt>
                <c:pt idx="25">
                  <c:v>4333399.5862419596</c:v>
                </c:pt>
                <c:pt idx="26">
                  <c:v>4383865.4317735797</c:v>
                </c:pt>
                <c:pt idx="27">
                  <c:v>4434110.2700310396</c:v>
                </c:pt>
                <c:pt idx="28">
                  <c:v>4484474.2903947104</c:v>
                </c:pt>
                <c:pt idx="29">
                  <c:v>4534682.7247789605</c:v>
                </c:pt>
                <c:pt idx="30">
                  <c:v>4583702.5458193999</c:v>
                </c:pt>
                <c:pt idx="31">
                  <c:v>4632520.8301337296</c:v>
                </c:pt>
                <c:pt idx="32">
                  <c:v>4681025.7524671098</c:v>
                </c:pt>
                <c:pt idx="33">
                  <c:v>4729284.7102616401</c:v>
                </c:pt>
                <c:pt idx="34">
                  <c:v>4777290.9464737903</c:v>
                </c:pt>
                <c:pt idx="35">
                  <c:v>4825100.8215522496</c:v>
                </c:pt>
                <c:pt idx="36">
                  <c:v>4872734.0388050303</c:v>
                </c:pt>
                <c:pt idx="37">
                  <c:v>4920050.26817891</c:v>
                </c:pt>
                <c:pt idx="38">
                  <c:v>4966944.9745649695</c:v>
                </c:pt>
                <c:pt idx="39">
                  <c:v>5013384.2957733199</c:v>
                </c:pt>
                <c:pt idx="40">
                  <c:v>5059541.0153729897</c:v>
                </c:pt>
                <c:pt idx="41">
                  <c:v>5105601.7339014197</c:v>
                </c:pt>
                <c:pt idx="42">
                  <c:v>5151657.7609564299</c:v>
                </c:pt>
                <c:pt idx="43">
                  <c:v>5197845.6878105802</c:v>
                </c:pt>
                <c:pt idx="44">
                  <c:v>5244266.37973262</c:v>
                </c:pt>
                <c:pt idx="45">
                  <c:v>5291026.5183437904</c:v>
                </c:pt>
                <c:pt idx="46">
                  <c:v>5337990.1104193097</c:v>
                </c:pt>
                <c:pt idx="47">
                  <c:v>5384873.7762770001</c:v>
                </c:pt>
                <c:pt idx="48">
                  <c:v>5431752.8267673403</c:v>
                </c:pt>
                <c:pt idx="49">
                  <c:v>5478909.6506629996</c:v>
                </c:pt>
                <c:pt idx="50">
                  <c:v>5526408.5150898304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8903-4BAA-9885-07E4BCD800FF}"/>
            </c:ext>
          </c:extLst>
        </c:ser>
        <c:ser>
          <c:idx val="2"/>
          <c:order val="2"/>
          <c:tx>
            <c:strRef>
              <c:f>'Table and Chart'!$D$1</c:f>
              <c:strCache>
                <c:ptCount val="1"/>
                <c:pt idx="0">
                  <c:v>Low</c:v>
                </c:pt>
              </c:strCache>
            </c:strRef>
          </c:tx>
          <c:spPr>
            <a:ln w="57150" cap="rnd" cmpd="dbl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446691758258204E-2"/>
                  <c:y val="2.7522935779816401E-2"/>
                </c:manualLayout>
              </c:layout>
              <c:tx>
                <c:rich>
                  <a:bodyPr/>
                  <a:lstStyle/>
                  <a:p>
                    <a:fld id="{8CC46325-84B7-481F-B01F-0E3C79E41033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903-4BAA-9885-07E4BCD800F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0"/>
              <c:layout>
                <c:manualLayout>
                  <c:x val="0"/>
                  <c:y val="-2.4464831804281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903-4BAA-9885-07E4BCD800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1"/>
              <c:layout>
                <c:manualLayout>
                  <c:x val="0"/>
                  <c:y val="3.66972477064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903-4BAA-9885-07E4BCD800FF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0"/>
                  <c:y val="3.0587414100162944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yriad Pro" panose="020B0503030403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903-4BAA-9885-07E4BCD800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 and Chart'!$A$2:$A$52</c:f>
              <c:numCache>
                <c:formatCode>General</c:formatCode>
                <c:ptCount val="5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  <c:pt idx="46">
                  <c:v>2061</c:v>
                </c:pt>
                <c:pt idx="47">
                  <c:v>2062</c:v>
                </c:pt>
                <c:pt idx="48">
                  <c:v>2063</c:v>
                </c:pt>
                <c:pt idx="49">
                  <c:v>2064</c:v>
                </c:pt>
                <c:pt idx="50">
                  <c:v>2065</c:v>
                </c:pt>
              </c:numCache>
            </c:numRef>
          </c:cat>
          <c:val>
            <c:numRef>
              <c:f>'Table and Chart'!$D$2:$D$52</c:f>
              <c:numCache>
                <c:formatCode>_(* #,##0_);_(* \(#,##0\);_(* "-"??_);_(@_)</c:formatCode>
                <c:ptCount val="51"/>
                <c:pt idx="0">
                  <c:v>2996755</c:v>
                </c:pt>
                <c:pt idx="1">
                  <c:v>3061089.5907883798</c:v>
                </c:pt>
                <c:pt idx="2">
                  <c:v>3129252.9119627201</c:v>
                </c:pt>
                <c:pt idx="3">
                  <c:v>3198860.1979799699</c:v>
                </c:pt>
                <c:pt idx="4">
                  <c:v>3267212.1825447199</c:v>
                </c:pt>
                <c:pt idx="5">
                  <c:v>3332509.5075959498</c:v>
                </c:pt>
                <c:pt idx="6">
                  <c:v>3393842.81899769</c:v>
                </c:pt>
                <c:pt idx="7">
                  <c:v>3450971.3223202201</c:v>
                </c:pt>
                <c:pt idx="8">
                  <c:v>3504075.4631856801</c:v>
                </c:pt>
                <c:pt idx="9">
                  <c:v>3553577.3250156501</c:v>
                </c:pt>
                <c:pt idx="10">
                  <c:v>3592779.9396042698</c:v>
                </c:pt>
                <c:pt idx="11">
                  <c:v>3622090.4127941499</c:v>
                </c:pt>
                <c:pt idx="12">
                  <c:v>3649008.5109914402</c:v>
                </c:pt>
                <c:pt idx="13">
                  <c:v>3675840.3202481298</c:v>
                </c:pt>
                <c:pt idx="14">
                  <c:v>3702638.8782516401</c:v>
                </c:pt>
                <c:pt idx="15">
                  <c:v>3729787.2402013601</c:v>
                </c:pt>
                <c:pt idx="16">
                  <c:v>3757235.5429569799</c:v>
                </c:pt>
                <c:pt idx="17">
                  <c:v>3784972.1273029698</c:v>
                </c:pt>
                <c:pt idx="18">
                  <c:v>3812975.4619768499</c:v>
                </c:pt>
                <c:pt idx="19">
                  <c:v>3841029.7423482402</c:v>
                </c:pt>
                <c:pt idx="20">
                  <c:v>3869232.3879727898</c:v>
                </c:pt>
                <c:pt idx="21">
                  <c:v>3897666.99725219</c:v>
                </c:pt>
                <c:pt idx="22">
                  <c:v>3925966.1725915</c:v>
                </c:pt>
                <c:pt idx="23">
                  <c:v>3955205.7080021501</c:v>
                </c:pt>
                <c:pt idx="24">
                  <c:v>3984146.3288689801</c:v>
                </c:pt>
                <c:pt idx="25">
                  <c:v>4012942.4372623102</c:v>
                </c:pt>
                <c:pt idx="26">
                  <c:v>4041073.3094450999</c:v>
                </c:pt>
                <c:pt idx="27">
                  <c:v>4069031.7323223199</c:v>
                </c:pt>
                <c:pt idx="28">
                  <c:v>4097041.2126935399</c:v>
                </c:pt>
                <c:pt idx="29">
                  <c:v>4124666.5222485401</c:v>
                </c:pt>
                <c:pt idx="30">
                  <c:v>4151061.3802038501</c:v>
                </c:pt>
                <c:pt idx="31">
                  <c:v>4177048.9278173801</c:v>
                </c:pt>
                <c:pt idx="32">
                  <c:v>4202641.7986012204</c:v>
                </c:pt>
                <c:pt idx="33">
                  <c:v>4227925.6821967</c:v>
                </c:pt>
                <c:pt idx="34">
                  <c:v>4252884.6445029899</c:v>
                </c:pt>
                <c:pt idx="35">
                  <c:v>4277563.6044347202</c:v>
                </c:pt>
                <c:pt idx="36">
                  <c:v>4301952.8522210401</c:v>
                </c:pt>
                <c:pt idx="37">
                  <c:v>4325916.2365889801</c:v>
                </c:pt>
                <c:pt idx="38">
                  <c:v>4349369.7078435495</c:v>
                </c:pt>
                <c:pt idx="39">
                  <c:v>4372281.7859660601</c:v>
                </c:pt>
                <c:pt idx="40">
                  <c:v>4394804.3822394898</c:v>
                </c:pt>
                <c:pt idx="41">
                  <c:v>4417079.6501921304</c:v>
                </c:pt>
                <c:pt idx="42">
                  <c:v>4439171.1219136696</c:v>
                </c:pt>
                <c:pt idx="43">
                  <c:v>4461218.3724979404</c:v>
                </c:pt>
                <c:pt idx="44">
                  <c:v>4483303.9734307602</c:v>
                </c:pt>
                <c:pt idx="45">
                  <c:v>4505450.4093682598</c:v>
                </c:pt>
                <c:pt idx="46">
                  <c:v>4527750.1972519197</c:v>
                </c:pt>
                <c:pt idx="47">
                  <c:v>4550215.74093627</c:v>
                </c:pt>
                <c:pt idx="48">
                  <c:v>4572858.1286292803</c:v>
                </c:pt>
                <c:pt idx="49">
                  <c:v>4595703.2432542304</c:v>
                </c:pt>
                <c:pt idx="50">
                  <c:v>4618783.7391254604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8903-4BAA-9885-07E4BCD80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121936"/>
        <c:axId val="160121152"/>
      </c:lineChart>
      <c:catAx>
        <c:axId val="160121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r>
                  <a:rPr lang="en-US" sz="1000" dirty="0"/>
                  <a:t>Source: </a:t>
                </a:r>
                <a:r>
                  <a:rPr lang="en-US" sz="1000" dirty="0" err="1"/>
                  <a:t>Kem</a:t>
                </a:r>
                <a:r>
                  <a:rPr lang="en-US" sz="1000" dirty="0"/>
                  <a:t> C. Gardner Policy Institute </a:t>
                </a:r>
                <a:r>
                  <a:rPr lang="en-US" sz="1000" dirty="0" smtClean="0"/>
                  <a:t>2015-2065 </a:t>
                </a:r>
                <a:r>
                  <a:rPr lang="en-US" sz="1000" dirty="0"/>
                  <a:t>State Projections</a:t>
                </a:r>
              </a:p>
            </c:rich>
          </c:tx>
          <c:layout>
            <c:manualLayout>
              <c:xMode val="edge"/>
              <c:yMode val="edge"/>
              <c:x val="8.4932154432296649E-3"/>
              <c:y val="0.942685833995521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88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60121152"/>
        <c:crosses val="autoZero"/>
        <c:auto val="1"/>
        <c:lblAlgn val="ctr"/>
        <c:lblOffset val="100"/>
        <c:noMultiLvlLbl val="0"/>
      </c:catAx>
      <c:valAx>
        <c:axId val="160121152"/>
        <c:scaling>
          <c:orientation val="minMax"/>
          <c:max val="6500000"/>
          <c:min val="2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601219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5692902862736769"/>
          <c:y val="0.87244118567747841"/>
          <c:w val="0.28614194274526455"/>
          <c:h val="5.1106214934142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yriad Pro" panose="020B0503030403020204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22408514707693E-2"/>
          <c:y val="4.5523023937033981E-2"/>
          <c:w val="0.90633967630103029"/>
          <c:h val="0.71926764622389117"/>
        </c:manualLayout>
      </c:layout>
      <c:lineChart>
        <c:grouping val="standard"/>
        <c:varyColors val="0"/>
        <c:ser>
          <c:idx val="0"/>
          <c:order val="0"/>
          <c:tx>
            <c:strRef>
              <c:f>'Table and Chart'!$B$1</c:f>
              <c:strCache>
                <c:ptCount val="1"/>
                <c:pt idx="0">
                  <c:v>High</c:v>
                </c:pt>
              </c:strCache>
            </c:strRef>
          </c:tx>
          <c:spPr>
            <a:ln w="57150" cap="rnd" cmpd="dbl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50"/>
              <c:layout>
                <c:manualLayout>
                  <c:x val="-1.0973811422520248E-16"/>
                  <c:y val="-3.0581039755351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903-4BAA-9885-07E4BCD800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1"/>
              <c:layout>
                <c:manualLayout>
                  <c:x val="0"/>
                  <c:y val="3.66972477064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903-4BAA-9885-07E4BCD800FF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0"/>
                  <c:y val="-2.5026066081951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903-4BAA-9885-07E4BCD800FF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 and Chart'!$A$2:$A$52</c:f>
              <c:numCache>
                <c:formatCode>General</c:formatCode>
                <c:ptCount val="5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  <c:pt idx="46">
                  <c:v>2061</c:v>
                </c:pt>
                <c:pt idx="47">
                  <c:v>2062</c:v>
                </c:pt>
                <c:pt idx="48">
                  <c:v>2063</c:v>
                </c:pt>
                <c:pt idx="49">
                  <c:v>2064</c:v>
                </c:pt>
                <c:pt idx="50">
                  <c:v>2065</c:v>
                </c:pt>
              </c:numCache>
            </c:numRef>
          </c:cat>
          <c:val>
            <c:numRef>
              <c:f>'Table and Chart'!$B$2:$B$52</c:f>
              <c:numCache>
                <c:formatCode>_(* #,##0_);_(* \(#,##0\);_(* "-"??_);_(@_)</c:formatCode>
                <c:ptCount val="51"/>
                <c:pt idx="0">
                  <c:v>2996755</c:v>
                </c:pt>
                <c:pt idx="1">
                  <c:v>3061691.0686047398</c:v>
                </c:pt>
                <c:pt idx="2">
                  <c:v>3131526.1007449399</c:v>
                </c:pt>
                <c:pt idx="3">
                  <c:v>3203565.2487675999</c:v>
                </c:pt>
                <c:pt idx="4">
                  <c:v>3275144.81756823</c:v>
                </c:pt>
                <c:pt idx="5">
                  <c:v>3344487.9169345</c:v>
                </c:pt>
                <c:pt idx="6">
                  <c:v>3410703.8227260699</c:v>
                </c:pt>
                <c:pt idx="7">
                  <c:v>3473569.00320342</c:v>
                </c:pt>
                <c:pt idx="8">
                  <c:v>3533009.3765517599</c:v>
                </c:pt>
                <c:pt idx="9">
                  <c:v>3589372.51389051</c:v>
                </c:pt>
                <c:pt idx="10">
                  <c:v>3650016.9796611001</c:v>
                </c:pt>
                <c:pt idx="11">
                  <c:v>3706665.0022565001</c:v>
                </c:pt>
                <c:pt idx="12">
                  <c:v>3764759.1436111298</c:v>
                </c:pt>
                <c:pt idx="13">
                  <c:v>3825853.7247373499</c:v>
                </c:pt>
                <c:pt idx="14">
                  <c:v>3889489.0093544498</c:v>
                </c:pt>
                <c:pt idx="15">
                  <c:v>3955597.2863985901</c:v>
                </c:pt>
                <c:pt idx="16">
                  <c:v>4023713.1610993901</c:v>
                </c:pt>
                <c:pt idx="17">
                  <c:v>4093166.8105822802</c:v>
                </c:pt>
                <c:pt idx="18">
                  <c:v>4163307.1855348102</c:v>
                </c:pt>
                <c:pt idx="19">
                  <c:v>4233240.9867666699</c:v>
                </c:pt>
                <c:pt idx="20">
                  <c:v>4302426.7483717203</c:v>
                </c:pt>
                <c:pt idx="21">
                  <c:v>4370361.4367456203</c:v>
                </c:pt>
                <c:pt idx="22">
                  <c:v>4437276.8214353798</c:v>
                </c:pt>
                <c:pt idx="23">
                  <c:v>4504483.3602553997</c:v>
                </c:pt>
                <c:pt idx="24">
                  <c:v>4570842.8018445298</c:v>
                </c:pt>
                <c:pt idx="25">
                  <c:v>4636016.4278629003</c:v>
                </c:pt>
                <c:pt idx="26">
                  <c:v>4699905.6568154199</c:v>
                </c:pt>
                <c:pt idx="27">
                  <c:v>4763290.9888737202</c:v>
                </c:pt>
                <c:pt idx="28">
                  <c:v>4827048.3388694404</c:v>
                </c:pt>
                <c:pt idx="29">
                  <c:v>4890967.0932982899</c:v>
                </c:pt>
                <c:pt idx="30">
                  <c:v>4953581.8088053102</c:v>
                </c:pt>
                <c:pt idx="31">
                  <c:v>5016266.3825362297</c:v>
                </c:pt>
                <c:pt idx="32">
                  <c:v>5079037.7590113999</c:v>
                </c:pt>
                <c:pt idx="33">
                  <c:v>5142011.7863502903</c:v>
                </c:pt>
                <c:pt idx="34">
                  <c:v>5205205.6006149501</c:v>
                </c:pt>
                <c:pt idx="35">
                  <c:v>5268679.9827223504</c:v>
                </c:pt>
                <c:pt idx="36">
                  <c:v>5332456.3669790197</c:v>
                </c:pt>
                <c:pt idx="37">
                  <c:v>5396354.0473990496</c:v>
                </c:pt>
                <c:pt idx="38">
                  <c:v>5460215.4127221303</c:v>
                </c:pt>
                <c:pt idx="39">
                  <c:v>5523948.8722400097</c:v>
                </c:pt>
                <c:pt idx="40">
                  <c:v>5587676.0927797398</c:v>
                </c:pt>
                <c:pt idx="41">
                  <c:v>5651535.7894776203</c:v>
                </c:pt>
                <c:pt idx="42">
                  <c:v>5715555.2191973096</c:v>
                </c:pt>
                <c:pt idx="43">
                  <c:v>5779805.6384467799</c:v>
                </c:pt>
                <c:pt idx="44">
                  <c:v>5844312.0056981901</c:v>
                </c:pt>
                <c:pt idx="45">
                  <c:v>5909011.1306640301</c:v>
                </c:pt>
                <c:pt idx="46">
                  <c:v>5973947.4713690104</c:v>
                </c:pt>
                <c:pt idx="47">
                  <c:v>6039049.6982988603</c:v>
                </c:pt>
                <c:pt idx="48">
                  <c:v>6104257.91101922</c:v>
                </c:pt>
                <c:pt idx="49">
                  <c:v>6169521.2848682199</c:v>
                </c:pt>
                <c:pt idx="50">
                  <c:v>6234812.4681014596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903-4BAA-9885-07E4BCD800FF}"/>
            </c:ext>
          </c:extLst>
        </c:ser>
        <c:ser>
          <c:idx val="1"/>
          <c:order val="1"/>
          <c:tx>
            <c:strRef>
              <c:f>'Table and Chart'!$C$1</c:f>
              <c:strCache>
                <c:ptCount val="1"/>
                <c:pt idx="0">
                  <c:v>Baseline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50"/>
              <c:layout>
                <c:manualLayout>
                  <c:x val="0"/>
                  <c:y val="-2.4464831804281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903-4BAA-9885-07E4BCD800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1"/>
              <c:layout>
                <c:manualLayout>
                  <c:x val="0"/>
                  <c:y val="3.66972477064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903-4BAA-9885-07E4BCD800FF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0"/>
                  <c:y val="-2.7806740091057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903-4BAA-9885-07E4BCD800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 and Chart'!$A$2:$A$52</c:f>
              <c:numCache>
                <c:formatCode>General</c:formatCode>
                <c:ptCount val="5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  <c:pt idx="46">
                  <c:v>2061</c:v>
                </c:pt>
                <c:pt idx="47">
                  <c:v>2062</c:v>
                </c:pt>
                <c:pt idx="48">
                  <c:v>2063</c:v>
                </c:pt>
                <c:pt idx="49">
                  <c:v>2064</c:v>
                </c:pt>
                <c:pt idx="50">
                  <c:v>2065</c:v>
                </c:pt>
              </c:numCache>
            </c:numRef>
          </c:cat>
          <c:val>
            <c:numRef>
              <c:f>'Table and Chart'!$C$2:$C$52</c:f>
              <c:numCache>
                <c:formatCode>_(* #,##0_);_(* \(#,##0\);_(* "-"??_);_(@_)</c:formatCode>
                <c:ptCount val="51"/>
                <c:pt idx="0">
                  <c:v>2996755</c:v>
                </c:pt>
                <c:pt idx="1">
                  <c:v>3061159.94268629</c:v>
                </c:pt>
                <c:pt idx="2">
                  <c:v>3130136.29115402</c:v>
                </c:pt>
                <c:pt idx="3">
                  <c:v>3200621.2060460299</c:v>
                </c:pt>
                <c:pt idx="4">
                  <c:v>3269956.4633526402</c:v>
                </c:pt>
                <c:pt idx="5">
                  <c:v>3336353.1831270601</c:v>
                </c:pt>
                <c:pt idx="6">
                  <c:v>3398906.62161829</c:v>
                </c:pt>
                <c:pt idx="7">
                  <c:v>3457380.14075734</c:v>
                </c:pt>
                <c:pt idx="8">
                  <c:v>3511958.5950787799</c:v>
                </c:pt>
                <c:pt idx="9">
                  <c:v>3563070.0095803798</c:v>
                </c:pt>
                <c:pt idx="10">
                  <c:v>3611236.7456054599</c:v>
                </c:pt>
                <c:pt idx="11">
                  <c:v>3652818.7078107898</c:v>
                </c:pt>
                <c:pt idx="12">
                  <c:v>3694312.7287301202</c:v>
                </c:pt>
                <c:pt idx="13">
                  <c:v>3737632.7121401899</c:v>
                </c:pt>
                <c:pt idx="14">
                  <c:v>3782550.60056578</c:v>
                </c:pt>
                <c:pt idx="15">
                  <c:v>3829200.9045835598</c:v>
                </c:pt>
                <c:pt idx="16">
                  <c:v>3877305.9834095701</c:v>
                </c:pt>
                <c:pt idx="17">
                  <c:v>3926576.3393425802</c:v>
                </c:pt>
                <c:pt idx="18">
                  <c:v>3976748.6185725201</c:v>
                </c:pt>
                <c:pt idx="19">
                  <c:v>4027339.00435192</c:v>
                </c:pt>
                <c:pt idx="20">
                  <c:v>4078178.0148398601</c:v>
                </c:pt>
                <c:pt idx="21">
                  <c:v>4129097.7604011102</c:v>
                </c:pt>
                <c:pt idx="22">
                  <c:v>4179646.2088721599</c:v>
                </c:pt>
                <c:pt idx="23">
                  <c:v>4231151.0592076099</c:v>
                </c:pt>
                <c:pt idx="24">
                  <c:v>4282334.2591740601</c:v>
                </c:pt>
                <c:pt idx="25">
                  <c:v>4333399.5862419596</c:v>
                </c:pt>
                <c:pt idx="26">
                  <c:v>4383865.4317735797</c:v>
                </c:pt>
                <c:pt idx="27">
                  <c:v>4434110.2700310396</c:v>
                </c:pt>
                <c:pt idx="28">
                  <c:v>4484474.2903947104</c:v>
                </c:pt>
                <c:pt idx="29">
                  <c:v>4534682.7247789605</c:v>
                </c:pt>
                <c:pt idx="30">
                  <c:v>4583702.5458193999</c:v>
                </c:pt>
                <c:pt idx="31">
                  <c:v>4632520.8301337296</c:v>
                </c:pt>
                <c:pt idx="32">
                  <c:v>4681025.7524671098</c:v>
                </c:pt>
                <c:pt idx="33">
                  <c:v>4729284.7102616401</c:v>
                </c:pt>
                <c:pt idx="34">
                  <c:v>4777290.9464737903</c:v>
                </c:pt>
                <c:pt idx="35">
                  <c:v>4825100.8215522496</c:v>
                </c:pt>
                <c:pt idx="36">
                  <c:v>4872734.0388050303</c:v>
                </c:pt>
                <c:pt idx="37">
                  <c:v>4920050.26817891</c:v>
                </c:pt>
                <c:pt idx="38">
                  <c:v>4966944.9745649695</c:v>
                </c:pt>
                <c:pt idx="39">
                  <c:v>5013384.2957733199</c:v>
                </c:pt>
                <c:pt idx="40">
                  <c:v>5059541.0153729897</c:v>
                </c:pt>
                <c:pt idx="41">
                  <c:v>5105601.7339014197</c:v>
                </c:pt>
                <c:pt idx="42">
                  <c:v>5151657.7609564299</c:v>
                </c:pt>
                <c:pt idx="43">
                  <c:v>5197845.6878105802</c:v>
                </c:pt>
                <c:pt idx="44">
                  <c:v>5244266.37973262</c:v>
                </c:pt>
                <c:pt idx="45">
                  <c:v>5291026.5183437904</c:v>
                </c:pt>
                <c:pt idx="46">
                  <c:v>5337990.1104193097</c:v>
                </c:pt>
                <c:pt idx="47">
                  <c:v>5384873.7762770001</c:v>
                </c:pt>
                <c:pt idx="48">
                  <c:v>5431752.8267673403</c:v>
                </c:pt>
                <c:pt idx="49">
                  <c:v>5478909.6506629996</c:v>
                </c:pt>
                <c:pt idx="50">
                  <c:v>5526408.5150898304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8903-4BAA-9885-07E4BCD800FF}"/>
            </c:ext>
          </c:extLst>
        </c:ser>
        <c:ser>
          <c:idx val="2"/>
          <c:order val="2"/>
          <c:tx>
            <c:strRef>
              <c:f>'Table and Chart'!$D$1</c:f>
              <c:strCache>
                <c:ptCount val="1"/>
                <c:pt idx="0">
                  <c:v>Low</c:v>
                </c:pt>
              </c:strCache>
            </c:strRef>
          </c:tx>
          <c:spPr>
            <a:ln w="57150" cap="rnd" cmpd="dbl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446691758258204E-2"/>
                  <c:y val="2.7522935779816401E-2"/>
                </c:manualLayout>
              </c:layout>
              <c:tx>
                <c:rich>
                  <a:bodyPr/>
                  <a:lstStyle/>
                  <a:p>
                    <a:fld id="{8CC46325-84B7-481F-B01F-0E3C79E41033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903-4BAA-9885-07E4BCD800F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0"/>
              <c:layout>
                <c:manualLayout>
                  <c:x val="0"/>
                  <c:y val="-2.4464831804281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903-4BAA-9885-07E4BCD800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1"/>
              <c:layout>
                <c:manualLayout>
                  <c:x val="0"/>
                  <c:y val="3.66972477064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903-4BAA-9885-07E4BCD800FF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0"/>
                  <c:y val="3.0587414100162944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yriad Pro" panose="020B0503030403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903-4BAA-9885-07E4BCD800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 and Chart'!$A$2:$A$52</c:f>
              <c:numCache>
                <c:formatCode>General</c:formatCode>
                <c:ptCount val="5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  <c:pt idx="46">
                  <c:v>2061</c:v>
                </c:pt>
                <c:pt idx="47">
                  <c:v>2062</c:v>
                </c:pt>
                <c:pt idx="48">
                  <c:v>2063</c:v>
                </c:pt>
                <c:pt idx="49">
                  <c:v>2064</c:v>
                </c:pt>
                <c:pt idx="50">
                  <c:v>2065</c:v>
                </c:pt>
              </c:numCache>
            </c:numRef>
          </c:cat>
          <c:val>
            <c:numRef>
              <c:f>'Table and Chart'!$D$2:$D$52</c:f>
              <c:numCache>
                <c:formatCode>_(* #,##0_);_(* \(#,##0\);_(* "-"??_);_(@_)</c:formatCode>
                <c:ptCount val="51"/>
                <c:pt idx="0">
                  <c:v>2996755</c:v>
                </c:pt>
                <c:pt idx="1">
                  <c:v>3061089.5907883798</c:v>
                </c:pt>
                <c:pt idx="2">
                  <c:v>3129252.9119627201</c:v>
                </c:pt>
                <c:pt idx="3">
                  <c:v>3198860.1979799699</c:v>
                </c:pt>
                <c:pt idx="4">
                  <c:v>3267212.1825447199</c:v>
                </c:pt>
                <c:pt idx="5">
                  <c:v>3332509.5075959498</c:v>
                </c:pt>
                <c:pt idx="6">
                  <c:v>3393842.81899769</c:v>
                </c:pt>
                <c:pt idx="7">
                  <c:v>3450971.3223202201</c:v>
                </c:pt>
                <c:pt idx="8">
                  <c:v>3504075.4631856801</c:v>
                </c:pt>
                <c:pt idx="9">
                  <c:v>3553577.3250156501</c:v>
                </c:pt>
                <c:pt idx="10">
                  <c:v>3592779.9396042698</c:v>
                </c:pt>
                <c:pt idx="11">
                  <c:v>3622090.4127941499</c:v>
                </c:pt>
                <c:pt idx="12">
                  <c:v>3649008.5109914402</c:v>
                </c:pt>
                <c:pt idx="13">
                  <c:v>3675840.3202481298</c:v>
                </c:pt>
                <c:pt idx="14">
                  <c:v>3702638.8782516401</c:v>
                </c:pt>
                <c:pt idx="15">
                  <c:v>3729787.2402013601</c:v>
                </c:pt>
                <c:pt idx="16">
                  <c:v>3757235.5429569799</c:v>
                </c:pt>
                <c:pt idx="17">
                  <c:v>3784972.1273029698</c:v>
                </c:pt>
                <c:pt idx="18">
                  <c:v>3812975.4619768499</c:v>
                </c:pt>
                <c:pt idx="19">
                  <c:v>3841029.7423482402</c:v>
                </c:pt>
                <c:pt idx="20">
                  <c:v>3869232.3879727898</c:v>
                </c:pt>
                <c:pt idx="21">
                  <c:v>3897666.99725219</c:v>
                </c:pt>
                <c:pt idx="22">
                  <c:v>3925966.1725915</c:v>
                </c:pt>
                <c:pt idx="23">
                  <c:v>3955205.7080021501</c:v>
                </c:pt>
                <c:pt idx="24">
                  <c:v>3984146.3288689801</c:v>
                </c:pt>
                <c:pt idx="25">
                  <c:v>4012942.4372623102</c:v>
                </c:pt>
                <c:pt idx="26">
                  <c:v>4041073.3094450999</c:v>
                </c:pt>
                <c:pt idx="27">
                  <c:v>4069031.7323223199</c:v>
                </c:pt>
                <c:pt idx="28">
                  <c:v>4097041.2126935399</c:v>
                </c:pt>
                <c:pt idx="29">
                  <c:v>4124666.5222485401</c:v>
                </c:pt>
                <c:pt idx="30">
                  <c:v>4151061.3802038501</c:v>
                </c:pt>
                <c:pt idx="31">
                  <c:v>4177048.9278173801</c:v>
                </c:pt>
                <c:pt idx="32">
                  <c:v>4202641.7986012204</c:v>
                </c:pt>
                <c:pt idx="33">
                  <c:v>4227925.6821967</c:v>
                </c:pt>
                <c:pt idx="34">
                  <c:v>4252884.6445029899</c:v>
                </c:pt>
                <c:pt idx="35">
                  <c:v>4277563.6044347202</c:v>
                </c:pt>
                <c:pt idx="36">
                  <c:v>4301952.8522210401</c:v>
                </c:pt>
                <c:pt idx="37">
                  <c:v>4325916.2365889801</c:v>
                </c:pt>
                <c:pt idx="38">
                  <c:v>4349369.7078435495</c:v>
                </c:pt>
                <c:pt idx="39">
                  <c:v>4372281.7859660601</c:v>
                </c:pt>
                <c:pt idx="40">
                  <c:v>4394804.3822394898</c:v>
                </c:pt>
                <c:pt idx="41">
                  <c:v>4417079.6501921304</c:v>
                </c:pt>
                <c:pt idx="42">
                  <c:v>4439171.1219136696</c:v>
                </c:pt>
                <c:pt idx="43">
                  <c:v>4461218.3724979404</c:v>
                </c:pt>
                <c:pt idx="44">
                  <c:v>4483303.9734307602</c:v>
                </c:pt>
                <c:pt idx="45">
                  <c:v>4505450.4093682598</c:v>
                </c:pt>
                <c:pt idx="46">
                  <c:v>4527750.1972519197</c:v>
                </c:pt>
                <c:pt idx="47">
                  <c:v>4550215.74093627</c:v>
                </c:pt>
                <c:pt idx="48">
                  <c:v>4572858.1286292803</c:v>
                </c:pt>
                <c:pt idx="49">
                  <c:v>4595703.2432542304</c:v>
                </c:pt>
                <c:pt idx="50">
                  <c:v>4618783.7391254604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8903-4BAA-9885-07E4BCD80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731320"/>
        <c:axId val="197449608"/>
      </c:lineChart>
      <c:catAx>
        <c:axId val="162731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r>
                  <a:rPr lang="en-US" sz="1000" dirty="0"/>
                  <a:t>Source: </a:t>
                </a:r>
                <a:r>
                  <a:rPr lang="en-US" sz="1000" dirty="0" err="1"/>
                  <a:t>Kem</a:t>
                </a:r>
                <a:r>
                  <a:rPr lang="en-US" sz="1000" dirty="0"/>
                  <a:t> C. Gardner Policy Institute </a:t>
                </a:r>
                <a:r>
                  <a:rPr lang="en-US" sz="1000" dirty="0" smtClean="0"/>
                  <a:t>2015-2065 </a:t>
                </a:r>
                <a:r>
                  <a:rPr lang="en-US" sz="1000" dirty="0"/>
                  <a:t>State Projections</a:t>
                </a:r>
              </a:p>
            </c:rich>
          </c:tx>
          <c:layout>
            <c:manualLayout>
              <c:xMode val="edge"/>
              <c:yMode val="edge"/>
              <c:x val="8.4932154432296649E-3"/>
              <c:y val="0.942685833995521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88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97449608"/>
        <c:crosses val="autoZero"/>
        <c:auto val="1"/>
        <c:lblAlgn val="ctr"/>
        <c:lblOffset val="100"/>
        <c:noMultiLvlLbl val="0"/>
      </c:catAx>
      <c:valAx>
        <c:axId val="197449608"/>
        <c:scaling>
          <c:orientation val="minMax"/>
          <c:max val="6500000"/>
          <c:min val="2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627313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5692902862736769"/>
          <c:y val="0.87244118567747841"/>
          <c:w val="0.28614194274526455"/>
          <c:h val="5.1106214934142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yriad Pro" panose="020B0503030403020204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22408514707693E-2"/>
          <c:y val="4.5523023937033981E-2"/>
          <c:w val="0.90633967630103029"/>
          <c:h val="0.71926764622389117"/>
        </c:manualLayout>
      </c:layout>
      <c:lineChart>
        <c:grouping val="standard"/>
        <c:varyColors val="0"/>
        <c:ser>
          <c:idx val="0"/>
          <c:order val="0"/>
          <c:tx>
            <c:strRef>
              <c:f>'Table and Chart'!$B$1</c:f>
              <c:strCache>
                <c:ptCount val="1"/>
                <c:pt idx="0">
                  <c:v>High</c:v>
                </c:pt>
              </c:strCache>
            </c:strRef>
          </c:tx>
          <c:spPr>
            <a:ln w="57150" cap="rnd" cmpd="dbl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50"/>
              <c:layout>
                <c:manualLayout>
                  <c:x val="-1.0973811422520248E-16"/>
                  <c:y val="-3.0581039755351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903-4BAA-9885-07E4BCD800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1"/>
              <c:layout>
                <c:manualLayout>
                  <c:x val="0"/>
                  <c:y val="3.66972477064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903-4BAA-9885-07E4BCD800FF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0"/>
                  <c:y val="-2.5026066081951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903-4BAA-9885-07E4BCD800FF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 and Chart'!$A$2:$A$52</c:f>
              <c:numCache>
                <c:formatCode>General</c:formatCode>
                <c:ptCount val="5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  <c:pt idx="46">
                  <c:v>2061</c:v>
                </c:pt>
                <c:pt idx="47">
                  <c:v>2062</c:v>
                </c:pt>
                <c:pt idx="48">
                  <c:v>2063</c:v>
                </c:pt>
                <c:pt idx="49">
                  <c:v>2064</c:v>
                </c:pt>
                <c:pt idx="50">
                  <c:v>2065</c:v>
                </c:pt>
              </c:numCache>
            </c:numRef>
          </c:cat>
          <c:val>
            <c:numRef>
              <c:f>'Table and Chart'!$B$2:$B$52</c:f>
              <c:numCache>
                <c:formatCode>_(* #,##0_);_(* \(#,##0\);_(* "-"??_);_(@_)</c:formatCode>
                <c:ptCount val="51"/>
                <c:pt idx="0">
                  <c:v>2996755</c:v>
                </c:pt>
                <c:pt idx="1">
                  <c:v>3061691.0686047398</c:v>
                </c:pt>
                <c:pt idx="2">
                  <c:v>3131526.1007449399</c:v>
                </c:pt>
                <c:pt idx="3">
                  <c:v>3203565.2487675999</c:v>
                </c:pt>
                <c:pt idx="4">
                  <c:v>3275144.81756823</c:v>
                </c:pt>
                <c:pt idx="5">
                  <c:v>3344487.9169345</c:v>
                </c:pt>
                <c:pt idx="6">
                  <c:v>3410703.8227260699</c:v>
                </c:pt>
                <c:pt idx="7">
                  <c:v>3473569.00320342</c:v>
                </c:pt>
                <c:pt idx="8">
                  <c:v>3533009.3765517599</c:v>
                </c:pt>
                <c:pt idx="9">
                  <c:v>3589372.51389051</c:v>
                </c:pt>
                <c:pt idx="10">
                  <c:v>3650016.9796611001</c:v>
                </c:pt>
                <c:pt idx="11">
                  <c:v>3706665.0022565001</c:v>
                </c:pt>
                <c:pt idx="12">
                  <c:v>3764759.1436111298</c:v>
                </c:pt>
                <c:pt idx="13">
                  <c:v>3825853.7247373499</c:v>
                </c:pt>
                <c:pt idx="14">
                  <c:v>3889489.0093544498</c:v>
                </c:pt>
                <c:pt idx="15">
                  <c:v>3955597.2863985901</c:v>
                </c:pt>
                <c:pt idx="16">
                  <c:v>4023713.1610993901</c:v>
                </c:pt>
                <c:pt idx="17">
                  <c:v>4093166.8105822802</c:v>
                </c:pt>
                <c:pt idx="18">
                  <c:v>4163307.1855348102</c:v>
                </c:pt>
                <c:pt idx="19">
                  <c:v>4233240.9867666699</c:v>
                </c:pt>
                <c:pt idx="20">
                  <c:v>4302426.7483717203</c:v>
                </c:pt>
                <c:pt idx="21">
                  <c:v>4370361.4367456203</c:v>
                </c:pt>
                <c:pt idx="22">
                  <c:v>4437276.8214353798</c:v>
                </c:pt>
                <c:pt idx="23">
                  <c:v>4504483.3602553997</c:v>
                </c:pt>
                <c:pt idx="24">
                  <c:v>4570842.8018445298</c:v>
                </c:pt>
                <c:pt idx="25">
                  <c:v>4636016.4278629003</c:v>
                </c:pt>
                <c:pt idx="26">
                  <c:v>4699905.6568154199</c:v>
                </c:pt>
                <c:pt idx="27">
                  <c:v>4763290.9888737202</c:v>
                </c:pt>
                <c:pt idx="28">
                  <c:v>4827048.3388694404</c:v>
                </c:pt>
                <c:pt idx="29">
                  <c:v>4890967.0932982899</c:v>
                </c:pt>
                <c:pt idx="30">
                  <c:v>4953581.8088053102</c:v>
                </c:pt>
                <c:pt idx="31">
                  <c:v>5016266.3825362297</c:v>
                </c:pt>
                <c:pt idx="32">
                  <c:v>5079037.7590113999</c:v>
                </c:pt>
                <c:pt idx="33">
                  <c:v>5142011.7863502903</c:v>
                </c:pt>
                <c:pt idx="34">
                  <c:v>5205205.6006149501</c:v>
                </c:pt>
                <c:pt idx="35">
                  <c:v>5268679.9827223504</c:v>
                </c:pt>
                <c:pt idx="36">
                  <c:v>5332456.3669790197</c:v>
                </c:pt>
                <c:pt idx="37">
                  <c:v>5396354.0473990496</c:v>
                </c:pt>
                <c:pt idx="38">
                  <c:v>5460215.4127221303</c:v>
                </c:pt>
                <c:pt idx="39">
                  <c:v>5523948.8722400097</c:v>
                </c:pt>
                <c:pt idx="40">
                  <c:v>5587676.0927797398</c:v>
                </c:pt>
                <c:pt idx="41">
                  <c:v>5651535.7894776203</c:v>
                </c:pt>
                <c:pt idx="42">
                  <c:v>5715555.2191973096</c:v>
                </c:pt>
                <c:pt idx="43">
                  <c:v>5779805.6384467799</c:v>
                </c:pt>
                <c:pt idx="44">
                  <c:v>5844312.0056981901</c:v>
                </c:pt>
                <c:pt idx="45">
                  <c:v>5909011.1306640301</c:v>
                </c:pt>
                <c:pt idx="46">
                  <c:v>5973947.4713690104</c:v>
                </c:pt>
                <c:pt idx="47">
                  <c:v>6039049.6982988603</c:v>
                </c:pt>
                <c:pt idx="48">
                  <c:v>6104257.91101922</c:v>
                </c:pt>
                <c:pt idx="49">
                  <c:v>6169521.2848682199</c:v>
                </c:pt>
                <c:pt idx="50">
                  <c:v>6234812.4681014596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903-4BAA-9885-07E4BCD800FF}"/>
            </c:ext>
          </c:extLst>
        </c:ser>
        <c:ser>
          <c:idx val="1"/>
          <c:order val="1"/>
          <c:tx>
            <c:strRef>
              <c:f>'Table and Chart'!$C$1</c:f>
              <c:strCache>
                <c:ptCount val="1"/>
                <c:pt idx="0">
                  <c:v>Baseline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50"/>
              <c:layout>
                <c:manualLayout>
                  <c:x val="0"/>
                  <c:y val="-2.4464831804281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903-4BAA-9885-07E4BCD800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1"/>
              <c:layout>
                <c:manualLayout>
                  <c:x val="0"/>
                  <c:y val="3.66972477064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903-4BAA-9885-07E4BCD800FF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0"/>
                  <c:y val="-2.7806740091057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903-4BAA-9885-07E4BCD800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 and Chart'!$A$2:$A$52</c:f>
              <c:numCache>
                <c:formatCode>General</c:formatCode>
                <c:ptCount val="5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  <c:pt idx="46">
                  <c:v>2061</c:v>
                </c:pt>
                <c:pt idx="47">
                  <c:v>2062</c:v>
                </c:pt>
                <c:pt idx="48">
                  <c:v>2063</c:v>
                </c:pt>
                <c:pt idx="49">
                  <c:v>2064</c:v>
                </c:pt>
                <c:pt idx="50">
                  <c:v>2065</c:v>
                </c:pt>
              </c:numCache>
            </c:numRef>
          </c:cat>
          <c:val>
            <c:numRef>
              <c:f>'Table and Chart'!$C$2:$C$52</c:f>
              <c:numCache>
                <c:formatCode>_(* #,##0_);_(* \(#,##0\);_(* "-"??_);_(@_)</c:formatCode>
                <c:ptCount val="51"/>
                <c:pt idx="0">
                  <c:v>2996755</c:v>
                </c:pt>
                <c:pt idx="1">
                  <c:v>3061159.94268629</c:v>
                </c:pt>
                <c:pt idx="2">
                  <c:v>3130136.29115402</c:v>
                </c:pt>
                <c:pt idx="3">
                  <c:v>3200621.2060460299</c:v>
                </c:pt>
                <c:pt idx="4">
                  <c:v>3269956.4633526402</c:v>
                </c:pt>
                <c:pt idx="5">
                  <c:v>3336353.1831270601</c:v>
                </c:pt>
                <c:pt idx="6">
                  <c:v>3398906.62161829</c:v>
                </c:pt>
                <c:pt idx="7">
                  <c:v>3457380.14075734</c:v>
                </c:pt>
                <c:pt idx="8">
                  <c:v>3511958.5950787799</c:v>
                </c:pt>
                <c:pt idx="9">
                  <c:v>3563070.0095803798</c:v>
                </c:pt>
                <c:pt idx="10">
                  <c:v>3611236.7456054599</c:v>
                </c:pt>
                <c:pt idx="11">
                  <c:v>3652818.7078107898</c:v>
                </c:pt>
                <c:pt idx="12">
                  <c:v>3694312.7287301202</c:v>
                </c:pt>
                <c:pt idx="13">
                  <c:v>3737632.7121401899</c:v>
                </c:pt>
                <c:pt idx="14">
                  <c:v>3782550.60056578</c:v>
                </c:pt>
                <c:pt idx="15">
                  <c:v>3829200.9045835598</c:v>
                </c:pt>
                <c:pt idx="16">
                  <c:v>3877305.9834095701</c:v>
                </c:pt>
                <c:pt idx="17">
                  <c:v>3926576.3393425802</c:v>
                </c:pt>
                <c:pt idx="18">
                  <c:v>3976748.6185725201</c:v>
                </c:pt>
                <c:pt idx="19">
                  <c:v>4027339.00435192</c:v>
                </c:pt>
                <c:pt idx="20">
                  <c:v>4078178.0148398601</c:v>
                </c:pt>
                <c:pt idx="21">
                  <c:v>4129097.7604011102</c:v>
                </c:pt>
                <c:pt idx="22">
                  <c:v>4179646.2088721599</c:v>
                </c:pt>
                <c:pt idx="23">
                  <c:v>4231151.0592076099</c:v>
                </c:pt>
                <c:pt idx="24">
                  <c:v>4282334.2591740601</c:v>
                </c:pt>
                <c:pt idx="25">
                  <c:v>4333399.5862419596</c:v>
                </c:pt>
                <c:pt idx="26">
                  <c:v>4383865.4317735797</c:v>
                </c:pt>
                <c:pt idx="27">
                  <c:v>4434110.2700310396</c:v>
                </c:pt>
                <c:pt idx="28">
                  <c:v>4484474.2903947104</c:v>
                </c:pt>
                <c:pt idx="29">
                  <c:v>4534682.7247789605</c:v>
                </c:pt>
                <c:pt idx="30">
                  <c:v>4583702.5458193999</c:v>
                </c:pt>
                <c:pt idx="31">
                  <c:v>4632520.8301337296</c:v>
                </c:pt>
                <c:pt idx="32">
                  <c:v>4681025.7524671098</c:v>
                </c:pt>
                <c:pt idx="33">
                  <c:v>4729284.7102616401</c:v>
                </c:pt>
                <c:pt idx="34">
                  <c:v>4777290.9464737903</c:v>
                </c:pt>
                <c:pt idx="35">
                  <c:v>4825100.8215522496</c:v>
                </c:pt>
                <c:pt idx="36">
                  <c:v>4872734.0388050303</c:v>
                </c:pt>
                <c:pt idx="37">
                  <c:v>4920050.26817891</c:v>
                </c:pt>
                <c:pt idx="38">
                  <c:v>4966944.9745649695</c:v>
                </c:pt>
                <c:pt idx="39">
                  <c:v>5013384.2957733199</c:v>
                </c:pt>
                <c:pt idx="40">
                  <c:v>5059541.0153729897</c:v>
                </c:pt>
                <c:pt idx="41">
                  <c:v>5105601.7339014197</c:v>
                </c:pt>
                <c:pt idx="42">
                  <c:v>5151657.7609564299</c:v>
                </c:pt>
                <c:pt idx="43">
                  <c:v>5197845.6878105802</c:v>
                </c:pt>
                <c:pt idx="44">
                  <c:v>5244266.37973262</c:v>
                </c:pt>
                <c:pt idx="45">
                  <c:v>5291026.5183437904</c:v>
                </c:pt>
                <c:pt idx="46">
                  <c:v>5337990.1104193097</c:v>
                </c:pt>
                <c:pt idx="47">
                  <c:v>5384873.7762770001</c:v>
                </c:pt>
                <c:pt idx="48">
                  <c:v>5431752.8267673403</c:v>
                </c:pt>
                <c:pt idx="49">
                  <c:v>5478909.6506629996</c:v>
                </c:pt>
                <c:pt idx="50">
                  <c:v>5526408.5150898304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8903-4BAA-9885-07E4BCD800FF}"/>
            </c:ext>
          </c:extLst>
        </c:ser>
        <c:ser>
          <c:idx val="2"/>
          <c:order val="2"/>
          <c:tx>
            <c:strRef>
              <c:f>'Table and Chart'!$D$1</c:f>
              <c:strCache>
                <c:ptCount val="1"/>
                <c:pt idx="0">
                  <c:v>Low</c:v>
                </c:pt>
              </c:strCache>
            </c:strRef>
          </c:tx>
          <c:spPr>
            <a:ln w="57150" cap="rnd" cmpd="dbl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446691758258204E-2"/>
                  <c:y val="2.7522935779816401E-2"/>
                </c:manualLayout>
              </c:layout>
              <c:tx>
                <c:rich>
                  <a:bodyPr/>
                  <a:lstStyle/>
                  <a:p>
                    <a:fld id="{8CC46325-84B7-481F-B01F-0E3C79E41033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903-4BAA-9885-07E4BCD800F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0"/>
              <c:layout>
                <c:manualLayout>
                  <c:x val="0"/>
                  <c:y val="-2.4464831804281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903-4BAA-9885-07E4BCD800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1"/>
              <c:layout>
                <c:manualLayout>
                  <c:x val="0"/>
                  <c:y val="3.66972477064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903-4BAA-9885-07E4BCD800FF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0"/>
                  <c:y val="3.0587414100162944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yriad Pro" panose="020B0503030403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903-4BAA-9885-07E4BCD800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 and Chart'!$A$2:$A$52</c:f>
              <c:numCache>
                <c:formatCode>General</c:formatCode>
                <c:ptCount val="5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  <c:pt idx="46">
                  <c:v>2061</c:v>
                </c:pt>
                <c:pt idx="47">
                  <c:v>2062</c:v>
                </c:pt>
                <c:pt idx="48">
                  <c:v>2063</c:v>
                </c:pt>
                <c:pt idx="49">
                  <c:v>2064</c:v>
                </c:pt>
                <c:pt idx="50">
                  <c:v>2065</c:v>
                </c:pt>
              </c:numCache>
            </c:numRef>
          </c:cat>
          <c:val>
            <c:numRef>
              <c:f>'Table and Chart'!$D$2:$D$52</c:f>
              <c:numCache>
                <c:formatCode>_(* #,##0_);_(* \(#,##0\);_(* "-"??_);_(@_)</c:formatCode>
                <c:ptCount val="51"/>
                <c:pt idx="0">
                  <c:v>2996755</c:v>
                </c:pt>
                <c:pt idx="1">
                  <c:v>3061089.5907883798</c:v>
                </c:pt>
                <c:pt idx="2">
                  <c:v>3129252.9119627201</c:v>
                </c:pt>
                <c:pt idx="3">
                  <c:v>3198860.1979799699</c:v>
                </c:pt>
                <c:pt idx="4">
                  <c:v>3267212.1825447199</c:v>
                </c:pt>
                <c:pt idx="5">
                  <c:v>3332509.5075959498</c:v>
                </c:pt>
                <c:pt idx="6">
                  <c:v>3393842.81899769</c:v>
                </c:pt>
                <c:pt idx="7">
                  <c:v>3450971.3223202201</c:v>
                </c:pt>
                <c:pt idx="8">
                  <c:v>3504075.4631856801</c:v>
                </c:pt>
                <c:pt idx="9">
                  <c:v>3553577.3250156501</c:v>
                </c:pt>
                <c:pt idx="10">
                  <c:v>3592779.9396042698</c:v>
                </c:pt>
                <c:pt idx="11">
                  <c:v>3622090.4127941499</c:v>
                </c:pt>
                <c:pt idx="12">
                  <c:v>3649008.5109914402</c:v>
                </c:pt>
                <c:pt idx="13">
                  <c:v>3675840.3202481298</c:v>
                </c:pt>
                <c:pt idx="14">
                  <c:v>3702638.8782516401</c:v>
                </c:pt>
                <c:pt idx="15">
                  <c:v>3729787.2402013601</c:v>
                </c:pt>
                <c:pt idx="16">
                  <c:v>3757235.5429569799</c:v>
                </c:pt>
                <c:pt idx="17">
                  <c:v>3784972.1273029698</c:v>
                </c:pt>
                <c:pt idx="18">
                  <c:v>3812975.4619768499</c:v>
                </c:pt>
                <c:pt idx="19">
                  <c:v>3841029.7423482402</c:v>
                </c:pt>
                <c:pt idx="20">
                  <c:v>3869232.3879727898</c:v>
                </c:pt>
                <c:pt idx="21">
                  <c:v>3897666.99725219</c:v>
                </c:pt>
                <c:pt idx="22">
                  <c:v>3925966.1725915</c:v>
                </c:pt>
                <c:pt idx="23">
                  <c:v>3955205.7080021501</c:v>
                </c:pt>
                <c:pt idx="24">
                  <c:v>3984146.3288689801</c:v>
                </c:pt>
                <c:pt idx="25">
                  <c:v>4012942.4372623102</c:v>
                </c:pt>
                <c:pt idx="26">
                  <c:v>4041073.3094450999</c:v>
                </c:pt>
                <c:pt idx="27">
                  <c:v>4069031.7323223199</c:v>
                </c:pt>
                <c:pt idx="28">
                  <c:v>4097041.2126935399</c:v>
                </c:pt>
                <c:pt idx="29">
                  <c:v>4124666.5222485401</c:v>
                </c:pt>
                <c:pt idx="30">
                  <c:v>4151061.3802038501</c:v>
                </c:pt>
                <c:pt idx="31">
                  <c:v>4177048.9278173801</c:v>
                </c:pt>
                <c:pt idx="32">
                  <c:v>4202641.7986012204</c:v>
                </c:pt>
                <c:pt idx="33">
                  <c:v>4227925.6821967</c:v>
                </c:pt>
                <c:pt idx="34">
                  <c:v>4252884.6445029899</c:v>
                </c:pt>
                <c:pt idx="35">
                  <c:v>4277563.6044347202</c:v>
                </c:pt>
                <c:pt idx="36">
                  <c:v>4301952.8522210401</c:v>
                </c:pt>
                <c:pt idx="37">
                  <c:v>4325916.2365889801</c:v>
                </c:pt>
                <c:pt idx="38">
                  <c:v>4349369.7078435495</c:v>
                </c:pt>
                <c:pt idx="39">
                  <c:v>4372281.7859660601</c:v>
                </c:pt>
                <c:pt idx="40">
                  <c:v>4394804.3822394898</c:v>
                </c:pt>
                <c:pt idx="41">
                  <c:v>4417079.6501921304</c:v>
                </c:pt>
                <c:pt idx="42">
                  <c:v>4439171.1219136696</c:v>
                </c:pt>
                <c:pt idx="43">
                  <c:v>4461218.3724979404</c:v>
                </c:pt>
                <c:pt idx="44">
                  <c:v>4483303.9734307602</c:v>
                </c:pt>
                <c:pt idx="45">
                  <c:v>4505450.4093682598</c:v>
                </c:pt>
                <c:pt idx="46">
                  <c:v>4527750.1972519197</c:v>
                </c:pt>
                <c:pt idx="47">
                  <c:v>4550215.74093627</c:v>
                </c:pt>
                <c:pt idx="48">
                  <c:v>4572858.1286292803</c:v>
                </c:pt>
                <c:pt idx="49">
                  <c:v>4595703.2432542304</c:v>
                </c:pt>
                <c:pt idx="50">
                  <c:v>4618783.7391254604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8903-4BAA-9885-07E4BCD80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450392"/>
        <c:axId val="197450784"/>
      </c:lineChart>
      <c:catAx>
        <c:axId val="197450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r>
                  <a:rPr lang="en-US" sz="1000" dirty="0"/>
                  <a:t>Source: </a:t>
                </a:r>
                <a:r>
                  <a:rPr lang="en-US" sz="1000" dirty="0" err="1"/>
                  <a:t>Kem</a:t>
                </a:r>
                <a:r>
                  <a:rPr lang="en-US" sz="1000" dirty="0"/>
                  <a:t> C. Gardner Policy Institute </a:t>
                </a:r>
                <a:r>
                  <a:rPr lang="en-US" sz="1000" dirty="0" smtClean="0"/>
                  <a:t>2015-2065 </a:t>
                </a:r>
                <a:r>
                  <a:rPr lang="en-US" sz="1000" dirty="0"/>
                  <a:t>State Projections</a:t>
                </a:r>
              </a:p>
            </c:rich>
          </c:tx>
          <c:layout>
            <c:manualLayout>
              <c:xMode val="edge"/>
              <c:yMode val="edge"/>
              <c:x val="8.4932154432296649E-3"/>
              <c:y val="0.942685833995521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88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97450784"/>
        <c:crosses val="autoZero"/>
        <c:auto val="1"/>
        <c:lblAlgn val="ctr"/>
        <c:lblOffset val="100"/>
        <c:noMultiLvlLbl val="0"/>
      </c:catAx>
      <c:valAx>
        <c:axId val="197450784"/>
        <c:scaling>
          <c:orientation val="minMax"/>
          <c:max val="6500000"/>
          <c:min val="2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974503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5692902862736769"/>
          <c:y val="0.87244118567747841"/>
          <c:w val="0.28614194274526455"/>
          <c:h val="5.1106214934142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yriad Pro" panose="020B0503030403020204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r>
              <a:rPr lang="en-US" sz="1000" b="0" i="0" baseline="0" dirty="0" smtClean="0">
                <a:effectLst/>
              </a:rPr>
              <a:t>Sources: </a:t>
            </a:r>
            <a:r>
              <a:rPr lang="en-US" sz="1000" b="0" i="0" baseline="0" dirty="0" err="1" smtClean="0">
                <a:effectLst/>
              </a:rPr>
              <a:t>Kem</a:t>
            </a:r>
            <a:r>
              <a:rPr lang="en-US" sz="1000" b="0" i="0" baseline="0" dirty="0" smtClean="0">
                <a:effectLst/>
              </a:rPr>
              <a:t> C. Gardner Policy Institute 2015-2065 State Projections; </a:t>
            </a:r>
            <a:r>
              <a:rPr lang="en-US" sz="1000" b="0" i="0" baseline="0" dirty="0" err="1" smtClean="0">
                <a:effectLst/>
              </a:rPr>
              <a:t>DemographyUTAH</a:t>
            </a:r>
            <a:r>
              <a:rPr lang="en-US" sz="1000" b="0" i="0" baseline="0" dirty="0" smtClean="0">
                <a:effectLst/>
              </a:rPr>
              <a:t> 2015 Population Estimates</a:t>
            </a:r>
            <a:endParaRPr lang="en-US" sz="900" dirty="0">
              <a:effectLst/>
            </a:endParaRPr>
          </a:p>
        </c:rich>
      </c:tx>
      <c:layout>
        <c:manualLayout>
          <c:xMode val="edge"/>
          <c:yMode val="edge"/>
          <c:x val="1.5169177608073271E-2"/>
          <c:y val="0.942376709956000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33656179748063"/>
          <c:y val="4.4543952054578818E-2"/>
          <c:w val="0.83079805267340501"/>
          <c:h val="0.71333805585838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Population Growth</c:v>
                </c:pt>
              </c:strCache>
            </c:strRef>
          </c:tx>
          <c:spPr>
            <a:solidFill>
              <a:srgbClr val="C3122E"/>
            </a:solidFill>
            <a:ln>
              <a:noFill/>
            </a:ln>
            <a:effectLst/>
          </c:spPr>
          <c:invertIfNegative val="0"/>
          <c:cat>
            <c:numRef>
              <c:f>Sheet1!$A$2:$A$52</c:f>
              <c:numCache>
                <c:formatCode>General</c:formatCode>
                <c:ptCount val="5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  <c:pt idx="46">
                  <c:v>2061</c:v>
                </c:pt>
                <c:pt idx="47">
                  <c:v>2062</c:v>
                </c:pt>
                <c:pt idx="48">
                  <c:v>2063</c:v>
                </c:pt>
                <c:pt idx="49">
                  <c:v>2064</c:v>
                </c:pt>
                <c:pt idx="50">
                  <c:v>2065</c:v>
                </c:pt>
              </c:numCache>
            </c:num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54862</c:v>
                </c:pt>
                <c:pt idx="1">
                  <c:v>64404.94</c:v>
                </c:pt>
                <c:pt idx="2">
                  <c:v>68976.350000000006</c:v>
                </c:pt>
                <c:pt idx="3">
                  <c:v>70484.91</c:v>
                </c:pt>
                <c:pt idx="4">
                  <c:v>69335.259999999995</c:v>
                </c:pt>
                <c:pt idx="5">
                  <c:v>66396.72</c:v>
                </c:pt>
                <c:pt idx="6">
                  <c:v>62553.440000000002</c:v>
                </c:pt>
                <c:pt idx="7">
                  <c:v>58473.52</c:v>
                </c:pt>
                <c:pt idx="8">
                  <c:v>54578.45</c:v>
                </c:pt>
                <c:pt idx="9">
                  <c:v>51111.41</c:v>
                </c:pt>
                <c:pt idx="10">
                  <c:v>48166.74</c:v>
                </c:pt>
                <c:pt idx="11">
                  <c:v>41581.96</c:v>
                </c:pt>
                <c:pt idx="12">
                  <c:v>41494.019999999997</c:v>
                </c:pt>
                <c:pt idx="13">
                  <c:v>43319.98</c:v>
                </c:pt>
                <c:pt idx="14">
                  <c:v>44917.89</c:v>
                </c:pt>
                <c:pt idx="15">
                  <c:v>46650.3</c:v>
                </c:pt>
                <c:pt idx="16">
                  <c:v>48105.08</c:v>
                </c:pt>
                <c:pt idx="17">
                  <c:v>49270.36</c:v>
                </c:pt>
                <c:pt idx="18">
                  <c:v>50172.28</c:v>
                </c:pt>
                <c:pt idx="19">
                  <c:v>50590.39</c:v>
                </c:pt>
                <c:pt idx="20">
                  <c:v>50839.01</c:v>
                </c:pt>
                <c:pt idx="21">
                  <c:v>50919.75</c:v>
                </c:pt>
                <c:pt idx="22">
                  <c:v>50548.45</c:v>
                </c:pt>
                <c:pt idx="23">
                  <c:v>51504.85</c:v>
                </c:pt>
                <c:pt idx="24">
                  <c:v>51183.199999999997</c:v>
                </c:pt>
                <c:pt idx="25">
                  <c:v>51065.33</c:v>
                </c:pt>
                <c:pt idx="26">
                  <c:v>50465.85</c:v>
                </c:pt>
                <c:pt idx="27">
                  <c:v>50244.84</c:v>
                </c:pt>
                <c:pt idx="28">
                  <c:v>50364.02</c:v>
                </c:pt>
                <c:pt idx="29">
                  <c:v>50208.43</c:v>
                </c:pt>
                <c:pt idx="30">
                  <c:v>49019.82</c:v>
                </c:pt>
                <c:pt idx="31">
                  <c:v>48818.28</c:v>
                </c:pt>
                <c:pt idx="32">
                  <c:v>48504.92</c:v>
                </c:pt>
                <c:pt idx="33">
                  <c:v>48258.96</c:v>
                </c:pt>
                <c:pt idx="34">
                  <c:v>48006.239999999998</c:v>
                </c:pt>
                <c:pt idx="35">
                  <c:v>47809.88</c:v>
                </c:pt>
                <c:pt idx="36">
                  <c:v>47633.22</c:v>
                </c:pt>
                <c:pt idx="37">
                  <c:v>47316.23</c:v>
                </c:pt>
                <c:pt idx="38">
                  <c:v>46894.71</c:v>
                </c:pt>
                <c:pt idx="39">
                  <c:v>46439.32</c:v>
                </c:pt>
                <c:pt idx="40">
                  <c:v>46156.72</c:v>
                </c:pt>
                <c:pt idx="41">
                  <c:v>46060.72</c:v>
                </c:pt>
                <c:pt idx="42">
                  <c:v>46056.03</c:v>
                </c:pt>
                <c:pt idx="43">
                  <c:v>46187.93</c:v>
                </c:pt>
                <c:pt idx="44">
                  <c:v>46420.69</c:v>
                </c:pt>
                <c:pt idx="45">
                  <c:v>46760.14</c:v>
                </c:pt>
                <c:pt idx="46">
                  <c:v>46963.59</c:v>
                </c:pt>
                <c:pt idx="47">
                  <c:v>46883.67</c:v>
                </c:pt>
                <c:pt idx="48">
                  <c:v>46879.05</c:v>
                </c:pt>
                <c:pt idx="49">
                  <c:v>47156.82</c:v>
                </c:pt>
                <c:pt idx="50">
                  <c:v>47498.86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BE-4ADC-8DA8-03C8157B9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7451568"/>
        <c:axId val="19745196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Growth (%)</c:v>
                </c:pt>
              </c:strCache>
            </c:strRef>
          </c:tx>
          <c:spPr>
            <a:ln w="539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  <c:pt idx="46">
                  <c:v>2061</c:v>
                </c:pt>
                <c:pt idx="47">
                  <c:v>2062</c:v>
                </c:pt>
                <c:pt idx="48">
                  <c:v>2063</c:v>
                </c:pt>
                <c:pt idx="49">
                  <c:v>2064</c:v>
                </c:pt>
                <c:pt idx="50">
                  <c:v>2065</c:v>
                </c:pt>
              </c:numCache>
            </c:num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1.8648999999999999E-2</c:v>
                </c:pt>
                <c:pt idx="1">
                  <c:v>2.1492000000000001E-2</c:v>
                </c:pt>
                <c:pt idx="2">
                  <c:v>2.2533000000000001E-2</c:v>
                </c:pt>
                <c:pt idx="3">
                  <c:v>2.2518E-2</c:v>
                </c:pt>
                <c:pt idx="4">
                  <c:v>2.1663000000000002E-2</c:v>
                </c:pt>
                <c:pt idx="5">
                  <c:v>2.0305E-2</c:v>
                </c:pt>
                <c:pt idx="6">
                  <c:v>1.8748999999999998E-2</c:v>
                </c:pt>
                <c:pt idx="7">
                  <c:v>1.7204000000000001E-2</c:v>
                </c:pt>
                <c:pt idx="8">
                  <c:v>1.5786000000000001E-2</c:v>
                </c:pt>
                <c:pt idx="9">
                  <c:v>1.4553999999999999E-2</c:v>
                </c:pt>
                <c:pt idx="10">
                  <c:v>1.3518000000000001E-2</c:v>
                </c:pt>
                <c:pt idx="11">
                  <c:v>1.1514999999999999E-2</c:v>
                </c:pt>
                <c:pt idx="12">
                  <c:v>1.1358999999999999E-2</c:v>
                </c:pt>
                <c:pt idx="13">
                  <c:v>1.1726E-2</c:v>
                </c:pt>
                <c:pt idx="14">
                  <c:v>1.2017999999999999E-2</c:v>
                </c:pt>
                <c:pt idx="15">
                  <c:v>1.2333E-2</c:v>
                </c:pt>
                <c:pt idx="16">
                  <c:v>1.2563E-2</c:v>
                </c:pt>
                <c:pt idx="17">
                  <c:v>1.2707E-2</c:v>
                </c:pt>
                <c:pt idx="18">
                  <c:v>1.2777999999999999E-2</c:v>
                </c:pt>
                <c:pt idx="19">
                  <c:v>1.2722000000000001E-2</c:v>
                </c:pt>
                <c:pt idx="20">
                  <c:v>1.2623000000000001E-2</c:v>
                </c:pt>
                <c:pt idx="21">
                  <c:v>1.2486000000000001E-2</c:v>
                </c:pt>
                <c:pt idx="22">
                  <c:v>1.2241999999999999E-2</c:v>
                </c:pt>
                <c:pt idx="23">
                  <c:v>1.2323000000000001E-2</c:v>
                </c:pt>
                <c:pt idx="24">
                  <c:v>1.2097E-2</c:v>
                </c:pt>
                <c:pt idx="25">
                  <c:v>1.1925E-2</c:v>
                </c:pt>
                <c:pt idx="26">
                  <c:v>1.1646E-2</c:v>
                </c:pt>
                <c:pt idx="27">
                  <c:v>1.1461000000000001E-2</c:v>
                </c:pt>
                <c:pt idx="28">
                  <c:v>1.1358E-2</c:v>
                </c:pt>
                <c:pt idx="29">
                  <c:v>1.1195999999999999E-2</c:v>
                </c:pt>
                <c:pt idx="30">
                  <c:v>1.081E-2</c:v>
                </c:pt>
                <c:pt idx="31">
                  <c:v>1.065E-2</c:v>
                </c:pt>
                <c:pt idx="32">
                  <c:v>1.0470999999999999E-2</c:v>
                </c:pt>
                <c:pt idx="33">
                  <c:v>1.0309E-2</c:v>
                </c:pt>
                <c:pt idx="34">
                  <c:v>1.0151E-2</c:v>
                </c:pt>
                <c:pt idx="35">
                  <c:v>1.0008E-2</c:v>
                </c:pt>
                <c:pt idx="36">
                  <c:v>9.8720000000000006E-3</c:v>
                </c:pt>
                <c:pt idx="37">
                  <c:v>9.7099999999999999E-3</c:v>
                </c:pt>
                <c:pt idx="38">
                  <c:v>9.5309999999999995E-3</c:v>
                </c:pt>
                <c:pt idx="39">
                  <c:v>9.3500000000000007E-3</c:v>
                </c:pt>
                <c:pt idx="40">
                  <c:v>9.2069999999999999E-3</c:v>
                </c:pt>
                <c:pt idx="41">
                  <c:v>9.1039999999999992E-3</c:v>
                </c:pt>
                <c:pt idx="42">
                  <c:v>9.0209999999999995E-3</c:v>
                </c:pt>
                <c:pt idx="43">
                  <c:v>8.966E-3</c:v>
                </c:pt>
                <c:pt idx="44">
                  <c:v>8.9309999999999997E-3</c:v>
                </c:pt>
                <c:pt idx="45">
                  <c:v>8.9160000000000003E-3</c:v>
                </c:pt>
                <c:pt idx="46">
                  <c:v>8.8760000000000002E-3</c:v>
                </c:pt>
                <c:pt idx="47">
                  <c:v>8.7829999999999991E-3</c:v>
                </c:pt>
                <c:pt idx="48">
                  <c:v>8.7060000000000002E-3</c:v>
                </c:pt>
                <c:pt idx="49">
                  <c:v>8.6820000000000005E-3</c:v>
                </c:pt>
                <c:pt idx="50">
                  <c:v>8.6689999999999996E-3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4BE-4ADC-8DA8-03C8157B9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452744"/>
        <c:axId val="197452352"/>
      </c:lineChart>
      <c:catAx>
        <c:axId val="19745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97451960"/>
        <c:crosses val="autoZero"/>
        <c:auto val="1"/>
        <c:lblAlgn val="ctr"/>
        <c:lblOffset val="100"/>
        <c:noMultiLvlLbl val="0"/>
      </c:catAx>
      <c:valAx>
        <c:axId val="19745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97451568"/>
        <c:crosses val="autoZero"/>
        <c:crossBetween val="between"/>
      </c:valAx>
      <c:valAx>
        <c:axId val="197452352"/>
        <c:scaling>
          <c:orientation val="minMax"/>
        </c:scaling>
        <c:delete val="0"/>
        <c:axPos val="r"/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97452744"/>
        <c:crosses val="max"/>
        <c:crossBetween val="between"/>
      </c:valAx>
      <c:catAx>
        <c:axId val="197452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7452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40009540055664"/>
          <c:y val="0.87596814280087432"/>
          <c:w val="0.34919969274312934"/>
          <c:h val="5.2805710516404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yriad Pro" panose="020B0503030403020204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4530594790794"/>
          <c:y val="3.1987707622575738E-2"/>
          <c:w val="0.83877538851969824"/>
          <c:h val="0.74099202324324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'Overall Pop. growth'!$R$15</c:f>
              <c:strCache>
                <c:ptCount val="1"/>
                <c:pt idx="0">
                  <c:v>State Population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9712327855379709E-3"/>
                  <c:y val="-8.3273472394898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B8F-426E-B68B-88AC6D3785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7.326007326007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B8F-426E-B68B-88AC6D3785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'Overall Pop. growth'!$Q$16:$Q$21</c:f>
              <c:numCache>
                <c:formatCode>General</c:formatCode>
                <c:ptCount val="6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  <c:pt idx="4">
                  <c:v>2055</c:v>
                </c:pt>
                <c:pt idx="5">
                  <c:v>2065</c:v>
                </c:pt>
              </c:numCache>
            </c:numRef>
          </c:cat>
          <c:val>
            <c:numRef>
              <c:f>'Overall Pop. growth'!$R$16:$R$21</c:f>
              <c:numCache>
                <c:formatCode>_(* #,##0_);_(* \(#,##0\);_(* "-"??_);_(@_)</c:formatCode>
                <c:ptCount val="6"/>
                <c:pt idx="0">
                  <c:v>2996755</c:v>
                </c:pt>
                <c:pt idx="1">
                  <c:v>3611236.7456054599</c:v>
                </c:pt>
                <c:pt idx="2">
                  <c:v>4078178.0148398601</c:v>
                </c:pt>
                <c:pt idx="3">
                  <c:v>4583702.5458193896</c:v>
                </c:pt>
                <c:pt idx="4">
                  <c:v>5059541.0153729897</c:v>
                </c:pt>
                <c:pt idx="5">
                  <c:v>5526408.5150898304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8F-426E-B68B-88AC6D378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3216008"/>
        <c:axId val="197453136"/>
      </c:barChart>
      <c:lineChart>
        <c:grouping val="standard"/>
        <c:varyColors val="0"/>
        <c:ser>
          <c:idx val="1"/>
          <c:order val="1"/>
          <c:tx>
            <c:strRef>
              <c:f>'Overall Pop. growth'!$S$15</c:f>
              <c:strCache>
                <c:ptCount val="1"/>
                <c:pt idx="0">
                  <c:v>Decade Growth (%)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844896746397265E-2"/>
                  <c:y val="5.414813532923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B8F-426E-B68B-88AC6D3785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844896746397299E-2"/>
                  <c:y val="5.607712497476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B8F-426E-B68B-88AC6D3785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234494817320546E-2"/>
                  <c:y val="4.6082893484468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B8F-426E-B68B-88AC6D3785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829202046406029E-2"/>
                  <c:y val="3.9938565371636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B8F-426E-B68B-88AC6D3785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844896746397265E-2"/>
                  <c:y val="3.4829684750944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B8F-426E-B68B-88AC6D3785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1338773146825443E-2"/>
                  <c:y val="2.546681664791901E-2"/>
                </c:manualLayout>
              </c:layout>
              <c:tx>
                <c:rich>
                  <a:bodyPr/>
                  <a:lstStyle/>
                  <a:p>
                    <a:fld id="{8D715C19-5867-4A05-99B2-B46D40C5240B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B8F-426E-B68B-88AC6D3785A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'Overall Pop. growth'!$Q$16:$Q$21</c:f>
              <c:numCache>
                <c:formatCode>General</c:formatCode>
                <c:ptCount val="6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  <c:pt idx="4">
                  <c:v>2055</c:v>
                </c:pt>
                <c:pt idx="5">
                  <c:v>2065</c:v>
                </c:pt>
              </c:numCache>
            </c:numRef>
          </c:cat>
          <c:val>
            <c:numRef>
              <c:f>'Overall Pop. growth'!$S$16:$S$21</c:f>
              <c:numCache>
                <c:formatCode>0.00%</c:formatCode>
                <c:ptCount val="6"/>
                <c:pt idx="0">
                  <c:v>0.17515057234943066</c:v>
                </c:pt>
                <c:pt idx="1">
                  <c:v>0.20504904325026896</c:v>
                </c:pt>
                <c:pt idx="2">
                  <c:v>0.12930231445020168</c:v>
                </c:pt>
                <c:pt idx="3">
                  <c:v>0.12395842681217051</c:v>
                </c:pt>
                <c:pt idx="4">
                  <c:v>0.10381093991092261</c:v>
                </c:pt>
                <c:pt idx="5">
                  <c:v>9.2274674382182731E-2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4B8F-426E-B68B-88AC6D378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765528"/>
        <c:axId val="197765136"/>
      </c:lineChart>
      <c:catAx>
        <c:axId val="163216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97453136"/>
        <c:crosses val="autoZero"/>
        <c:auto val="1"/>
        <c:lblAlgn val="ctr"/>
        <c:lblOffset val="100"/>
        <c:noMultiLvlLbl val="0"/>
      </c:catAx>
      <c:valAx>
        <c:axId val="19745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63216008"/>
        <c:crosses val="autoZero"/>
        <c:crossBetween val="between"/>
      </c:valAx>
      <c:valAx>
        <c:axId val="197765136"/>
        <c:scaling>
          <c:orientation val="minMax"/>
          <c:max val="0.30000000000000004"/>
          <c:min val="5.000000000000001E-2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97765528"/>
        <c:crosses val="max"/>
        <c:crossBetween val="between"/>
      </c:valAx>
      <c:catAx>
        <c:axId val="19776552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r>
                  <a:rPr lang="en-US" sz="1000" dirty="0"/>
                  <a:t>Sources: </a:t>
                </a:r>
                <a:r>
                  <a:rPr lang="en-US" sz="1000" dirty="0" err="1"/>
                  <a:t>Kem</a:t>
                </a:r>
                <a:r>
                  <a:rPr lang="en-US" sz="1000" dirty="0"/>
                  <a:t> C. Gardner Policy Institute </a:t>
                </a:r>
                <a:r>
                  <a:rPr lang="en-US" sz="1000" dirty="0" smtClean="0"/>
                  <a:t>2015-2065 </a:t>
                </a:r>
                <a:r>
                  <a:rPr lang="en-US" sz="1000" dirty="0"/>
                  <a:t>State Projections; </a:t>
                </a:r>
                <a:r>
                  <a:rPr lang="en-US" sz="1000" dirty="0" err="1" smtClean="0"/>
                  <a:t>DemographyUTAH</a:t>
                </a:r>
                <a:r>
                  <a:rPr lang="en-US" sz="1000" dirty="0" smtClean="0"/>
                  <a:t> 2015 </a:t>
                </a:r>
                <a:r>
                  <a:rPr lang="en-US" sz="1000" dirty="0"/>
                  <a:t>Population Estimates</a:t>
                </a:r>
              </a:p>
            </c:rich>
          </c:tx>
          <c:layout>
            <c:manualLayout>
              <c:xMode val="edge"/>
              <c:yMode val="edge"/>
              <c:x val="7.7692603749779481E-3"/>
              <c:y val="0.944687802182621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97765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631023162921"/>
          <c:y val="0.84873970233489604"/>
          <c:w val="0.51019413389652812"/>
          <c:h val="4.8864714279136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11890039678805E-2"/>
          <c:y val="3.2968738980221061E-2"/>
          <c:w val="0.92331924063392923"/>
          <c:h val="0.70810066583306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'Overall Pop. growth'!$X$45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'Overall Pop. growth'!$W$46:$W$50</c:f>
              <c:strCache>
                <c:ptCount val="5"/>
                <c:pt idx="0">
                  <c:v>2010-2020</c:v>
                </c:pt>
                <c:pt idx="1">
                  <c:v>2020-2030</c:v>
                </c:pt>
                <c:pt idx="2">
                  <c:v>2030-2040</c:v>
                </c:pt>
                <c:pt idx="3">
                  <c:v>2040-2050</c:v>
                </c:pt>
                <c:pt idx="4">
                  <c:v>2050-2060</c:v>
                </c:pt>
              </c:strCache>
            </c:strRef>
          </c:cat>
          <c:val>
            <c:numRef>
              <c:f>'Overall Pop. growth'!$X$46:$X$50</c:f>
              <c:numCache>
                <c:formatCode>0.00%</c:formatCode>
                <c:ptCount val="5"/>
                <c:pt idx="0">
                  <c:v>7.5205204605089615E-2</c:v>
                </c:pt>
                <c:pt idx="1">
                  <c:v>6.9278197005107872E-2</c:v>
                </c:pt>
                <c:pt idx="2">
                  <c:v>5.4750017596428495E-2</c:v>
                </c:pt>
                <c:pt idx="3">
                  <c:v>4.5462862599317533E-2</c:v>
                </c:pt>
                <c:pt idx="4">
                  <c:v>4.4305421799960415E-2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42-459D-B820-2862BFB9153A}"/>
            </c:ext>
          </c:extLst>
        </c:ser>
        <c:ser>
          <c:idx val="1"/>
          <c:order val="1"/>
          <c:tx>
            <c:strRef>
              <c:f>'Overall Pop. growth'!$Y$45</c:f>
              <c:strCache>
                <c:ptCount val="1"/>
                <c:pt idx="0">
                  <c:v>Utah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'Overall Pop. growth'!$W$46:$W$50</c:f>
              <c:strCache>
                <c:ptCount val="5"/>
                <c:pt idx="0">
                  <c:v>2010-2020</c:v>
                </c:pt>
                <c:pt idx="1">
                  <c:v>2020-2030</c:v>
                </c:pt>
                <c:pt idx="2">
                  <c:v>2030-2040</c:v>
                </c:pt>
                <c:pt idx="3">
                  <c:v>2040-2050</c:v>
                </c:pt>
                <c:pt idx="4">
                  <c:v>2050-2060</c:v>
                </c:pt>
              </c:strCache>
            </c:strRef>
          </c:cat>
          <c:val>
            <c:numRef>
              <c:f>'Overall Pop. growth'!$Y$46:$Y$50</c:f>
              <c:numCache>
                <c:formatCode>0.00%</c:formatCode>
                <c:ptCount val="5"/>
                <c:pt idx="0">
                  <c:v>0.16904084884636436</c:v>
                </c:pt>
                <c:pt idx="1">
                  <c:v>0.12870772094160479</c:v>
                </c:pt>
                <c:pt idx="2">
                  <c:v>0.11635176300362002</c:v>
                </c:pt>
                <c:pt idx="3">
                  <c:v>0.10190486240494934</c:v>
                </c:pt>
                <c:pt idx="4">
                  <c:v>8.8059603401380415E-2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42-459D-B820-2862BFB91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7766312"/>
        <c:axId val="197766704"/>
      </c:barChart>
      <c:catAx>
        <c:axId val="197766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r>
                  <a:rPr lang="en-US" sz="1000" dirty="0"/>
                  <a:t>Sources: Census Bureau 2014-2060 National Projections; </a:t>
                </a:r>
                <a:r>
                  <a:rPr lang="en-US" sz="1000" dirty="0" err="1"/>
                  <a:t>DemographyUTAH</a:t>
                </a:r>
                <a:r>
                  <a:rPr lang="en-US" sz="1000" dirty="0"/>
                  <a:t> </a:t>
                </a:r>
                <a:r>
                  <a:rPr lang="en-US" sz="1000" dirty="0" smtClean="0"/>
                  <a:t>2015-2065 </a:t>
                </a:r>
                <a:r>
                  <a:rPr lang="en-US" sz="1000" dirty="0"/>
                  <a:t>State Projections</a:t>
                </a:r>
              </a:p>
            </c:rich>
          </c:tx>
          <c:layout>
            <c:manualLayout>
              <c:xMode val="edge"/>
              <c:yMode val="edge"/>
              <c:x val="6.8089336752561597E-3"/>
              <c:y val="0.923041841589301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97766704"/>
        <c:crosses val="autoZero"/>
        <c:auto val="1"/>
        <c:lblAlgn val="ctr"/>
        <c:lblOffset val="100"/>
        <c:noMultiLvlLbl val="0"/>
      </c:catAx>
      <c:valAx>
        <c:axId val="19776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97766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731353344103147"/>
          <c:y val="0.81947299175497224"/>
          <c:w val="0.14951350359671783"/>
          <c:h val="4.8490990649290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yriad Pro" panose="020B0503030403020204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0.28764</cdr:x>
      <cdr:y>0.31696</cdr:y>
    </cdr:from>
    <cdr:to>
      <cdr:x>0.37332</cdr:x>
      <cdr:y>0.37863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69950" y="1492469"/>
          <a:ext cx="735703" cy="290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/>
            </a:rPr>
            <a:t>2031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Myriad Pro" panose="020B0503030403020204"/>
          </a:endParaRPr>
        </a:p>
      </cdr:txBody>
    </cdr:sp>
  </cdr:relSizeAnchor>
  <cdr:relSizeAnchor xmlns:cdr="http://schemas.openxmlformats.org/drawingml/2006/chartDrawing">
    <cdr:from>
      <cdr:x>0.33782</cdr:x>
      <cdr:y>0.3817</cdr:y>
    </cdr:from>
    <cdr:to>
      <cdr:x>0.35985</cdr:x>
      <cdr:y>0.4375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2900863" y="1797269"/>
          <a:ext cx="189170" cy="262742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>
              <a:lumMod val="65000"/>
              <a:lumOff val="3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0.07956</cdr:x>
      <cdr:y>0.4442</cdr:y>
    </cdr:from>
    <cdr:to>
      <cdr:x>0.98409</cdr:x>
      <cdr:y>0.4442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83172" y="2091559"/>
          <a:ext cx="776714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0.53521</cdr:x>
      <cdr:y>0.50459</cdr:y>
    </cdr:from>
    <cdr:to>
      <cdr:x>0.62936</cdr:x>
      <cdr:y>0.57378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595840" y="2375926"/>
          <a:ext cx="808462" cy="3257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/>
            </a:rPr>
            <a:t>2040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Myriad Pro" panose="020B0503030403020204"/>
          </a:endParaRPr>
        </a:p>
      </cdr:txBody>
    </cdr:sp>
  </cdr:relSizeAnchor>
  <cdr:relSizeAnchor xmlns:cdr="http://schemas.openxmlformats.org/drawingml/2006/chartDrawing">
    <cdr:from>
      <cdr:x>0.53082</cdr:x>
      <cdr:y>0.45632</cdr:y>
    </cdr:from>
    <cdr:to>
      <cdr:x>0.54368</cdr:x>
      <cdr:y>0.50821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H="1" flipV="1">
          <a:off x="4558143" y="2148640"/>
          <a:ext cx="110429" cy="244331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>
              <a:lumMod val="65000"/>
              <a:lumOff val="3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0.56304</cdr:x>
      <cdr:y>0.14955</cdr:y>
    </cdr:from>
    <cdr:to>
      <cdr:x>0.64504</cdr:x>
      <cdr:y>0.21122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34796" y="704193"/>
          <a:ext cx="704155" cy="290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/>
            </a:rPr>
            <a:t>2046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Myriad Pro" panose="020B0503030403020204"/>
          </a:endParaRPr>
        </a:p>
      </cdr:txBody>
    </cdr:sp>
  </cdr:relSizeAnchor>
  <cdr:relSizeAnchor xmlns:cdr="http://schemas.openxmlformats.org/drawingml/2006/chartDrawing">
    <cdr:from>
      <cdr:x>0.61322</cdr:x>
      <cdr:y>0.21429</cdr:y>
    </cdr:from>
    <cdr:to>
      <cdr:x>0.63525</cdr:x>
      <cdr:y>0.27009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5265691" y="1008993"/>
          <a:ext cx="189170" cy="262742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>
              <a:lumMod val="65000"/>
              <a:lumOff val="3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0.07466</cdr:x>
      <cdr:y>0.28571</cdr:y>
    </cdr:from>
    <cdr:to>
      <cdr:x>0.97919</cdr:x>
      <cdr:y>0.28571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41130" y="1345325"/>
          <a:ext cx="776714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0.79937</cdr:x>
      <cdr:y>0.40848</cdr:y>
    </cdr:from>
    <cdr:to>
      <cdr:x>0.88617</cdr:x>
      <cdr:y>0.47321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864152" y="1923383"/>
          <a:ext cx="745338" cy="304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/>
            </a:rPr>
            <a:t>2054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Myriad Pro" panose="020B0503030403020204"/>
          </a:endParaRPr>
        </a:p>
      </cdr:txBody>
    </cdr:sp>
  </cdr:relSizeAnchor>
  <cdr:relSizeAnchor xmlns:cdr="http://schemas.openxmlformats.org/drawingml/2006/chartDrawing">
    <cdr:from>
      <cdr:x>0.77907</cdr:x>
      <cdr:y>0.29548</cdr:y>
    </cdr:from>
    <cdr:to>
      <cdr:x>0.81151</cdr:x>
      <cdr:y>0.41295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H="1" flipV="1">
          <a:off x="6689834" y="1391306"/>
          <a:ext cx="278525" cy="553108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>
              <a:lumMod val="65000"/>
              <a:lumOff val="3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0.82497</cdr:x>
      <cdr:y>0.04241</cdr:y>
    </cdr:from>
    <cdr:to>
      <cdr:x>0.89474</cdr:x>
      <cdr:y>0.10184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083978" y="199695"/>
          <a:ext cx="599084" cy="279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/>
            </a:rPr>
            <a:t>2062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Myriad Pro" panose="020B0503030403020204"/>
          </a:endParaRPr>
        </a:p>
      </cdr:txBody>
    </cdr:sp>
  </cdr:relSizeAnchor>
  <cdr:relSizeAnchor xmlns:cdr="http://schemas.openxmlformats.org/drawingml/2006/chartDrawing">
    <cdr:from>
      <cdr:x>0.87515</cdr:x>
      <cdr:y>0.08259</cdr:y>
    </cdr:from>
    <cdr:to>
      <cdr:x>0.89718</cdr:x>
      <cdr:y>0.12276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7514896" y="388882"/>
          <a:ext cx="189178" cy="18917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>
              <a:lumMod val="65000"/>
              <a:lumOff val="3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0.07589</cdr:x>
      <cdr:y>0.12946</cdr:y>
    </cdr:from>
    <cdr:to>
      <cdr:x>0.98042</cdr:x>
      <cdr:y>0.12946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51640" y="609601"/>
          <a:ext cx="776714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85DE9-94ED-456D-8178-6408001070C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49041-5D16-427C-BCC8-78A1228CD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516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039B2-7086-4BE4-B243-725E080083DF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75447-C21C-4D75-98D6-A518883B1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57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9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71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2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53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10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98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6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76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7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" y="6027746"/>
            <a:ext cx="8909384" cy="723913"/>
            <a:chOff x="0" y="5729709"/>
            <a:chExt cx="11879179" cy="965217"/>
          </a:xfrm>
        </p:grpSpPr>
        <p:pic>
          <p:nvPicPr>
            <p:cNvPr id="8" name="Picture 7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5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1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2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0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9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8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1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D6CC7-6C9A-45FD-B9B8-8BB3E53BF97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8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3" y="6161903"/>
            <a:ext cx="7331711" cy="7547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19" y="203004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The Beehive Shape: Provisional 50-Year Demographic </a:t>
            </a:r>
            <a:r>
              <a:rPr lang="en-US" sz="4000" dirty="0" smtClean="0">
                <a:solidFill>
                  <a:srgbClr val="C0000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and Economic </a:t>
            </a:r>
            <a:r>
              <a:rPr lang="en-US" sz="4000" dirty="0">
                <a:solidFill>
                  <a:srgbClr val="C0000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Projections for the State of Utah, 2015-2065</a:t>
            </a:r>
            <a:endParaRPr lang="en-US" sz="4000" dirty="0" smtClean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8" y="240888"/>
            <a:ext cx="3259794" cy="74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yriad Pro"/>
              </a:rPr>
              <a:t>Historical &amp; Projected Total Fertility Rates: Utah vs United States</a:t>
            </a:r>
            <a:endParaRPr lang="en-US" sz="3600" dirty="0">
              <a:latin typeface="Myriad Pro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79548805"/>
              </p:ext>
            </p:extLst>
          </p:nvPr>
        </p:nvGraphicFramePr>
        <p:xfrm>
          <a:off x="273269" y="1450428"/>
          <a:ext cx="8586951" cy="458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91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yriad Pro"/>
              </a:rPr>
              <a:t>Historical &amp; Projected Utah Life Expectancy: Males and Females</a:t>
            </a:r>
            <a:endParaRPr lang="en-US" sz="3600" dirty="0">
              <a:latin typeface="Myriad Pro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00344311"/>
              </p:ext>
            </p:extLst>
          </p:nvPr>
        </p:nvGraphicFramePr>
        <p:xfrm>
          <a:off x="273269" y="1418897"/>
          <a:ext cx="8586952" cy="460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28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yriad Pro"/>
              </a:rPr>
              <a:t>State of Utah Components of Change: Historical and Projected</a:t>
            </a:r>
            <a:endParaRPr lang="en-US" sz="3600" dirty="0">
              <a:latin typeface="Myriad Pro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38640980"/>
              </p:ext>
            </p:extLst>
          </p:nvPr>
        </p:nvGraphicFramePr>
        <p:xfrm>
          <a:off x="273269" y="1429406"/>
          <a:ext cx="8586952" cy="4593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74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yriad Pro"/>
              </a:rPr>
              <a:t>Selected Age Groups as a Percent of Total Population: 2015-2065</a:t>
            </a:r>
            <a:endParaRPr lang="en-US" sz="3600" dirty="0">
              <a:latin typeface="Myriad Pro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33631876"/>
              </p:ext>
            </p:extLst>
          </p:nvPr>
        </p:nvGraphicFramePr>
        <p:xfrm>
          <a:off x="273269" y="1401417"/>
          <a:ext cx="8586952" cy="440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638615" y="5876523"/>
            <a:ext cx="41296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baseline="0">
                <a:solidFill>
                  <a:prstClr val="black"/>
                </a:solidFill>
                <a:latin typeface="Myriad Pro" panose="020B0503030403020204"/>
                <a:ea typeface="+mn-ea"/>
                <a:cs typeface="+mn-cs"/>
              </a:defRPr>
            </a:pPr>
            <a:r>
              <a:rPr lang="en-US" sz="1100" dirty="0">
                <a:solidFill>
                  <a:srgbClr val="808080"/>
                </a:solidFill>
              </a:rPr>
              <a:t>Source: </a:t>
            </a:r>
            <a:r>
              <a:rPr lang="en-US" sz="1100" dirty="0" err="1">
                <a:solidFill>
                  <a:srgbClr val="808080"/>
                </a:solidFill>
              </a:rPr>
              <a:t>Kem</a:t>
            </a:r>
            <a:r>
              <a:rPr lang="en-US" sz="1100" dirty="0">
                <a:solidFill>
                  <a:srgbClr val="808080"/>
                </a:solidFill>
              </a:rPr>
              <a:t> C. Gardner Policy Institute </a:t>
            </a:r>
            <a:r>
              <a:rPr lang="en-US" sz="1100" dirty="0" smtClean="0">
                <a:solidFill>
                  <a:srgbClr val="808080"/>
                </a:solidFill>
              </a:rPr>
              <a:t>2015-2065 </a:t>
            </a:r>
            <a:r>
              <a:rPr lang="en-US" sz="1100" dirty="0">
                <a:solidFill>
                  <a:srgbClr val="808080"/>
                </a:solidFill>
              </a:rPr>
              <a:t>State Projections</a:t>
            </a:r>
          </a:p>
        </p:txBody>
      </p:sp>
    </p:spTree>
    <p:extLst>
      <p:ext uri="{BB962C8B-B14F-4D97-AF65-F5344CB8AC3E}">
        <p14:creationId xmlns:p14="http://schemas.microsoft.com/office/powerpoint/2010/main" val="17260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yriad Pro"/>
              </a:rPr>
              <a:t>Utah Projected Dependency Ratios: 2015-2065</a:t>
            </a:r>
            <a:endParaRPr lang="en-US" sz="3600" dirty="0">
              <a:latin typeface="Myriad Pro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59734759"/>
              </p:ext>
            </p:extLst>
          </p:nvPr>
        </p:nvGraphicFramePr>
        <p:xfrm>
          <a:off x="273269" y="1377950"/>
          <a:ext cx="8586952" cy="472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44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0317" y="5334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Myriad Pro" panose="020B0503030403020204" pitchFamily="34" charset="0"/>
              </a:rPr>
              <a:t/>
            </a:r>
            <a:br>
              <a:rPr lang="en-US" dirty="0" smtClean="0">
                <a:latin typeface="Myriad Pro" panose="020B0503030403020204" pitchFamily="34" charset="0"/>
              </a:rPr>
            </a:br>
            <a:r>
              <a:rPr lang="en-US" sz="2000" dirty="0" smtClean="0">
                <a:latin typeface="Myriad Pro" panose="020B0503030403020204" pitchFamily="34" charset="0"/>
              </a:rPr>
              <a:t>Aging Baby Boomer Drive Increase in Total</a:t>
            </a:r>
            <a:endParaRPr lang="en-US" sz="3200" dirty="0">
              <a:latin typeface="Myriad Pro" panose="020B0503030403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87378056"/>
              </p:ext>
            </p:extLst>
          </p:nvPr>
        </p:nvGraphicFramePr>
        <p:xfrm>
          <a:off x="273269" y="1690728"/>
          <a:ext cx="8586952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7650" y="5622965"/>
            <a:ext cx="8648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808080"/>
                </a:solidFill>
                <a:latin typeface="Myriad Pro" panose="020B0503030403020204" pitchFamily="34" charset="0"/>
              </a:rPr>
              <a:t>Source: </a:t>
            </a:r>
            <a:r>
              <a:rPr lang="en-US" sz="1000" dirty="0" err="1">
                <a:solidFill>
                  <a:srgbClr val="808080"/>
                </a:solidFill>
                <a:latin typeface="Myriad Pro" panose="020B0503030403020204" pitchFamily="34" charset="0"/>
              </a:rPr>
              <a:t>Kem</a:t>
            </a:r>
            <a:r>
              <a:rPr lang="en-US" sz="1000" dirty="0">
                <a:solidFill>
                  <a:srgbClr val="808080"/>
                </a:solidFill>
                <a:latin typeface="Myriad Pro" panose="020B0503030403020204" pitchFamily="34" charset="0"/>
              </a:rPr>
              <a:t> C. Gardner Policy Institute analysis of U.S. Census Bureau Decennial </a:t>
            </a:r>
            <a:r>
              <a:rPr lang="en-US" sz="1000" dirty="0" smtClean="0">
                <a:solidFill>
                  <a:srgbClr val="808080"/>
                </a:solidFill>
                <a:latin typeface="Myriad Pro" panose="020B0503030403020204" pitchFamily="34" charset="0"/>
              </a:rPr>
              <a:t>Census and</a:t>
            </a:r>
            <a:r>
              <a:rPr lang="fr-FR" sz="1000" dirty="0" smtClean="0">
                <a:solidFill>
                  <a:srgbClr val="808080"/>
                </a:solidFill>
                <a:latin typeface="Myriad Pro" panose="020B0503030403020204" pitchFamily="34" charset="0"/>
              </a:rPr>
              <a:t> </a:t>
            </a:r>
            <a:r>
              <a:rPr lang="fr-FR" sz="1000" dirty="0">
                <a:solidFill>
                  <a:srgbClr val="808080"/>
                </a:solidFill>
                <a:latin typeface="Myriad Pro" panose="020B0503030403020204" pitchFamily="34" charset="0"/>
              </a:rPr>
              <a:t>Population Division</a:t>
            </a:r>
            <a:r>
              <a:rPr lang="en-US" sz="1000" dirty="0" smtClean="0">
                <a:solidFill>
                  <a:srgbClr val="808080"/>
                </a:solidFill>
                <a:latin typeface="Myriad Pro" panose="020B0503030403020204" pitchFamily="34" charset="0"/>
              </a:rPr>
              <a:t> data and </a:t>
            </a:r>
            <a:r>
              <a:rPr lang="en-US" sz="1000" dirty="0" err="1" smtClean="0">
                <a:solidFill>
                  <a:srgbClr val="808080"/>
                </a:solidFill>
                <a:latin typeface="Myriad Pro" panose="020B0503030403020204" pitchFamily="34" charset="0"/>
              </a:rPr>
              <a:t>Kem</a:t>
            </a:r>
            <a:r>
              <a:rPr lang="en-US" sz="1000" dirty="0" smtClean="0">
                <a:solidFill>
                  <a:srgbClr val="808080"/>
                </a:solidFill>
                <a:latin typeface="Myriad Pro" panose="020B0503030403020204" pitchFamily="34" charset="0"/>
              </a:rPr>
              <a:t> </a:t>
            </a:r>
            <a:r>
              <a:rPr lang="en-US" sz="1000" dirty="0">
                <a:solidFill>
                  <a:srgbClr val="808080"/>
                </a:solidFill>
                <a:latin typeface="Myriad Pro" panose="020B0503030403020204" pitchFamily="34" charset="0"/>
              </a:rPr>
              <a:t>C. Gardner Policy Institute</a:t>
            </a:r>
          </a:p>
          <a:p>
            <a:r>
              <a:rPr lang="en-US" sz="1000" dirty="0" smtClean="0">
                <a:solidFill>
                  <a:srgbClr val="808080"/>
                </a:solidFill>
                <a:latin typeface="Myriad Pro" panose="020B0503030403020204" pitchFamily="34" charset="0"/>
              </a:rPr>
              <a:t>Note: Dependency Ratios are computed as the number of nonworking age persons per 100 working age (18-64 year old) persons in the population. Youth are less than 18 years old and retirement age is 65 years and older.</a:t>
            </a:r>
            <a:endParaRPr lang="en-US" sz="1000" dirty="0">
              <a:solidFill>
                <a:srgbClr val="808080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yriad Pro"/>
              </a:rPr>
              <a:t>U.S. Dependency Ratios: </a:t>
            </a:r>
          </a:p>
          <a:p>
            <a:pPr algn="ctr"/>
            <a:r>
              <a:rPr lang="en-US" sz="3600" dirty="0" smtClean="0">
                <a:latin typeface="Myriad Pro"/>
              </a:rPr>
              <a:t>1970-2060</a:t>
            </a:r>
            <a:endParaRPr lang="en-US" sz="36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597454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3395" y="5334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Myriad Pro" panose="020B0503030403020204" pitchFamily="34" charset="0"/>
              </a:rPr>
              <a:t/>
            </a:r>
            <a:br>
              <a:rPr lang="en-US" dirty="0" smtClean="0">
                <a:latin typeface="Myriad Pro" panose="020B0503030403020204" pitchFamily="34" charset="0"/>
              </a:rPr>
            </a:br>
            <a:r>
              <a:rPr lang="en-US" sz="2000" dirty="0">
                <a:latin typeface="Myriad Pro" panose="020B0503030403020204" pitchFamily="34" charset="0"/>
              </a:rPr>
              <a:t>Youth Dependency Ratios Decline and Stabilize</a:t>
            </a:r>
            <a:endParaRPr lang="en-US" sz="3200" dirty="0">
              <a:latin typeface="Myriad Pro" panose="020B0503030403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33952721"/>
              </p:ext>
            </p:extLst>
          </p:nvPr>
        </p:nvGraphicFramePr>
        <p:xfrm>
          <a:off x="273269" y="1774846"/>
          <a:ext cx="8586952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7650" y="5622965"/>
            <a:ext cx="8648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Source: Kem C. Gardner Policy Institute analysis of U.S. Census Bureau Decennial Census data and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Kem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 C. Gardner Policy Institute</a:t>
            </a:r>
          </a:p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Note: Dependency Ratios are computed as the number of nonworking age persons per 100 working age (18-64 year old) persons in the population. Youth are less than 18 years old and retirement age is 65 years and older.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yriad Pro"/>
              </a:rPr>
              <a:t>Utah Dependency Ratios: </a:t>
            </a:r>
          </a:p>
          <a:p>
            <a:pPr algn="ctr"/>
            <a:r>
              <a:rPr lang="en-US" sz="3600" dirty="0" smtClean="0">
                <a:latin typeface="Myriad Pro"/>
              </a:rPr>
              <a:t>1970-2060</a:t>
            </a:r>
            <a:endParaRPr lang="en-US" sz="36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64247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yriad Pro"/>
              </a:rPr>
              <a:t>Historical and Projected Total Employment Growth (%): Utah &amp; U.S.</a:t>
            </a:r>
            <a:endParaRPr lang="en-US" sz="3600" dirty="0">
              <a:latin typeface="Myriad Pro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99794941"/>
              </p:ext>
            </p:extLst>
          </p:nvPr>
        </p:nvGraphicFramePr>
        <p:xfrm>
          <a:off x="273269" y="1450427"/>
          <a:ext cx="8586952" cy="454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437088" y="5860091"/>
            <a:ext cx="41296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baseline="0">
                <a:solidFill>
                  <a:prstClr val="black"/>
                </a:solidFill>
                <a:latin typeface="Myriad Pro" panose="020B0503030403020204"/>
                <a:ea typeface="+mn-ea"/>
                <a:cs typeface="+mn-cs"/>
              </a:defRPr>
            </a:pPr>
            <a:r>
              <a:rPr lang="en-US" sz="1100" dirty="0">
                <a:solidFill>
                  <a:srgbClr val="808080"/>
                </a:solidFill>
              </a:rPr>
              <a:t>Source: </a:t>
            </a:r>
            <a:r>
              <a:rPr lang="en-US" sz="1100" dirty="0" err="1">
                <a:solidFill>
                  <a:srgbClr val="808080"/>
                </a:solidFill>
              </a:rPr>
              <a:t>Kem</a:t>
            </a:r>
            <a:r>
              <a:rPr lang="en-US" sz="1100" dirty="0">
                <a:solidFill>
                  <a:srgbClr val="808080"/>
                </a:solidFill>
              </a:rPr>
              <a:t> C. Gardner Policy Institute 2015-2065 State Projections</a:t>
            </a:r>
          </a:p>
        </p:txBody>
      </p:sp>
    </p:spTree>
    <p:extLst>
      <p:ext uri="{BB962C8B-B14F-4D97-AF65-F5344CB8AC3E}">
        <p14:creationId xmlns:p14="http://schemas.microsoft.com/office/powerpoint/2010/main" val="13640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12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yriad Pro"/>
              </a:rPr>
              <a:t>Employment by Industry, Average Annual Rate of Change: 2015-2065</a:t>
            </a:r>
            <a:endParaRPr lang="en-US" sz="3600" dirty="0">
              <a:latin typeface="Myriad Pro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64741813"/>
              </p:ext>
            </p:extLst>
          </p:nvPr>
        </p:nvGraphicFramePr>
        <p:xfrm>
          <a:off x="323273" y="1433887"/>
          <a:ext cx="8497454" cy="431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444854" y="5852396"/>
            <a:ext cx="41296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baseline="0">
                <a:solidFill>
                  <a:prstClr val="black"/>
                </a:solidFill>
                <a:latin typeface="Myriad Pro" panose="020B0503030403020204"/>
                <a:ea typeface="+mn-ea"/>
                <a:cs typeface="+mn-cs"/>
              </a:defRP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C. Gardner Policy Institute 2015-2065 State Projections</a:t>
            </a:r>
          </a:p>
        </p:txBody>
      </p:sp>
    </p:spTree>
    <p:extLst>
      <p:ext uri="{BB962C8B-B14F-4D97-AF65-F5344CB8AC3E}">
        <p14:creationId xmlns:p14="http://schemas.microsoft.com/office/powerpoint/2010/main" val="4473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1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yriad Pro"/>
              </a:rPr>
              <a:t>Historical and Projected Total Fertility Rates (TFRs): </a:t>
            </a:r>
          </a:p>
          <a:p>
            <a:pPr algn="ctr"/>
            <a:r>
              <a:rPr lang="en-US" sz="3600" dirty="0" smtClean="0">
                <a:latin typeface="Myriad Pro"/>
              </a:rPr>
              <a:t>Low, Baseline, and High Scenarios</a:t>
            </a:r>
            <a:endParaRPr lang="en-US" sz="3600" dirty="0">
              <a:latin typeface="Myriad Pro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31597125"/>
              </p:ext>
            </p:extLst>
          </p:nvPr>
        </p:nvGraphicFramePr>
        <p:xfrm>
          <a:off x="252248" y="1880450"/>
          <a:ext cx="8681545" cy="397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444854" y="5852396"/>
            <a:ext cx="41296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baseline="0">
                <a:solidFill>
                  <a:prstClr val="black"/>
                </a:solidFill>
                <a:latin typeface="Myriad Pro" panose="020B0503030403020204"/>
                <a:ea typeface="+mn-ea"/>
                <a:cs typeface="+mn-cs"/>
              </a:defRP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C. Gardner Policy Institute 2015-2065 State Projections</a:t>
            </a:r>
          </a:p>
        </p:txBody>
      </p:sp>
    </p:spTree>
    <p:extLst>
      <p:ext uri="{BB962C8B-B14F-4D97-AF65-F5344CB8AC3E}">
        <p14:creationId xmlns:p14="http://schemas.microsoft.com/office/powerpoint/2010/main" val="39311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"/>
          <p:cNvGraphicFramePr>
            <a:graphicFrameLocks/>
          </p:cNvGraphicFramePr>
          <p:nvPr>
            <p:extLst/>
          </p:nvPr>
        </p:nvGraphicFramePr>
        <p:xfrm>
          <a:off x="600364" y="897841"/>
          <a:ext cx="808643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273269" y="862420"/>
          <a:ext cx="8586952" cy="525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3269" y="126124"/>
            <a:ext cx="858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yriad Pro"/>
              </a:rPr>
              <a:t>Utah Population Pyramid: 2015 &amp; 2065</a:t>
            </a:r>
            <a:endParaRPr lang="en-US" sz="3600" dirty="0">
              <a:latin typeface="Myriad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58979" y="6207557"/>
            <a:ext cx="41296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baseline="0">
                <a:solidFill>
                  <a:prstClr val="black"/>
                </a:solidFill>
                <a:latin typeface="Myriad Pro" panose="020B0503030403020204"/>
                <a:ea typeface="+mn-ea"/>
                <a:cs typeface="+mn-cs"/>
              </a:defRPr>
            </a:pPr>
            <a:r>
              <a:rPr lang="en-US" sz="1100" dirty="0">
                <a:solidFill>
                  <a:srgbClr val="808080"/>
                </a:solidFill>
              </a:rPr>
              <a:t>Source: </a:t>
            </a:r>
            <a:r>
              <a:rPr lang="en-US" sz="1100" dirty="0" err="1">
                <a:solidFill>
                  <a:srgbClr val="808080"/>
                </a:solidFill>
              </a:rPr>
              <a:t>Kem</a:t>
            </a:r>
            <a:r>
              <a:rPr lang="en-US" sz="1100" dirty="0">
                <a:solidFill>
                  <a:srgbClr val="808080"/>
                </a:solidFill>
              </a:rPr>
              <a:t> C. Gardner Policy Institute 2015-2065 State Projections</a:t>
            </a:r>
          </a:p>
        </p:txBody>
      </p:sp>
    </p:spTree>
    <p:extLst>
      <p:ext uri="{BB962C8B-B14F-4D97-AF65-F5344CB8AC3E}">
        <p14:creationId xmlns:p14="http://schemas.microsoft.com/office/powerpoint/2010/main" val="9240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12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Myriad Pro"/>
              </a:rPr>
              <a:t>Historical and Projected Male Life Expectancy:</a:t>
            </a:r>
          </a:p>
          <a:p>
            <a:pPr algn="ctr"/>
            <a:r>
              <a:rPr lang="en-US" sz="3200" dirty="0" smtClean="0">
                <a:latin typeface="Myriad Pro"/>
              </a:rPr>
              <a:t> Low, Baseline, and High Scenarios</a:t>
            </a:r>
            <a:endParaRPr lang="en-US" sz="3200" dirty="0">
              <a:latin typeface="Myriad Pro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52786102"/>
              </p:ext>
            </p:extLst>
          </p:nvPr>
        </p:nvGraphicFramePr>
        <p:xfrm>
          <a:off x="231227" y="1371600"/>
          <a:ext cx="8692055" cy="4480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444854" y="5852396"/>
            <a:ext cx="41296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baseline="0">
                <a:solidFill>
                  <a:prstClr val="black"/>
                </a:solidFill>
                <a:latin typeface="Myriad Pro" panose="020B0503030403020204"/>
                <a:ea typeface="+mn-ea"/>
                <a:cs typeface="+mn-cs"/>
              </a:defRP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C. Gardner Policy Institute 2015-2065 State Projections</a:t>
            </a:r>
          </a:p>
        </p:txBody>
      </p:sp>
    </p:spTree>
    <p:extLst>
      <p:ext uri="{BB962C8B-B14F-4D97-AF65-F5344CB8AC3E}">
        <p14:creationId xmlns:p14="http://schemas.microsoft.com/office/powerpoint/2010/main" val="6148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12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Myriad Pro"/>
              </a:rPr>
              <a:t>Historical and Projected Female Life Expectancy: Low, Baseline, and High Scenarios</a:t>
            </a:r>
            <a:endParaRPr lang="en-US" sz="3200" dirty="0">
              <a:latin typeface="Myriad Pro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70518690"/>
              </p:ext>
            </p:extLst>
          </p:nvPr>
        </p:nvGraphicFramePr>
        <p:xfrm>
          <a:off x="231228" y="1376855"/>
          <a:ext cx="8681544" cy="447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444854" y="5852396"/>
            <a:ext cx="41296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baseline="0">
                <a:solidFill>
                  <a:prstClr val="black"/>
                </a:solidFill>
                <a:latin typeface="Myriad Pro" panose="020B0503030403020204"/>
                <a:ea typeface="+mn-ea"/>
                <a:cs typeface="+mn-cs"/>
              </a:defRP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C. Gardner Policy Institute 2015-2065 State Projections</a:t>
            </a:r>
          </a:p>
        </p:txBody>
      </p:sp>
    </p:spTree>
    <p:extLst>
      <p:ext uri="{BB962C8B-B14F-4D97-AF65-F5344CB8AC3E}">
        <p14:creationId xmlns:p14="http://schemas.microsoft.com/office/powerpoint/2010/main" val="32720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12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yriad Pro"/>
              </a:rPr>
              <a:t>Employment Forecast: </a:t>
            </a:r>
          </a:p>
          <a:p>
            <a:pPr algn="ctr"/>
            <a:r>
              <a:rPr lang="en-US" sz="3600" dirty="0" smtClean="0">
                <a:latin typeface="Myriad Pro"/>
              </a:rPr>
              <a:t>Low, Baseline, and High Scenarios</a:t>
            </a:r>
            <a:endParaRPr lang="en-US" sz="3600" dirty="0">
              <a:latin typeface="Myriad Pro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93884779"/>
              </p:ext>
            </p:extLst>
          </p:nvPr>
        </p:nvGraphicFramePr>
        <p:xfrm>
          <a:off x="220717" y="1450429"/>
          <a:ext cx="8692055" cy="440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444854" y="5852396"/>
            <a:ext cx="41296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baseline="0">
                <a:solidFill>
                  <a:prstClr val="black"/>
                </a:solidFill>
                <a:latin typeface="Myriad Pro" panose="020B0503030403020204"/>
                <a:ea typeface="+mn-ea"/>
                <a:cs typeface="+mn-cs"/>
              </a:defRP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C. Gardner Policy Institute 2015-2065 State Projections</a:t>
            </a:r>
          </a:p>
        </p:txBody>
      </p:sp>
    </p:spTree>
    <p:extLst>
      <p:ext uri="{BB962C8B-B14F-4D97-AF65-F5344CB8AC3E}">
        <p14:creationId xmlns:p14="http://schemas.microsoft.com/office/powerpoint/2010/main" val="1687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81403" y="3858855"/>
            <a:ext cx="3962726" cy="37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Facebook.com/</a:t>
            </a:r>
            <a:r>
              <a:rPr lang="en-US" dirty="0" err="1" smtClean="0">
                <a:latin typeface="Myriad Pro" pitchFamily="34" charset="0"/>
              </a:rPr>
              <a:t>gardnerpolicyinstitute</a:t>
            </a:r>
            <a:endParaRPr lang="en-US" dirty="0">
              <a:latin typeface="Myriad Pro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64" y="1700100"/>
            <a:ext cx="6697405" cy="19454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2491" y="4445874"/>
            <a:ext cx="31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Twitter.com/</a:t>
            </a:r>
            <a:r>
              <a:rPr lang="en-US" dirty="0" err="1" smtClean="0">
                <a:latin typeface="Myriad Pro" pitchFamily="34" charset="0"/>
              </a:rPr>
              <a:t>KemGardnerInst</a:t>
            </a:r>
            <a:endParaRPr lang="en-US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yriad Pro"/>
              </a:rPr>
              <a:t>Total Population: </a:t>
            </a:r>
          </a:p>
          <a:p>
            <a:pPr algn="ctr"/>
            <a:r>
              <a:rPr lang="en-US" sz="3600" dirty="0" smtClean="0">
                <a:latin typeface="Myriad Pro"/>
              </a:rPr>
              <a:t>Low, Baseline, and High Scenarios</a:t>
            </a:r>
            <a:endParaRPr lang="en-US" sz="3600" dirty="0">
              <a:latin typeface="Myriad Pro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73394083"/>
              </p:ext>
            </p:extLst>
          </p:nvPr>
        </p:nvGraphicFramePr>
        <p:xfrm>
          <a:off x="273269" y="1460938"/>
          <a:ext cx="8586952" cy="4708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78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yriad Pro"/>
              </a:rPr>
              <a:t>Total Population: </a:t>
            </a:r>
          </a:p>
          <a:p>
            <a:pPr algn="ctr"/>
            <a:r>
              <a:rPr lang="en-US" sz="3600" dirty="0" smtClean="0">
                <a:latin typeface="Myriad Pro"/>
              </a:rPr>
              <a:t>Low, Baseline, and High Scenarios</a:t>
            </a:r>
            <a:endParaRPr lang="en-US" sz="3600" dirty="0">
              <a:latin typeface="Myriad Pro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3147758"/>
              </p:ext>
            </p:extLst>
          </p:nvPr>
        </p:nvGraphicFramePr>
        <p:xfrm>
          <a:off x="273269" y="1460938"/>
          <a:ext cx="8586952" cy="4708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3478923" y="2806262"/>
            <a:ext cx="882870" cy="2942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/>
              </a:rPr>
              <a:t>2034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83724" y="3100552"/>
            <a:ext cx="42041" cy="407275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5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yriad Pro"/>
              </a:rPr>
              <a:t>Total Population: </a:t>
            </a:r>
          </a:p>
          <a:p>
            <a:pPr algn="ctr"/>
            <a:r>
              <a:rPr lang="en-US" sz="3600" dirty="0" smtClean="0">
                <a:latin typeface="Myriad Pro"/>
              </a:rPr>
              <a:t>Low, Baseline, and High Scenarios</a:t>
            </a:r>
            <a:endParaRPr lang="en-US" sz="3600" dirty="0">
              <a:latin typeface="Myriad Pro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0119819"/>
              </p:ext>
            </p:extLst>
          </p:nvPr>
        </p:nvGraphicFramePr>
        <p:xfrm>
          <a:off x="273269" y="1460938"/>
          <a:ext cx="8586952" cy="4708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36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yriad Pro"/>
              </a:rPr>
              <a:t>Total Population: </a:t>
            </a:r>
          </a:p>
          <a:p>
            <a:pPr algn="ctr"/>
            <a:r>
              <a:rPr lang="en-US" sz="3600" dirty="0" smtClean="0">
                <a:latin typeface="Myriad Pro"/>
              </a:rPr>
              <a:t>Low, Baseline, and High Scenarios</a:t>
            </a:r>
            <a:endParaRPr lang="en-US" sz="3600" dirty="0">
              <a:latin typeface="Myriad Pro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16906095"/>
              </p:ext>
            </p:extLst>
          </p:nvPr>
        </p:nvGraphicFramePr>
        <p:xfrm>
          <a:off x="273269" y="1460938"/>
          <a:ext cx="8586952" cy="4708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8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yriad Pro"/>
              </a:rPr>
              <a:t>Utah Population </a:t>
            </a:r>
            <a:r>
              <a:rPr lang="en-US" sz="3600" dirty="0" smtClean="0">
                <a:latin typeface="Myriad Pro"/>
              </a:rPr>
              <a:t>Growth Projections: </a:t>
            </a:r>
            <a:endParaRPr lang="en-US" sz="3600" dirty="0" smtClean="0">
              <a:latin typeface="Myriad Pro"/>
            </a:endParaRPr>
          </a:p>
          <a:p>
            <a:pPr algn="ctr"/>
            <a:r>
              <a:rPr lang="en-US" sz="3600" dirty="0" smtClean="0">
                <a:latin typeface="Myriad Pro"/>
              </a:rPr>
              <a:t>2015-2065</a:t>
            </a:r>
            <a:endParaRPr lang="en-US" sz="3600" dirty="0">
              <a:latin typeface="Myriad Pro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89428612"/>
              </p:ext>
            </p:extLst>
          </p:nvPr>
        </p:nvGraphicFramePr>
        <p:xfrm>
          <a:off x="273269" y="1145628"/>
          <a:ext cx="8586952" cy="488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03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yriad Pro"/>
              </a:rPr>
              <a:t>Utah Population &amp; Growth Projections by Decade: 2015-2065</a:t>
            </a:r>
            <a:endParaRPr lang="en-US" sz="3600" dirty="0">
              <a:latin typeface="Myriad Pro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77215873"/>
              </p:ext>
            </p:extLst>
          </p:nvPr>
        </p:nvGraphicFramePr>
        <p:xfrm>
          <a:off x="273269" y="1597572"/>
          <a:ext cx="8586952" cy="442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40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yriad Pro"/>
              </a:rPr>
              <a:t>Projected Percent Growth by Decade: Utah and the United States</a:t>
            </a:r>
            <a:endParaRPr lang="en-US" sz="3600" dirty="0">
              <a:latin typeface="Myriad Pro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86035110"/>
              </p:ext>
            </p:extLst>
          </p:nvPr>
        </p:nvGraphicFramePr>
        <p:xfrm>
          <a:off x="273269" y="1597572"/>
          <a:ext cx="8586952" cy="450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05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FF0000"/>
    </a:accent2>
    <a:accent3>
      <a:srgbClr val="A5A5A5"/>
    </a:accent3>
    <a:accent4>
      <a:srgbClr val="757070"/>
    </a:accent4>
    <a:accent5>
      <a:srgbClr val="CF4E39"/>
    </a:accent5>
    <a:accent6>
      <a:srgbClr val="3A3838"/>
    </a:accent6>
    <a:hlink>
      <a:srgbClr val="9A2C34"/>
    </a:hlink>
    <a:folHlink>
      <a:srgbClr val="5E0F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6668</TotalTime>
  <Words>689</Words>
  <Application>Microsoft Office PowerPoint</Application>
  <PresentationFormat>On-screen Show (4:3)</PresentationFormat>
  <Paragraphs>137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Aging Baby Boomer Drive Increase in Total</vt:lpstr>
      <vt:lpstr> Youth Dependency Ratios Decline and Stabilize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David Eccles School of Bsuiness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Budgeting for Outcomes</dc:title>
  <dc:creator>Juliette Marie Tennert</dc:creator>
  <cp:lastModifiedBy>Natalie Young</cp:lastModifiedBy>
  <cp:revision>112</cp:revision>
  <dcterms:created xsi:type="dcterms:W3CDTF">2015-09-25T21:43:21Z</dcterms:created>
  <dcterms:modified xsi:type="dcterms:W3CDTF">2016-10-11T23:52:37Z</dcterms:modified>
</cp:coreProperties>
</file>