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8" r:id="rId3"/>
    <p:sldId id="257" r:id="rId4"/>
    <p:sldId id="258" r:id="rId5"/>
    <p:sldId id="297" r:id="rId6"/>
    <p:sldId id="287" r:id="rId7"/>
    <p:sldId id="260" r:id="rId8"/>
    <p:sldId id="285" r:id="rId9"/>
    <p:sldId id="262" r:id="rId10"/>
    <p:sldId id="272" r:id="rId11"/>
    <p:sldId id="289" r:id="rId12"/>
    <p:sldId id="273" r:id="rId13"/>
    <p:sldId id="301" r:id="rId14"/>
    <p:sldId id="302" r:id="rId15"/>
    <p:sldId id="288" r:id="rId16"/>
    <p:sldId id="266" r:id="rId17"/>
    <p:sldId id="267" r:id="rId18"/>
    <p:sldId id="268" r:id="rId19"/>
    <p:sldId id="304" r:id="rId20"/>
    <p:sldId id="305" r:id="rId21"/>
    <p:sldId id="306" r:id="rId22"/>
    <p:sldId id="307" r:id="rId23"/>
    <p:sldId id="277" r:id="rId24"/>
    <p:sldId id="308" r:id="rId25"/>
    <p:sldId id="294" r:id="rId26"/>
    <p:sldId id="303" r:id="rId27"/>
    <p:sldId id="291" r:id="rId28"/>
    <p:sldId id="290" r:id="rId29"/>
    <p:sldId id="292" r:id="rId30"/>
    <p:sldId id="295" r:id="rId31"/>
    <p:sldId id="296" r:id="rId32"/>
    <p:sldId id="309" r:id="rId33"/>
    <p:sldId id="284" r:id="rId3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7E0000"/>
    <a:srgbClr val="D0D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4660"/>
  </p:normalViewPr>
  <p:slideViewPr>
    <p:cSldViewPr>
      <p:cViewPr varScale="1">
        <p:scale>
          <a:sx n="65" d="100"/>
          <a:sy n="65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465793076980619"/>
          <c:y val="4.3687535800695926E-2"/>
          <c:w val="0.59085739282589678"/>
          <c:h val="0.83309419655876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Parks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Other </c:v>
                </c:pt>
                <c:pt idx="1">
                  <c:v>Shopping/Souvenirs</c:v>
                </c:pt>
                <c:pt idx="2">
                  <c:v>Auto Travel </c:v>
                </c:pt>
                <c:pt idx="3">
                  <c:v>Entertainment &amp; Recreation </c:v>
                </c:pt>
                <c:pt idx="4">
                  <c:v>Meals</c:v>
                </c:pt>
                <c:pt idx="5">
                  <c:v>Lodging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0.09</c:v>
                </c:pt>
                <c:pt idx="1">
                  <c:v>0.1</c:v>
                </c:pt>
                <c:pt idx="2">
                  <c:v>0.12</c:v>
                </c:pt>
                <c:pt idx="3">
                  <c:v>0.12</c:v>
                </c:pt>
                <c:pt idx="4">
                  <c:v>0.27</c:v>
                </c:pt>
                <c:pt idx="5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Skier Survey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Other </c:v>
                </c:pt>
                <c:pt idx="1">
                  <c:v>Shopping/Souvenirs</c:v>
                </c:pt>
                <c:pt idx="2">
                  <c:v>Auto Travel </c:v>
                </c:pt>
                <c:pt idx="3">
                  <c:v>Entertainment &amp; Recreation </c:v>
                </c:pt>
                <c:pt idx="4">
                  <c:v>Meals</c:v>
                </c:pt>
                <c:pt idx="5">
                  <c:v>Lodging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0.05</c:v>
                </c:pt>
                <c:pt idx="1">
                  <c:v>0.18</c:v>
                </c:pt>
                <c:pt idx="2">
                  <c:v>0.05</c:v>
                </c:pt>
                <c:pt idx="3">
                  <c:v>0.3</c:v>
                </c:pt>
                <c:pt idx="4">
                  <c:v>0.27</c:v>
                </c:pt>
                <c:pt idx="5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CVB (Business Travelers)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Other </c:v>
                </c:pt>
                <c:pt idx="1">
                  <c:v>Shopping/Souvenirs</c:v>
                </c:pt>
                <c:pt idx="2">
                  <c:v>Auto Travel </c:v>
                </c:pt>
                <c:pt idx="3">
                  <c:v>Entertainment &amp; Recreation </c:v>
                </c:pt>
                <c:pt idx="4">
                  <c:v>Meals</c:v>
                </c:pt>
                <c:pt idx="5">
                  <c:v>Lodging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0.03</c:v>
                </c:pt>
                <c:pt idx="1">
                  <c:v>0.12</c:v>
                </c:pt>
                <c:pt idx="2">
                  <c:v>7.0000000000000007E-2</c:v>
                </c:pt>
                <c:pt idx="3">
                  <c:v>0.03</c:v>
                </c:pt>
                <c:pt idx="4">
                  <c:v>0.3</c:v>
                </c:pt>
                <c:pt idx="5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57216"/>
        <c:axId val="33658752"/>
      </c:barChart>
      <c:catAx>
        <c:axId val="336572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entury Gothic" panose="020B0502020202020204" pitchFamily="34" charset="0"/>
              </a:defRPr>
            </a:pPr>
            <a:endParaRPr lang="en-US"/>
          </a:p>
        </c:txPr>
        <c:crossAx val="33658752"/>
        <c:crosses val="autoZero"/>
        <c:auto val="1"/>
        <c:lblAlgn val="ctr"/>
        <c:lblOffset val="100"/>
        <c:noMultiLvlLbl val="0"/>
      </c:catAx>
      <c:valAx>
        <c:axId val="3365875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Century Gothic" panose="020B0502020202020204" pitchFamily="34" charset="0"/>
              </a:defRPr>
            </a:pPr>
            <a:endParaRPr lang="en-US"/>
          </a:p>
        </c:txPr>
        <c:crossAx val="33657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03999946435267"/>
          <c:y val="0.52388583159415136"/>
          <c:w val="0.35541732933940878"/>
          <c:h val="0.18606605815991481"/>
        </c:manualLayout>
      </c:layout>
      <c:overlay val="0"/>
      <c:txPr>
        <a:bodyPr/>
        <a:lstStyle/>
        <a:p>
          <a:pPr>
            <a:defRPr sz="1400" b="1"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015266841644792"/>
          <c:y val="2.9044800263581964E-2"/>
          <c:w val="0.57558670286174107"/>
          <c:h val="0.94505653758829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'Figure 11'!$H$1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11'!$G$2:$G$14</c:f>
              <c:strCache>
                <c:ptCount val="13"/>
                <c:pt idx="0">
                  <c:v>Travel Arrangements Svcs.</c:v>
                </c:pt>
                <c:pt idx="1">
                  <c:v>Transportation*</c:v>
                </c:pt>
                <c:pt idx="2">
                  <c:v>Tourism-Related Retail</c:v>
                </c:pt>
                <c:pt idx="3">
                  <c:v>Foodservice</c:v>
                </c:pt>
                <c:pt idx="4">
                  <c:v>Recreational Gear Rental</c:v>
                </c:pt>
                <c:pt idx="5">
                  <c:v>Perf Arts/Spectator Sports</c:v>
                </c:pt>
                <c:pt idx="6">
                  <c:v>Parking Lots &amp; Garages</c:v>
                </c:pt>
                <c:pt idx="7">
                  <c:v>Museums/Parks/Hist Sites</c:v>
                </c:pt>
                <c:pt idx="8">
                  <c:v>Gas Stations</c:v>
                </c:pt>
                <c:pt idx="9">
                  <c:v>Car/Truck/RV Rental</c:v>
                </c:pt>
                <c:pt idx="10">
                  <c:v>Auto Repair &amp; Maintenance</c:v>
                </c:pt>
                <c:pt idx="11">
                  <c:v>Amusement and Recreation</c:v>
                </c:pt>
                <c:pt idx="12">
                  <c:v>Accommodations</c:v>
                </c:pt>
              </c:strCache>
            </c:strRef>
          </c:cat>
          <c:val>
            <c:numRef>
              <c:f>'Figure 11'!$H$2:$H$14</c:f>
              <c:numCache>
                <c:formatCode>#,##0</c:formatCode>
                <c:ptCount val="13"/>
                <c:pt idx="0">
                  <c:v>4571.1000000000004</c:v>
                </c:pt>
                <c:pt idx="1">
                  <c:v>4988</c:v>
                </c:pt>
                <c:pt idx="2">
                  <c:v>3365.2000000000007</c:v>
                </c:pt>
                <c:pt idx="3">
                  <c:v>12921</c:v>
                </c:pt>
                <c:pt idx="4">
                  <c:v>42</c:v>
                </c:pt>
                <c:pt idx="5">
                  <c:v>732</c:v>
                </c:pt>
                <c:pt idx="6">
                  <c:v>89</c:v>
                </c:pt>
                <c:pt idx="7">
                  <c:v>272</c:v>
                </c:pt>
                <c:pt idx="8">
                  <c:v>961</c:v>
                </c:pt>
                <c:pt idx="9">
                  <c:v>978</c:v>
                </c:pt>
                <c:pt idx="10">
                  <c:v>1036</c:v>
                </c:pt>
                <c:pt idx="11">
                  <c:v>3918.25</c:v>
                </c:pt>
                <c:pt idx="12">
                  <c:v>8631.9</c:v>
                </c:pt>
              </c:numCache>
            </c:numRef>
          </c:val>
        </c:ser>
        <c:ser>
          <c:idx val="1"/>
          <c:order val="1"/>
          <c:tx>
            <c:strRef>
              <c:f>'Figure 11'!$I$1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11'!$G$2:$G$14</c:f>
              <c:strCache>
                <c:ptCount val="13"/>
                <c:pt idx="0">
                  <c:v>Travel Arrangements Svcs.</c:v>
                </c:pt>
                <c:pt idx="1">
                  <c:v>Transportation*</c:v>
                </c:pt>
                <c:pt idx="2">
                  <c:v>Tourism-Related Retail</c:v>
                </c:pt>
                <c:pt idx="3">
                  <c:v>Foodservice</c:v>
                </c:pt>
                <c:pt idx="4">
                  <c:v>Recreational Gear Rental</c:v>
                </c:pt>
                <c:pt idx="5">
                  <c:v>Perf Arts/Spectator Sports</c:v>
                </c:pt>
                <c:pt idx="6">
                  <c:v>Parking Lots &amp; Garages</c:v>
                </c:pt>
                <c:pt idx="7">
                  <c:v>Museums/Parks/Hist Sites</c:v>
                </c:pt>
                <c:pt idx="8">
                  <c:v>Gas Stations</c:v>
                </c:pt>
                <c:pt idx="9">
                  <c:v>Car/Truck/RV Rental</c:v>
                </c:pt>
                <c:pt idx="10">
                  <c:v>Auto Repair &amp; Maintenance</c:v>
                </c:pt>
                <c:pt idx="11">
                  <c:v>Amusement and Recreation</c:v>
                </c:pt>
                <c:pt idx="12">
                  <c:v>Accommodations</c:v>
                </c:pt>
              </c:strCache>
            </c:strRef>
          </c:cat>
          <c:val>
            <c:numRef>
              <c:f>'Figure 11'!$I$2:$I$14</c:f>
              <c:numCache>
                <c:formatCode>#,##0</c:formatCode>
                <c:ptCount val="13"/>
                <c:pt idx="0">
                  <c:v>238</c:v>
                </c:pt>
                <c:pt idx="1">
                  <c:v>683</c:v>
                </c:pt>
                <c:pt idx="2">
                  <c:v>2829.9</c:v>
                </c:pt>
                <c:pt idx="3">
                  <c:v>8351</c:v>
                </c:pt>
                <c:pt idx="4">
                  <c:v>160</c:v>
                </c:pt>
                <c:pt idx="5">
                  <c:v>962</c:v>
                </c:pt>
                <c:pt idx="6">
                  <c:v>0</c:v>
                </c:pt>
                <c:pt idx="7">
                  <c:v>46</c:v>
                </c:pt>
                <c:pt idx="8">
                  <c:v>1564</c:v>
                </c:pt>
                <c:pt idx="9">
                  <c:v>62.1</c:v>
                </c:pt>
                <c:pt idx="10">
                  <c:v>571</c:v>
                </c:pt>
                <c:pt idx="11">
                  <c:v>2980.5</c:v>
                </c:pt>
                <c:pt idx="12">
                  <c:v>8461.8000000000011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4842496"/>
        <c:axId val="34844032"/>
      </c:barChart>
      <c:catAx>
        <c:axId val="348424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844032"/>
        <c:crosses val="autoZero"/>
        <c:auto val="1"/>
        <c:lblAlgn val="ctr"/>
        <c:lblOffset val="100"/>
        <c:noMultiLvlLbl val="0"/>
      </c:catAx>
      <c:valAx>
        <c:axId val="3484403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34842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004265091863518"/>
          <c:y val="0.31906058617672789"/>
          <c:w val="0.17829068241469817"/>
          <c:h val="0.1421494044013729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 b="1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41689FB-C67C-4E17-AF4A-C3069A15AD05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509E0FD-C8FB-4781-A793-672F6E72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9E0FD-C8FB-4781-A793-672F6E7225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3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C506-7273-41D9-A360-18895AC87B13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A6A-6009-4F90-805E-BF2AAC84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C506-7273-41D9-A360-18895AC87B13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A6A-6009-4F90-805E-BF2AAC84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8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C506-7273-41D9-A360-18895AC87B13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A6A-6009-4F90-805E-BF2AAC84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C506-7273-41D9-A360-18895AC87B13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A6A-6009-4F90-805E-BF2AAC84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C506-7273-41D9-A360-18895AC87B13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A6A-6009-4F90-805E-BF2AAC84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6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C506-7273-41D9-A360-18895AC87B13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A6A-6009-4F90-805E-BF2AAC84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2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C506-7273-41D9-A360-18895AC87B13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A6A-6009-4F90-805E-BF2AAC84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C506-7273-41D9-A360-18895AC87B13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A6A-6009-4F90-805E-BF2AAC84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C506-7273-41D9-A360-18895AC87B13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A6A-6009-4F90-805E-BF2AAC84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2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C506-7273-41D9-A360-18895AC87B13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A6A-6009-4F90-805E-BF2AAC84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3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C506-7273-41D9-A360-18895AC87B13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3A6A-6009-4F90-805E-BF2AAC84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9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2C506-7273-41D9-A360-18895AC87B13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B3A6A-6009-4F90-805E-BF2AAC84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6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845" y="1981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The Economic Contributions of Tourism in Utah: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A Regional Comparison</a:t>
            </a:r>
            <a:endParaRPr lang="en-US" b="1" dirty="0">
              <a:latin typeface="+mn-lt"/>
            </a:endParaRPr>
          </a:p>
        </p:txBody>
      </p:sp>
      <p:pic>
        <p:nvPicPr>
          <p:cNvPr id="1026" name="Picture 2" descr="C:\Users\u0285278\Desktop\Bry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97569"/>
            <a:ext cx="3554245" cy="23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1.squarespace.com/static/54300dc8e4b034a361ab689c/t/543b2623e4b0bca13f0ee89a/1413162532240/saltlakecity.jpeg?format=150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8566"/>
            <a:ext cx="3276600" cy="24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2057400" cy="128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54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Tax Revenue Generated by Tourism Spending: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309302"/>
              </p:ext>
            </p:extLst>
          </p:nvPr>
        </p:nvGraphicFramePr>
        <p:xfrm>
          <a:off x="2362200" y="1676400"/>
          <a:ext cx="6629400" cy="2263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94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Other </a:t>
                      </a:r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sales tax revenues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include: 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effectLst/>
                          <a:latin typeface="+mn-lt"/>
                        </a:rPr>
                        <a:t>Local Sales Tax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(1%) - state sales tax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effectLst/>
                          <a:latin typeface="+mn-lt"/>
                        </a:rPr>
                        <a:t>County Option Sales Tax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(0.25%) - state sales tax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effectLst/>
                          <a:latin typeface="+mn-lt"/>
                        </a:rPr>
                        <a:t>Mass Transit Sales Tax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(0.80%) - specified transit needs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effectLst/>
                          <a:latin typeface="+mn-lt"/>
                        </a:rPr>
                        <a:t>Municipal Highways Sales Tax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(0.30%) - construction/maintenance of highways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effectLst/>
                          <a:latin typeface="+mn-lt"/>
                        </a:rPr>
                        <a:t>Rural Hospital Sales Tax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(&gt;1%) - rural county/city health care facilities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effectLst/>
                          <a:latin typeface="+mn-lt"/>
                        </a:rPr>
                        <a:t>Fixed </a:t>
                      </a:r>
                      <a:r>
                        <a:rPr lang="en-US" sz="1600" i="1" u="none" strike="noStrike" dirty="0" err="1">
                          <a:effectLst/>
                          <a:latin typeface="+mn-lt"/>
                        </a:rPr>
                        <a:t>Guideway</a:t>
                      </a:r>
                      <a:r>
                        <a:rPr lang="en-US" sz="1600" i="1" u="none" strike="noStrike" dirty="0">
                          <a:effectLst/>
                          <a:latin typeface="+mn-lt"/>
                        </a:rPr>
                        <a:t> Sales Tax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effectLst/>
                          <a:latin typeface="+mn-lt"/>
                        </a:rPr>
                        <a:t>County of 2nd Class Airport, Highway &amp; </a:t>
                      </a:r>
                      <a:r>
                        <a:rPr lang="en-US" sz="1600" i="1" u="none" strike="noStrike" dirty="0" smtClean="0">
                          <a:effectLst/>
                          <a:latin typeface="+mn-lt"/>
                        </a:rPr>
                        <a:t>Transit Sales Tax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effectLst/>
                          <a:latin typeface="+mn-lt"/>
                        </a:rPr>
                        <a:t>Supplemental State Sales and Use Tax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681791"/>
              </p:ext>
            </p:extLst>
          </p:nvPr>
        </p:nvGraphicFramePr>
        <p:xfrm>
          <a:off x="2362200" y="4419601"/>
          <a:ext cx="5410200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0200"/>
              </a:tblGrid>
              <a:tr h="2416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Beer, Cigarette &amp; Tobacco Taxes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Fuel Taxes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Income Taxes (Tourism Employees)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Property Taxes (Hotels, Ski Resorts)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Corporate Taxes (Tourism Businesses)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://sr.photos2.fotosearch.com/bthumb/CSP/CSP307/k3071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447800"/>
            <a:ext cx="1092200" cy="109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lderlawblogtn.com/wp-content/uploads/2013/08/HOSPI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59" y="2895600"/>
            <a:ext cx="114748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ker.com/cliparts/4/2/8/8/1206572314532451960johnny_automatic_NPS_map_pictographs_part_31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36" y="4440264"/>
            <a:ext cx="1244105" cy="12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362200" y="41910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8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1857ironcountymilitia.com/images/thumb/f/f5/Kane_County.jpg/500px-Kane_Coun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88355"/>
            <a:ext cx="47625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7091" y="82205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Gasoline</a:t>
            </a:r>
          </a:p>
          <a:p>
            <a:r>
              <a:rPr lang="en-US" sz="1600" dirty="0" smtClean="0"/>
              <a:t>24.5 cents/gallon</a:t>
            </a:r>
            <a:endParaRPr lang="en-US" sz="1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2" y="808035"/>
            <a:ext cx="838205" cy="8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Image result for hotel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Image result for hotel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9" descr="Image result for hotel 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1" descr="Image result for hotel clipar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3" descr="Image result for hotel clipar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5" descr="Image result for hotel clipar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7" descr="Image result for hotel clipar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9" descr="Image result for hotel clipar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7" y="4642953"/>
            <a:ext cx="850009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91408" y="4516300"/>
            <a:ext cx="396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Hotel Room</a:t>
            </a:r>
          </a:p>
          <a:p>
            <a:r>
              <a:rPr lang="en-US" sz="1600" dirty="0" smtClean="0"/>
              <a:t>Sales tax (7.95%)</a:t>
            </a:r>
          </a:p>
          <a:p>
            <a:r>
              <a:rPr lang="en-US" sz="1600" dirty="0" smtClean="0"/>
              <a:t>County transient room tax (4.25%)</a:t>
            </a:r>
          </a:p>
          <a:p>
            <a:r>
              <a:rPr lang="en-US" sz="1600" dirty="0" smtClean="0"/>
              <a:t>Municipality transient room tax (1% - Kanab)</a:t>
            </a:r>
            <a:endParaRPr lang="en-US" sz="1600" dirty="0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4791075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88348" y="4858043"/>
            <a:ext cx="213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Restaurant</a:t>
            </a:r>
          </a:p>
          <a:p>
            <a:r>
              <a:rPr lang="en-US" sz="1600" dirty="0" smtClean="0"/>
              <a:t>Sales tax (7.95%)</a:t>
            </a:r>
          </a:p>
          <a:p>
            <a:r>
              <a:rPr lang="en-US" sz="1600" dirty="0" smtClean="0"/>
              <a:t>Restaurant tax (1%)</a:t>
            </a:r>
            <a:endParaRPr lang="en-US" sz="1600" dirty="0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5" y="2590800"/>
            <a:ext cx="116354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3753" y="3581574"/>
            <a:ext cx="24506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State Park Admission</a:t>
            </a:r>
          </a:p>
          <a:p>
            <a:r>
              <a:rPr lang="en-US" sz="1600" dirty="0" smtClean="0"/>
              <a:t>Coral Pink Sand Dunes State Sales tax (4.7%)</a:t>
            </a:r>
            <a:endParaRPr lang="en-US" sz="1600" dirty="0"/>
          </a:p>
        </p:txBody>
      </p:sp>
      <p:cxnSp>
        <p:nvCxnSpPr>
          <p:cNvPr id="19" name="Straight Connector 18"/>
          <p:cNvCxnSpPr>
            <a:stCxn id="1046" idx="3"/>
          </p:cNvCxnSpPr>
          <p:nvPr/>
        </p:nvCxnSpPr>
        <p:spPr>
          <a:xfrm>
            <a:off x="1729212" y="3026569"/>
            <a:ext cx="1318788" cy="783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729212" y="3810001"/>
            <a:ext cx="1699788" cy="1130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89077" y="1646240"/>
            <a:ext cx="2016123" cy="1173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44" idx="0"/>
          </p:cNvCxnSpPr>
          <p:nvPr/>
        </p:nvCxnSpPr>
        <p:spPr>
          <a:xfrm flipH="1" flipV="1">
            <a:off x="3410893" y="3810001"/>
            <a:ext cx="1307209" cy="832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772818"/>
            <a:ext cx="1549907" cy="9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" name="TextBox 1023"/>
          <p:cNvSpPr txBox="1"/>
          <p:nvPr/>
        </p:nvSpPr>
        <p:spPr>
          <a:xfrm>
            <a:off x="5346071" y="822050"/>
            <a:ext cx="2819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Shopping in </a:t>
            </a:r>
            <a:r>
              <a:rPr lang="en-US" sz="2000" i="1" dirty="0" err="1" smtClean="0"/>
              <a:t>Orderville</a:t>
            </a:r>
            <a:endParaRPr lang="en-US" sz="2000" i="1" dirty="0" smtClean="0"/>
          </a:p>
          <a:p>
            <a:r>
              <a:rPr lang="en-US" sz="1600" dirty="0" smtClean="0"/>
              <a:t>Sales Tax (7.95%)</a:t>
            </a:r>
          </a:p>
          <a:p>
            <a:r>
              <a:rPr lang="en-US" sz="1600" dirty="0" smtClean="0"/>
              <a:t>**Includes 1% RC tax </a:t>
            </a:r>
            <a:endParaRPr lang="en-US" sz="1600" dirty="0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23191"/>
            <a:ext cx="1000125" cy="133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029"/>
          <p:cNvSpPr txBox="1"/>
          <p:nvPr/>
        </p:nvSpPr>
        <p:spPr>
          <a:xfrm>
            <a:off x="7353300" y="325840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Groceries</a:t>
            </a:r>
          </a:p>
          <a:p>
            <a:r>
              <a:rPr lang="en-US" dirty="0" smtClean="0"/>
              <a:t>Sales tax (3%+)</a:t>
            </a:r>
            <a:endParaRPr lang="en-US" dirty="0"/>
          </a:p>
        </p:txBody>
      </p:sp>
      <p:cxnSp>
        <p:nvCxnSpPr>
          <p:cNvPr id="1056" name="Straight Connector 1055"/>
          <p:cNvCxnSpPr/>
          <p:nvPr/>
        </p:nvCxnSpPr>
        <p:spPr>
          <a:xfrm flipH="1">
            <a:off x="3200400" y="1714602"/>
            <a:ext cx="419100" cy="1543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Rectangle 1056"/>
          <p:cNvSpPr/>
          <p:nvPr/>
        </p:nvSpPr>
        <p:spPr>
          <a:xfrm>
            <a:off x="765172" y="5791200"/>
            <a:ext cx="8188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000" i="1" dirty="0">
                <a:solidFill>
                  <a:srgbClr val="FF0000"/>
                </a:solidFill>
              </a:rPr>
              <a:t>*Sales Tax </a:t>
            </a:r>
            <a:r>
              <a:rPr lang="en-US" sz="2000" i="1" dirty="0" smtClean="0">
                <a:solidFill>
                  <a:srgbClr val="FF0000"/>
                </a:solidFill>
              </a:rPr>
              <a:t>of 7.95% includes: </a:t>
            </a:r>
            <a:r>
              <a:rPr lang="en-US" sz="2000" i="1" dirty="0">
                <a:solidFill>
                  <a:srgbClr val="FF0000"/>
                </a:solidFill>
              </a:rPr>
              <a:t>state (4.7%), local (1.0%), rural hospital (1.0%), county option (0.25%), resort community </a:t>
            </a:r>
            <a:r>
              <a:rPr lang="en-US" sz="2000" i="1" dirty="0" smtClean="0">
                <a:solidFill>
                  <a:srgbClr val="FF0000"/>
                </a:solidFill>
              </a:rPr>
              <a:t>(Kanab) taxes </a:t>
            </a:r>
            <a:r>
              <a:rPr lang="en-US" sz="2000" i="1" dirty="0">
                <a:solidFill>
                  <a:srgbClr val="FF0000"/>
                </a:solidFill>
              </a:rPr>
              <a:t>(1.0%)</a:t>
            </a:r>
          </a:p>
        </p:txBody>
      </p:sp>
    </p:spTree>
    <p:extLst>
      <p:ext uri="{BB962C8B-B14F-4D97-AF65-F5344CB8AC3E}">
        <p14:creationId xmlns:p14="http://schemas.microsoft.com/office/powerpoint/2010/main" val="8587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024" grpId="0"/>
      <p:bldP spid="1030" grpId="0"/>
      <p:bldP spid="10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Tourism-Generated Employment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0033"/>
            <a:ext cx="195024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31" y="1647430"/>
            <a:ext cx="1913282" cy="12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05200" y="2971565"/>
            <a:ext cx="23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Direct Employment</a:t>
            </a:r>
          </a:p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35243" y="3429000"/>
            <a:ext cx="7924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54" y="1225881"/>
            <a:ext cx="2495550" cy="173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0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Tourism-Generated Employment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0033"/>
            <a:ext cx="195024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31" y="1647430"/>
            <a:ext cx="1913282" cy="12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87" y="3665021"/>
            <a:ext cx="1676400" cy="153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61037"/>
            <a:ext cx="1814126" cy="12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44302"/>
            <a:ext cx="1861498" cy="13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05200" y="2971565"/>
            <a:ext cx="23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Direct Employment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1901" y="4303313"/>
            <a:ext cx="285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Indirect Employment</a:t>
            </a:r>
          </a:p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35243" y="3429000"/>
            <a:ext cx="7924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3350" y="5322564"/>
            <a:ext cx="7924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54" y="1225881"/>
            <a:ext cx="2495550" cy="173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9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Tourism-Generated Employment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0033"/>
            <a:ext cx="195024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31" y="1647430"/>
            <a:ext cx="1913282" cy="12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87" y="3665021"/>
            <a:ext cx="1676400" cy="153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61037"/>
            <a:ext cx="1814126" cy="12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s://encrypted-tbn3.gstatic.com/images?q=tbn:ANd9GcSTWybJ9cTxHEe0z63lu2xIZ73umIbSHxcGHaXjQohosFEUhRo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03" y="5360471"/>
            <a:ext cx="1216040" cy="9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43400" y="5353497"/>
            <a:ext cx="411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Induced Employment: </a:t>
            </a:r>
            <a:r>
              <a:rPr lang="en-US" dirty="0" smtClean="0"/>
              <a:t>when all direct and indirect employees spend their paychecks, it supports even more jobs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44302"/>
            <a:ext cx="1861498" cy="13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05200" y="2971565"/>
            <a:ext cx="23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Direct Employment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1901" y="4303313"/>
            <a:ext cx="285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Indirect Employment</a:t>
            </a:r>
          </a:p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35243" y="3429000"/>
            <a:ext cx="7924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3350" y="5322564"/>
            <a:ext cx="7924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23" y="1241317"/>
            <a:ext cx="2495550" cy="173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2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4985727" cy="643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7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0285278\Documents\TOURISM\BEBR\URBAN RURAL\MASTER BRIEF\Figure 1 TourismRegionPopShare2013_l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5652"/>
            <a:ext cx="5562600" cy="689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5400" y="1066800"/>
            <a:ext cx="274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Urban</a:t>
            </a:r>
            <a:r>
              <a:rPr lang="en-US" dirty="0"/>
              <a:t> = 90+% of the total county population resides in U.S. Census defined “urban areas” (50,000+ people) or “urban clusters” (2,500-50,000 people).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5400" y="3213980"/>
            <a:ext cx="1867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Rural</a:t>
            </a:r>
            <a:r>
              <a:rPr lang="en-US" dirty="0"/>
              <a:t> = all other non-urban counties</a:t>
            </a:r>
          </a:p>
        </p:txBody>
      </p:sp>
    </p:spTree>
    <p:extLst>
      <p:ext uri="{BB962C8B-B14F-4D97-AF65-F5344CB8AC3E}">
        <p14:creationId xmlns:p14="http://schemas.microsoft.com/office/powerpoint/2010/main" val="25165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Utah Land Ownership, 2014</a:t>
            </a:r>
            <a:endParaRPr lang="en-US" sz="3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681788" cy="445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0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Tourism Indicators, 2013</a:t>
            </a:r>
            <a:endParaRPr 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086600" cy="534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0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8798"/>
            <a:ext cx="5613750" cy="643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8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p.yimg.com/ib/th?id=JN.tdUvH10SYZhH0amLbeXYoQ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707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3505200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TOURISM ECONOMICS 101: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5696"/>
            <a:ext cx="5355511" cy="664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3092"/>
            <a:ext cx="5181600" cy="653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85"/>
            <a:ext cx="492861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7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Tourism-Supported Jobs, 2013</a:t>
            </a:r>
            <a:br>
              <a:rPr lang="en-US" sz="3200" b="1" dirty="0" smtClean="0"/>
            </a:br>
            <a:r>
              <a:rPr lang="en-US" sz="2400" b="1" dirty="0" smtClean="0"/>
              <a:t>(Direct; Private Sector)</a:t>
            </a:r>
            <a:endParaRPr lang="en-US" sz="24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876839"/>
              </p:ext>
            </p:extLst>
          </p:nvPr>
        </p:nvGraphicFramePr>
        <p:xfrm>
          <a:off x="1066800" y="1600200"/>
          <a:ext cx="7010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2200" y="6312877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BEBR Analysis of Bureau of Labor Statistics data.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03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Estimated Tourism-Generated Employment (Direct, Private)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057400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/>
              <a:t>More rural jobs than urban tourism-generated jobs in: </a:t>
            </a:r>
          </a:p>
          <a:p>
            <a:pPr marL="0" indent="0">
              <a:buNone/>
            </a:pPr>
            <a:r>
              <a:rPr lang="en-US" dirty="0"/>
              <a:t>	--Gas stations (with or without convenience stores) </a:t>
            </a:r>
          </a:p>
          <a:p>
            <a:pPr marL="0" indent="0">
              <a:buNone/>
            </a:pPr>
            <a:r>
              <a:rPr lang="en-US" dirty="0"/>
              <a:t>  	--Performing arts/spectator sports </a:t>
            </a:r>
          </a:p>
          <a:p>
            <a:pPr marL="0" indent="0">
              <a:buNone/>
            </a:pPr>
            <a:r>
              <a:rPr lang="en-US" dirty="0"/>
              <a:t>    	--Recreational gear rental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9615" y="39624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 smtClean="0"/>
              <a:t>A relatively large number of </a:t>
            </a:r>
            <a:r>
              <a:rPr lang="en-US" sz="3600" b="1" i="1" dirty="0"/>
              <a:t>rural </a:t>
            </a:r>
            <a:r>
              <a:rPr lang="en-US" sz="3600" b="1" i="1" dirty="0" smtClean="0"/>
              <a:t>jobs in: </a:t>
            </a:r>
            <a:endParaRPr lang="en-US" sz="3600" b="1" i="1" dirty="0"/>
          </a:p>
          <a:p>
            <a:pPr marL="0" indent="0">
              <a:buNone/>
            </a:pPr>
            <a:r>
              <a:rPr lang="en-US" dirty="0"/>
              <a:t>	--Accommodations (rural = 8,462; urban = 8,632)</a:t>
            </a:r>
          </a:p>
          <a:p>
            <a:pPr marL="0" indent="0">
              <a:buNone/>
            </a:pPr>
            <a:r>
              <a:rPr lang="en-US" dirty="0"/>
              <a:t>  	--Amusement &amp; recreation</a:t>
            </a:r>
          </a:p>
          <a:p>
            <a:pPr marL="0" indent="0">
              <a:buNone/>
            </a:pPr>
            <a:r>
              <a:rPr lang="en-US" dirty="0"/>
              <a:t>    	--Tourism-related retail</a:t>
            </a:r>
          </a:p>
          <a:p>
            <a:pPr marL="0" indent="0">
              <a:buNone/>
            </a:pPr>
            <a:r>
              <a:rPr lang="en-US" dirty="0"/>
              <a:t>	--Foodservice (restaurants/bars)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0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037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Estimated Tourism-Generated Employment (Direct, Private)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81200"/>
            <a:ext cx="8458200" cy="3810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/>
              <a:t>More urban than rural tourism-generated jobs in: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	--Car / truck / RV rental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	--Auto repair &amp; maintenance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	--Parking lots / garages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--Transportation (air, bus, taxi, train, etc.)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--Travel reservations &amp; arrangements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--Museums/parks/</a:t>
            </a:r>
            <a:r>
              <a:rPr lang="en-US" dirty="0"/>
              <a:t>h</a:t>
            </a:r>
            <a:r>
              <a:rPr lang="en-US" dirty="0" smtClean="0"/>
              <a:t>istoric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9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UTAH TOURISM DATA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Produced by BEBR / The Policy Institute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6629400" cy="43434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Urban/Rural Research Brief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County Tourism Profiles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Annual Utah Tourism Report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Interactive County Maps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Interactive Visitation Maps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" y="827688"/>
            <a:ext cx="91440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-185596" y="762000"/>
            <a:ext cx="2819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4191000"/>
            <a:ext cx="12192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6516" y="5306841"/>
            <a:ext cx="11430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3" idx="0"/>
            <a:endCxn id="8" idx="1"/>
          </p:cNvCxnSpPr>
          <p:nvPr/>
        </p:nvCxnSpPr>
        <p:spPr>
          <a:xfrm flipV="1">
            <a:off x="1224104" y="457200"/>
            <a:ext cx="1514569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38673" y="195590"/>
            <a:ext cx="3924300" cy="52322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bebr.business.utah.edu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65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County Tourism Profiles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42" y="914400"/>
            <a:ext cx="4343400" cy="57845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Tourism Annual Report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4443767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0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6224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are the economic contributions of tourism measured?</a:t>
            </a:r>
            <a:endParaRPr lang="en-US" b="1" dirty="0"/>
          </a:p>
        </p:txBody>
      </p:sp>
      <p:pic>
        <p:nvPicPr>
          <p:cNvPr id="2050" name="Picture 2" descr="http://www.montagehotels.com/wp-content/uploads/sites/4/2014/04/art-festiv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43861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45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County Tourism Measures</a:t>
            </a:r>
            <a:br>
              <a:rPr lang="en-US" sz="3200" dirty="0" smtClean="0"/>
            </a:br>
            <a:r>
              <a:rPr lang="en-US" sz="3200" dirty="0" smtClean="0"/>
              <a:t>Quarter to Quarter</a:t>
            </a:r>
            <a:br>
              <a:rPr lang="en-US" sz="3200" dirty="0" smtClean="0"/>
            </a:br>
            <a:r>
              <a:rPr lang="en-US" sz="3200" dirty="0" smtClean="0"/>
              <a:t>Annual Comparisons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7709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2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21" y="30480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National Park Visitation</a:t>
            </a:r>
            <a:br>
              <a:rPr lang="en-US" sz="2700" dirty="0" smtClean="0"/>
            </a:br>
            <a:r>
              <a:rPr lang="en-US" sz="2700" dirty="0" smtClean="0"/>
              <a:t>Quarter to Quarter</a:t>
            </a:r>
            <a:br>
              <a:rPr lang="en-US" sz="2700" dirty="0" smtClean="0"/>
            </a:br>
            <a:r>
              <a:rPr lang="en-US" sz="2700" dirty="0" smtClean="0"/>
              <a:t>Annual Comparisons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46" y="1295400"/>
            <a:ext cx="574675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905000" y="2133600"/>
            <a:ext cx="0" cy="419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05000" y="2133600"/>
            <a:ext cx="1905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2133600"/>
            <a:ext cx="0" cy="838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0" y="2971800"/>
            <a:ext cx="1295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5000" y="6324600"/>
            <a:ext cx="3200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105400" y="2971800"/>
            <a:ext cx="0" cy="3352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2014 Utah Tourism by the Numbers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$7.8 billion </a:t>
            </a:r>
            <a:r>
              <a:rPr lang="en-US" dirty="0" smtClean="0"/>
              <a:t>in visitors spending</a:t>
            </a:r>
          </a:p>
          <a:p>
            <a:r>
              <a:rPr lang="en-US" b="1" dirty="0" smtClean="0"/>
              <a:t>$1.07 billion </a:t>
            </a:r>
            <a:r>
              <a:rPr lang="en-US" dirty="0" smtClean="0"/>
              <a:t>in estimated tax revenue</a:t>
            </a:r>
          </a:p>
          <a:p>
            <a:r>
              <a:rPr lang="en-US" b="1" dirty="0" smtClean="0"/>
              <a:t>137,192</a:t>
            </a:r>
            <a:r>
              <a:rPr lang="en-US" dirty="0" smtClean="0"/>
              <a:t> private jobs (1,097,465 total jobs)</a:t>
            </a:r>
          </a:p>
          <a:p>
            <a:r>
              <a:rPr lang="en-US" b="1" dirty="0" smtClean="0"/>
              <a:t>$3.9 billion </a:t>
            </a:r>
            <a:r>
              <a:rPr lang="en-US" dirty="0" smtClean="0"/>
              <a:t>in wages</a:t>
            </a:r>
          </a:p>
          <a:p>
            <a:r>
              <a:rPr lang="en-US" b="1" dirty="0" smtClean="0"/>
              <a:t>3,661,226 skier </a:t>
            </a:r>
            <a:r>
              <a:rPr lang="en-US" b="1" dirty="0"/>
              <a:t>v</a:t>
            </a:r>
            <a:r>
              <a:rPr lang="en-US" b="1" dirty="0" smtClean="0"/>
              <a:t>isits </a:t>
            </a:r>
            <a:r>
              <a:rPr lang="en-US" dirty="0" smtClean="0"/>
              <a:t>(down 5.2%)</a:t>
            </a:r>
          </a:p>
          <a:p>
            <a:r>
              <a:rPr lang="en-US" b="1" dirty="0" smtClean="0"/>
              <a:t>7,239,149 national park visits</a:t>
            </a:r>
            <a:r>
              <a:rPr lang="en-US" dirty="0" smtClean="0"/>
              <a:t> (up 14.4%)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7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8382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46" y="2209800"/>
            <a:ext cx="401830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0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ogerdhansen.files.wordpress.com/2012/06/saltutah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2000"/>
                    </a14:imgEffect>
                    <a14:imgEffect>
                      <a14:colorTemperature colorTemp="6200"/>
                    </a14:imgEffect>
                    <a14:imgEffect>
                      <a14:saturation sat="12000"/>
                    </a14:imgEffect>
                    <a14:imgEffect>
                      <a14:brightnessContrast bright="18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45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5867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/>
            </a:r>
            <a:br>
              <a:rPr lang="en-US" sz="3200" b="1" dirty="0" smtClean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/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3200" b="1" dirty="0" smtClean="0">
                <a:latin typeface="Century Gothic" panose="020B0502020202020204" pitchFamily="34" charset="0"/>
              </a:rPr>
              <a:t/>
            </a:r>
            <a:br>
              <a:rPr lang="en-US" sz="3200" b="1" dirty="0" smtClean="0">
                <a:latin typeface="Century Gothic" panose="020B0502020202020204" pitchFamily="34" charset="0"/>
              </a:rPr>
            </a:b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6294" y="1600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Visitor Spending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95450" y="2514600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Tourism = “Export Industry”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3467" y="3523565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Non-resident vs. Resident Spending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56219" y="4572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Non-local vs. Local Spending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531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2667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Century Gothic" panose="020B0502020202020204" pitchFamily="34" charset="0"/>
              </a:rPr>
              <a:t>RRC Associates / Utah Skier Surveys</a:t>
            </a:r>
            <a:r>
              <a:rPr lang="en-US" sz="2000" dirty="0">
                <a:latin typeface="Century Gothic" panose="020B0502020202020204" pitchFamily="34" charset="0"/>
              </a:rPr>
              <a:t/>
            </a:r>
            <a:br>
              <a:rPr lang="en-US" sz="2000" dirty="0">
                <a:latin typeface="Century Gothic" panose="020B0502020202020204" pitchFamily="34" charset="0"/>
              </a:rPr>
            </a:b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52500" y="34987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Century Gothic" panose="020B0502020202020204" pitchFamily="34" charset="0"/>
              </a:rPr>
              <a:t>National Park Service / Visitor Services Project (VSP) Surveys</a:t>
            </a:r>
            <a:r>
              <a:rPr lang="en-US" sz="2000" dirty="0">
                <a:latin typeface="Century Gothic" panose="020B0502020202020204" pitchFamily="34" charset="0"/>
              </a:rPr>
              <a:t/>
            </a:r>
            <a:br>
              <a:rPr lang="en-US" sz="2000" dirty="0">
                <a:latin typeface="Century Gothic" panose="020B0502020202020204" pitchFamily="34" charset="0"/>
              </a:rPr>
            </a:b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171700" y="4333612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Century Gothic" panose="020B0502020202020204" pitchFamily="34" charset="0"/>
              </a:rPr>
              <a:t>BEBR / Sundance Film Festival Surveys</a:t>
            </a:r>
            <a:r>
              <a:rPr lang="en-US" sz="2000" dirty="0">
                <a:latin typeface="Century Gothic" panose="020B0502020202020204" pitchFamily="34" charset="0"/>
              </a:rPr>
              <a:t/>
            </a:r>
            <a:br>
              <a:rPr lang="en-US" sz="2000" dirty="0">
                <a:latin typeface="Century Gothic" panose="020B0502020202020204" pitchFamily="34" charset="0"/>
              </a:rPr>
            </a:b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5257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Century Gothic" panose="020B0502020202020204" pitchFamily="34" charset="0"/>
              </a:rPr>
              <a:t>BEBR / Convention Visitors Bureau (CVB) Surveys</a:t>
            </a:r>
            <a:r>
              <a:rPr lang="en-US" sz="2000" dirty="0">
                <a:latin typeface="Century Gothic" panose="020B0502020202020204" pitchFamily="34" charset="0"/>
              </a:rPr>
              <a:t/>
            </a:r>
            <a:br>
              <a:rPr lang="en-US" sz="2000" dirty="0">
                <a:latin typeface="Century Gothic" panose="020B0502020202020204" pitchFamily="34" charset="0"/>
              </a:rPr>
            </a:b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6121"/>
            <a:ext cx="1528762" cy="147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5371"/>
            <a:ext cx="2489200" cy="17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788583"/>
            <a:ext cx="4648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Century Gothic" panose="020B0502020202020204" pitchFamily="34" charset="0"/>
              </a:rPr>
              <a:t>TNS Global / Utah Traveler </a:t>
            </a:r>
            <a:r>
              <a:rPr lang="en-US" sz="2000" b="1" u="sng" dirty="0" smtClean="0">
                <a:latin typeface="Century Gothic" panose="020B0502020202020204" pitchFamily="34" charset="0"/>
              </a:rPr>
              <a:t>Surveys</a:t>
            </a:r>
            <a:r>
              <a:rPr lang="en-US" sz="2000" dirty="0">
                <a:latin typeface="Century Gothic" panose="020B0502020202020204" pitchFamily="34" charset="0"/>
              </a:rPr>
              <a:t/>
            </a:r>
            <a:br>
              <a:rPr lang="en-US" sz="2000" dirty="0">
                <a:latin typeface="Century Gothic" panose="020B0502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1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How do Utah visitors spend their money?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4" name="Picture 6" descr="http://41.media.tumblr.com/tumblr_m1nn2tEqK21r81c8do1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" y="1564742"/>
            <a:ext cx="9092696" cy="46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381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anose="020B0502020202020204" pitchFamily="34" charset="0"/>
              </a:rPr>
              <a:t>Shares (%) </a:t>
            </a:r>
            <a:r>
              <a:rPr lang="en-US" sz="2400" b="1" dirty="0" smtClean="0">
                <a:latin typeface="Calibri" panose="020F0502020204030204" pitchFamily="34" charset="0"/>
              </a:rPr>
              <a:t>of</a:t>
            </a:r>
            <a:r>
              <a:rPr lang="en-US" sz="2400" b="1" dirty="0" smtClean="0">
                <a:latin typeface="Century Gothic" panose="020B0502020202020204" pitchFamily="34" charset="0"/>
              </a:rPr>
              <a:t> Total Nonresident Visitor Spending 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101705"/>
              </p:ext>
            </p:extLst>
          </p:nvPr>
        </p:nvGraphicFramePr>
        <p:xfrm>
          <a:off x="838200" y="1219200"/>
          <a:ext cx="74676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1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2" y="1295400"/>
            <a:ext cx="86582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1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Estimating Economic Impact / </a:t>
            </a:r>
            <a:br>
              <a:rPr lang="en-US" sz="2400" b="1" dirty="0" smtClean="0">
                <a:latin typeface="Century Gothic" panose="020B0502020202020204" pitchFamily="34" charset="0"/>
              </a:rPr>
            </a:br>
            <a:r>
              <a:rPr lang="en-US" sz="2400" b="1" dirty="0" smtClean="0">
                <a:latin typeface="Century Gothic" panose="020B0502020202020204" pitchFamily="34" charset="0"/>
              </a:rPr>
              <a:t>Contributions of Tourism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31378"/>
            <a:ext cx="6934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Economic Modeling Software (e.g. IMPLAN, REMI)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893043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RIMS II Multipliers: Bureau of Economic Analysis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2357726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Tourism indicators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3202" y="2859552"/>
            <a:ext cx="474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-- Tourism-Related Sales Tax Revenue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3202" y="4800600"/>
            <a:ext cx="474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-- Tourism-related taxable sales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3202" y="5285487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-- Tourism-related jobs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4461" y="329006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Transient Room Tax (Accommodations)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14461" y="3674604"/>
            <a:ext cx="169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Restaurant Tax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14461" y="4043936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Term Vehicle Leasing Tax (Car Rental)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14461" y="440504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Resort Community Sales Tax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1" y="5747152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-- Hotel Occupancy, ADR, RevPAR</a:t>
            </a:r>
            <a:endParaRPr lang="en-US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92216" y="6208817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-- Visitation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0518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608</Words>
  <Application>Microsoft Office PowerPoint</Application>
  <PresentationFormat>On-screen Show (4:3)</PresentationFormat>
  <Paragraphs>114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The Economic Contributions of Tourism in Utah: A Regional Comparison</vt:lpstr>
      <vt:lpstr>TOURISM ECONOMICS 101: </vt:lpstr>
      <vt:lpstr>How are the economic contributions of tourism measured?</vt:lpstr>
      <vt:lpstr>   </vt:lpstr>
      <vt:lpstr>Data Sources:</vt:lpstr>
      <vt:lpstr>How do Utah visitors spend their money?</vt:lpstr>
      <vt:lpstr>PowerPoint Presentation</vt:lpstr>
      <vt:lpstr>PowerPoint Presentation</vt:lpstr>
      <vt:lpstr>Estimating Economic Impact /  Contributions of Tourism</vt:lpstr>
      <vt:lpstr>Other Tax Revenue Generated by Tourism Spending:</vt:lpstr>
      <vt:lpstr>PowerPoint Presentation</vt:lpstr>
      <vt:lpstr>Tourism-Generated Employment</vt:lpstr>
      <vt:lpstr>Tourism-Generated Employment</vt:lpstr>
      <vt:lpstr>Tourism-Generated Employment</vt:lpstr>
      <vt:lpstr>PowerPoint Presentation</vt:lpstr>
      <vt:lpstr>PowerPoint Presentation</vt:lpstr>
      <vt:lpstr>Utah Land Ownership, 2014</vt:lpstr>
      <vt:lpstr>Tourism Indicators, 2013</vt:lpstr>
      <vt:lpstr>PowerPoint Presentation</vt:lpstr>
      <vt:lpstr>PowerPoint Presentation</vt:lpstr>
      <vt:lpstr>PowerPoint Presentation</vt:lpstr>
      <vt:lpstr>PowerPoint Presentation</vt:lpstr>
      <vt:lpstr>Tourism-Supported Jobs, 2013 (Direct; Private Sector)</vt:lpstr>
      <vt:lpstr>Estimated Tourism-Generated Employment (Direct, Private)</vt:lpstr>
      <vt:lpstr>Estimated Tourism-Generated Employment (Direct, Private)</vt:lpstr>
      <vt:lpstr>UTAH TOURISM DATA Produced by BEBR / The Policy Institute</vt:lpstr>
      <vt:lpstr>PowerPoint Presentation</vt:lpstr>
      <vt:lpstr>County Tourism Profiles</vt:lpstr>
      <vt:lpstr>Tourism Annual Report</vt:lpstr>
      <vt:lpstr>County Tourism Measures Quarter to Quarter Annual Comparisons</vt:lpstr>
      <vt:lpstr>National Park Visitation Quarter to Quarter Annual Comparisons </vt:lpstr>
      <vt:lpstr>2014 Utah Tourism by the Numbers</vt:lpstr>
      <vt:lpstr>PowerPoint Presentation</vt:lpstr>
    </vt:vector>
  </TitlesOfParts>
  <Company>David Eccles School of Bsuiness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 Contributions of Tourism in Utah An Urban/Rural Perspective</dc:title>
  <dc:creator>Windows User</dc:creator>
  <cp:lastModifiedBy>Windows User</cp:lastModifiedBy>
  <cp:revision>104</cp:revision>
  <cp:lastPrinted>2015-08-03T22:12:40Z</cp:lastPrinted>
  <dcterms:created xsi:type="dcterms:W3CDTF">2015-05-29T15:36:41Z</dcterms:created>
  <dcterms:modified xsi:type="dcterms:W3CDTF">2015-08-06T04:05:09Z</dcterms:modified>
</cp:coreProperties>
</file>